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7" r:id="rId2"/>
    <p:sldId id="328" r:id="rId3"/>
    <p:sldId id="301" r:id="rId4"/>
    <p:sldId id="329" r:id="rId5"/>
    <p:sldId id="330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9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FA2-E1E5-4AE4-88E7-A956D178E7AA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B5A7-9188-4ACC-B74A-4DFD3D076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5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296-003E-40D1-BB4C-3D8B9ABFB44D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5" y="734483"/>
            <a:ext cx="10737322" cy="163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5359" y="88152"/>
            <a:ext cx="1663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Cycloid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45" y="2903881"/>
            <a:ext cx="2052870" cy="238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04232" y="5292011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46281" y="5152474"/>
            <a:ext cx="5547005" cy="8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31529" y="4250266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267723" y="5154338"/>
                <a:ext cx="1947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23" y="5154338"/>
                <a:ext cx="194733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owchart: Connector 12"/>
          <p:cNvSpPr/>
          <p:nvPr/>
        </p:nvSpPr>
        <p:spPr>
          <a:xfrm flipH="1">
            <a:off x="8429952" y="5105826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546310" y="3666067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/>
          <p:cNvSpPr/>
          <p:nvPr/>
        </p:nvSpPr>
        <p:spPr>
          <a:xfrm flipH="1">
            <a:off x="3546310" y="469942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4079725" y="3666061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/>
          <p:cNvSpPr/>
          <p:nvPr/>
        </p:nvSpPr>
        <p:spPr>
          <a:xfrm flipH="1">
            <a:off x="4036097" y="420361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638541" y="3666055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/>
          <p:cNvSpPr/>
          <p:nvPr/>
        </p:nvSpPr>
        <p:spPr>
          <a:xfrm flipH="1">
            <a:off x="4841296" y="378875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279812" y="3666067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Connector 20"/>
          <p:cNvSpPr/>
          <p:nvPr/>
        </p:nvSpPr>
        <p:spPr>
          <a:xfrm flipH="1">
            <a:off x="5939391" y="3619418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5830161" y="3666061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/>
          <p:cNvSpPr/>
          <p:nvPr/>
        </p:nvSpPr>
        <p:spPr>
          <a:xfrm flipH="1">
            <a:off x="6989273" y="378875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>
            <a:off x="6304293" y="3670823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/>
          <p:cNvSpPr/>
          <p:nvPr/>
        </p:nvSpPr>
        <p:spPr>
          <a:xfrm flipH="1">
            <a:off x="7674253" y="410661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6989273" y="3646014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/>
          <p:cNvSpPr/>
          <p:nvPr/>
        </p:nvSpPr>
        <p:spPr>
          <a:xfrm flipH="1">
            <a:off x="8359233" y="460197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522677" y="3661841"/>
            <a:ext cx="1499940" cy="149486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3559536" y="3649056"/>
            <a:ext cx="4953446" cy="1556026"/>
            <a:chOff x="1375050" y="3649056"/>
            <a:chExt cx="4953446" cy="1556026"/>
          </a:xfrm>
        </p:grpSpPr>
        <p:sp>
          <p:nvSpPr>
            <p:cNvPr id="14" name="Freeform 13"/>
            <p:cNvSpPr/>
            <p:nvPr/>
          </p:nvSpPr>
          <p:spPr>
            <a:xfrm>
              <a:off x="1413933" y="3649056"/>
              <a:ext cx="4914563" cy="1556026"/>
            </a:xfrm>
            <a:custGeom>
              <a:avLst/>
              <a:gdLst>
                <a:gd name="connsiteX0" fmla="*/ 0 w 4914563"/>
                <a:gd name="connsiteY0" fmla="*/ 1473277 h 1556026"/>
                <a:gd name="connsiteX1" fmla="*/ 16934 w 4914563"/>
                <a:gd name="connsiteY1" fmla="*/ 1092277 h 1556026"/>
                <a:gd name="connsiteX2" fmla="*/ 16934 w 4914563"/>
                <a:gd name="connsiteY2" fmla="*/ 1092277 h 1556026"/>
                <a:gd name="connsiteX3" fmla="*/ 508000 w 4914563"/>
                <a:gd name="connsiteY3" fmla="*/ 584277 h 1556026"/>
                <a:gd name="connsiteX4" fmla="*/ 1320800 w 4914563"/>
                <a:gd name="connsiteY4" fmla="*/ 169411 h 1556026"/>
                <a:gd name="connsiteX5" fmla="*/ 2438400 w 4914563"/>
                <a:gd name="connsiteY5" fmla="*/ 77 h 1556026"/>
                <a:gd name="connsiteX6" fmla="*/ 3462867 w 4914563"/>
                <a:gd name="connsiteY6" fmla="*/ 186344 h 1556026"/>
                <a:gd name="connsiteX7" fmla="*/ 4165600 w 4914563"/>
                <a:gd name="connsiteY7" fmla="*/ 499611 h 1556026"/>
                <a:gd name="connsiteX8" fmla="*/ 4842934 w 4914563"/>
                <a:gd name="connsiteY8" fmla="*/ 999144 h 1556026"/>
                <a:gd name="connsiteX9" fmla="*/ 4902200 w 4914563"/>
                <a:gd name="connsiteY9" fmla="*/ 1507144 h 1556026"/>
                <a:gd name="connsiteX10" fmla="*/ 4910667 w 4914563"/>
                <a:gd name="connsiteY10" fmla="*/ 1507144 h 155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14563" h="1556026">
                  <a:moveTo>
                    <a:pt x="0" y="1473277"/>
                  </a:moveTo>
                  <a:lnTo>
                    <a:pt x="16934" y="1092277"/>
                  </a:lnTo>
                  <a:lnTo>
                    <a:pt x="16934" y="1092277"/>
                  </a:lnTo>
                  <a:cubicBezTo>
                    <a:pt x="98778" y="1007610"/>
                    <a:pt x="290689" y="738088"/>
                    <a:pt x="508000" y="584277"/>
                  </a:cubicBezTo>
                  <a:cubicBezTo>
                    <a:pt x="725311" y="430466"/>
                    <a:pt x="999067" y="266778"/>
                    <a:pt x="1320800" y="169411"/>
                  </a:cubicBezTo>
                  <a:cubicBezTo>
                    <a:pt x="1642533" y="72044"/>
                    <a:pt x="2081389" y="-2745"/>
                    <a:pt x="2438400" y="77"/>
                  </a:cubicBezTo>
                  <a:cubicBezTo>
                    <a:pt x="2795411" y="2899"/>
                    <a:pt x="3175000" y="103088"/>
                    <a:pt x="3462867" y="186344"/>
                  </a:cubicBezTo>
                  <a:cubicBezTo>
                    <a:pt x="3750734" y="269600"/>
                    <a:pt x="3935589" y="364144"/>
                    <a:pt x="4165600" y="499611"/>
                  </a:cubicBezTo>
                  <a:cubicBezTo>
                    <a:pt x="4395611" y="635078"/>
                    <a:pt x="4720167" y="831222"/>
                    <a:pt x="4842934" y="999144"/>
                  </a:cubicBezTo>
                  <a:cubicBezTo>
                    <a:pt x="4965701" y="1167066"/>
                    <a:pt x="4890911" y="1422477"/>
                    <a:pt x="4902200" y="1507144"/>
                  </a:cubicBezTo>
                  <a:cubicBezTo>
                    <a:pt x="4913489" y="1591811"/>
                    <a:pt x="4912078" y="1549477"/>
                    <a:pt x="4910667" y="1507144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375050" y="3810000"/>
              <a:ext cx="1368150" cy="1364468"/>
            </a:xfrm>
            <a:custGeom>
              <a:avLst/>
              <a:gdLst>
                <a:gd name="connsiteX0" fmla="*/ 1368150 w 1368150"/>
                <a:gd name="connsiteY0" fmla="*/ 0 h 1364468"/>
                <a:gd name="connsiteX1" fmla="*/ 529950 w 1368150"/>
                <a:gd name="connsiteY1" fmla="*/ 423333 h 1364468"/>
                <a:gd name="connsiteX2" fmla="*/ 529950 w 1368150"/>
                <a:gd name="connsiteY2" fmla="*/ 423333 h 1364468"/>
                <a:gd name="connsiteX3" fmla="*/ 72750 w 1368150"/>
                <a:gd name="connsiteY3" fmla="*/ 914400 h 1364468"/>
                <a:gd name="connsiteX4" fmla="*/ 5017 w 1368150"/>
                <a:gd name="connsiteY4" fmla="*/ 1303867 h 1364468"/>
                <a:gd name="connsiteX5" fmla="*/ 5017 w 1368150"/>
                <a:gd name="connsiteY5" fmla="*/ 1363133 h 1364468"/>
                <a:gd name="connsiteX6" fmla="*/ 5017 w 1368150"/>
                <a:gd name="connsiteY6" fmla="*/ 1346200 h 136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8150" h="1364468">
                  <a:moveTo>
                    <a:pt x="1368150" y="0"/>
                  </a:moveTo>
                  <a:lnTo>
                    <a:pt x="529950" y="423333"/>
                  </a:lnTo>
                  <a:lnTo>
                    <a:pt x="529950" y="423333"/>
                  </a:lnTo>
                  <a:cubicBezTo>
                    <a:pt x="453750" y="505177"/>
                    <a:pt x="160239" y="767644"/>
                    <a:pt x="72750" y="914400"/>
                  </a:cubicBezTo>
                  <a:cubicBezTo>
                    <a:pt x="-14739" y="1061156"/>
                    <a:pt x="16306" y="1229078"/>
                    <a:pt x="5017" y="1303867"/>
                  </a:cubicBezTo>
                  <a:cubicBezTo>
                    <a:pt x="-6272" y="1378656"/>
                    <a:pt x="5017" y="1363133"/>
                    <a:pt x="5017" y="1363133"/>
                  </a:cubicBezTo>
                  <a:lnTo>
                    <a:pt x="5017" y="13462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66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>
            <a:endCxn id="131" idx="4"/>
          </p:cNvCxnSpPr>
          <p:nvPr/>
        </p:nvCxnSpPr>
        <p:spPr>
          <a:xfrm>
            <a:off x="4605654" y="2121375"/>
            <a:ext cx="4237" cy="157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9" idx="2"/>
          </p:cNvCxnSpPr>
          <p:nvPr/>
        </p:nvCxnSpPr>
        <p:spPr>
          <a:xfrm>
            <a:off x="3859921" y="2887609"/>
            <a:ext cx="1668600" cy="5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216400" y="2260600"/>
            <a:ext cx="795867" cy="127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3962400" y="2523068"/>
            <a:ext cx="1337733" cy="728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962400" y="2523068"/>
            <a:ext cx="1337733" cy="728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216400" y="2260600"/>
            <a:ext cx="795867" cy="127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4613201" y="3653308"/>
            <a:ext cx="5622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5744" y="2539"/>
            <a:ext cx="4069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cycloid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1" y="655842"/>
            <a:ext cx="8726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1.Draw </a:t>
            </a:r>
            <a:r>
              <a:rPr lang="en-IN" sz="1400" dirty="0" smtClean="0"/>
              <a:t>a rolling circle with specified diameter/radius and plot point </a:t>
            </a:r>
            <a:r>
              <a:rPr lang="en-IN" sz="1400" b="1" dirty="0" smtClean="0">
                <a:solidFill>
                  <a:srgbClr val="FF0000"/>
                </a:solidFill>
              </a:rPr>
              <a:t>C </a:t>
            </a:r>
            <a:r>
              <a:rPr lang="en-IN" sz="1400" dirty="0" smtClean="0"/>
              <a:t>as a </a:t>
            </a:r>
            <a:r>
              <a:rPr lang="en-IN" sz="1400" dirty="0" err="1" smtClean="0"/>
              <a:t>center</a:t>
            </a:r>
            <a:r>
              <a:rPr lang="en-IN" sz="1400" dirty="0" smtClean="0"/>
              <a:t> point and </a:t>
            </a:r>
            <a:r>
              <a:rPr lang="en-IN" sz="1400" b="1" dirty="0" smtClean="0">
                <a:solidFill>
                  <a:srgbClr val="FF0000"/>
                </a:solidFill>
              </a:rPr>
              <a:t>P</a:t>
            </a:r>
            <a:r>
              <a:rPr lang="en-IN" sz="1400" dirty="0" smtClean="0"/>
              <a:t> as a base </a:t>
            </a:r>
            <a:r>
              <a:rPr lang="en-IN" sz="1400" dirty="0" err="1" smtClean="0"/>
              <a:t>base</a:t>
            </a:r>
            <a:r>
              <a:rPr lang="en-IN" sz="1400" dirty="0" smtClean="0"/>
              <a:t> point.  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3770077" y="16967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37114" y="970677"/>
                <a:ext cx="45377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 smtClean="0"/>
                  <a:t>2. From a point P draw a straight line which is equal to circumference of a rolling circle </a:t>
                </a:r>
                <a:r>
                  <a:rPr lang="en-IN" sz="1400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∏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IN" sz="1400" b="1" dirty="0" smtClean="0">
                    <a:solidFill>
                      <a:srgbClr val="FF0000"/>
                    </a:solidFill>
                  </a:rPr>
                  <a:t> </a:t>
                </a:r>
                <a:endParaRPr lang="en-IN" sz="1400" b="1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14" y="970677"/>
                <a:ext cx="453776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68" t="-1163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/>
          <p:cNvSpPr/>
          <p:nvPr/>
        </p:nvSpPr>
        <p:spPr>
          <a:xfrm>
            <a:off x="3859921" y="2140179"/>
            <a:ext cx="1499940" cy="149486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Flowchart: Connector 129"/>
          <p:cNvSpPr/>
          <p:nvPr/>
        </p:nvSpPr>
        <p:spPr>
          <a:xfrm flipH="1">
            <a:off x="4544901" y="284096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Flowchart: Connector 130"/>
          <p:cNvSpPr/>
          <p:nvPr/>
        </p:nvSpPr>
        <p:spPr>
          <a:xfrm flipH="1">
            <a:off x="4544901" y="3598206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/>
          <p:cNvSpPr/>
          <p:nvPr/>
        </p:nvSpPr>
        <p:spPr>
          <a:xfrm>
            <a:off x="4452739" y="3663822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280036" y="2675325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5" name="Flowchart: Connector 134"/>
          <p:cNvSpPr/>
          <p:nvPr/>
        </p:nvSpPr>
        <p:spPr>
          <a:xfrm flipH="1">
            <a:off x="8551360" y="3570525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/>
          <p:cNvSpPr/>
          <p:nvPr/>
        </p:nvSpPr>
        <p:spPr>
          <a:xfrm>
            <a:off x="105744" y="1493897"/>
            <a:ext cx="453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3. Draw horizontal line from point C which is parallel to the straight line passing through point P </a:t>
            </a:r>
            <a:endParaRPr lang="en-IN" sz="1400" b="1" dirty="0"/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4674883" y="2883328"/>
            <a:ext cx="556131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Connector 137"/>
          <p:cNvSpPr/>
          <p:nvPr/>
        </p:nvSpPr>
        <p:spPr>
          <a:xfrm flipH="1">
            <a:off x="8527528" y="284562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/>
          <p:cNvSpPr/>
          <p:nvPr/>
        </p:nvSpPr>
        <p:spPr>
          <a:xfrm>
            <a:off x="72124" y="2066081"/>
            <a:ext cx="453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4. Divide the circle into equal number of parts</a:t>
            </a:r>
          </a:p>
          <a:p>
            <a:r>
              <a:rPr lang="en-US" sz="1400" dirty="0" smtClean="0"/>
              <a:t>And assign numbers as shown in fig.</a:t>
            </a:r>
            <a:endParaRPr lang="en-I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964618" y="3415095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269414" y="3169565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406735" y="2683005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60947" y="2309000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39217" y="1950372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439688" y="1832221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957093" y="1916502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652293" y="2224332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499895" y="2725067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9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601494" y="3239700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06290" y="3506753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7888" y="2625524"/>
            <a:ext cx="3432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4. Divide straight line passing through point   P  and C into equal number of parts </a:t>
            </a:r>
            <a:r>
              <a:rPr lang="en-US" sz="1400" dirty="0" smtClean="0"/>
              <a:t>And assign numbers as shown in fig.</a:t>
            </a:r>
            <a:endParaRPr lang="en-IN" sz="1400" dirty="0"/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5153759" y="353258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5492423" y="351684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5791796" y="3501468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6113529" y="351684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6443729" y="351684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6724234" y="350064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7012101" y="350064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316901" y="3517210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621701" y="350993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7926501" y="350993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8256701" y="350993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8578435" y="3517210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Connector 201"/>
          <p:cNvSpPr/>
          <p:nvPr/>
        </p:nvSpPr>
        <p:spPr>
          <a:xfrm flipH="1">
            <a:off x="8499532" y="2836846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3" name="Straight Connector 202"/>
          <p:cNvCxnSpPr/>
          <p:nvPr/>
        </p:nvCxnSpPr>
        <p:spPr>
          <a:xfrm flipH="1">
            <a:off x="5101931" y="2798907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5440595" y="278316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5739968" y="2767789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6061701" y="278316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6391901" y="278316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6672406" y="276696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6960273" y="2766965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7265073" y="2783531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7569873" y="277625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7874673" y="277625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8204873" y="277625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>
            <a:off x="8526607" y="2783531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844412" y="2623050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185748" y="2619998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C2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525265" y="2580928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C3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843045" y="2583098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C4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92697" y="2594188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C5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471681" y="2590461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C6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752218" y="2624227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C7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7043872" y="2583978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C8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353173" y="2582073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C9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624742" y="2574266"/>
            <a:ext cx="53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C10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956645" y="2569968"/>
            <a:ext cx="542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297287" y="2573674"/>
            <a:ext cx="55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105744" y="3376565"/>
            <a:ext cx="3432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5. Draw horizontal lines from each point of circle.</a:t>
            </a:r>
            <a:endParaRPr lang="en-IN" sz="1400" dirty="0"/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4572514" y="2136375"/>
            <a:ext cx="5561317" cy="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4151827" y="2280309"/>
            <a:ext cx="608437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H="1">
            <a:off x="3971560" y="2523068"/>
            <a:ext cx="626464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4007028" y="3239700"/>
            <a:ext cx="6313839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4228431" y="3517211"/>
            <a:ext cx="609243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105744" y="3863877"/>
            <a:ext cx="3432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</a:t>
            </a:r>
            <a:r>
              <a:rPr lang="en-US" sz="1400" dirty="0" smtClean="0"/>
              <a:t>. Take </a:t>
            </a:r>
            <a:r>
              <a:rPr lang="en-US" sz="1400" b="1" dirty="0" smtClean="0">
                <a:solidFill>
                  <a:srgbClr val="FF0000"/>
                </a:solidFill>
              </a:rPr>
              <a:t>C1</a:t>
            </a:r>
            <a:r>
              <a:rPr lang="en-US" sz="1400" dirty="0" smtClean="0"/>
              <a:t> as a center and radius of a rolling circle mark the arc point on a line which is passing through point </a:t>
            </a:r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239" name="Straight Arrow Connector 238"/>
          <p:cNvCxnSpPr>
            <a:stCxn id="130" idx="5"/>
          </p:cNvCxnSpPr>
          <p:nvPr/>
        </p:nvCxnSpPr>
        <p:spPr>
          <a:xfrm flipH="1">
            <a:off x="4452739" y="2920594"/>
            <a:ext cx="111197" cy="734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Flowchart: Connector 239"/>
          <p:cNvSpPr/>
          <p:nvPr/>
        </p:nvSpPr>
        <p:spPr>
          <a:xfrm flipH="1">
            <a:off x="5046656" y="2854577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Arc 240"/>
          <p:cNvSpPr/>
          <p:nvPr/>
        </p:nvSpPr>
        <p:spPr>
          <a:xfrm rot="13656878">
            <a:off x="4633835" y="3430157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Rectangle 241"/>
          <p:cNvSpPr/>
          <p:nvPr/>
        </p:nvSpPr>
        <p:spPr>
          <a:xfrm>
            <a:off x="93283" y="4590749"/>
            <a:ext cx="3432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7</a:t>
            </a:r>
            <a:r>
              <a:rPr lang="en-US" sz="1400" dirty="0" smtClean="0"/>
              <a:t>. Take </a:t>
            </a:r>
            <a:r>
              <a:rPr lang="en-US" sz="1400" b="1" dirty="0" smtClean="0">
                <a:solidFill>
                  <a:srgbClr val="FF0000"/>
                </a:solidFill>
              </a:rPr>
              <a:t>C2</a:t>
            </a:r>
            <a:r>
              <a:rPr lang="en-US" sz="1400" dirty="0" smtClean="0"/>
              <a:t> as a center and radius of a rolling circle mark the arc point on a line which is passing through point </a:t>
            </a:r>
            <a:r>
              <a:rPr lang="en-US" sz="1400" b="1" dirty="0">
                <a:solidFill>
                  <a:srgbClr val="FF0000"/>
                </a:solidFill>
              </a:rPr>
              <a:t>2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43" name="Flowchart: Connector 242"/>
          <p:cNvSpPr/>
          <p:nvPr/>
        </p:nvSpPr>
        <p:spPr>
          <a:xfrm flipH="1">
            <a:off x="5411786" y="2854577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Arc 243"/>
          <p:cNvSpPr/>
          <p:nvPr/>
        </p:nvSpPr>
        <p:spPr>
          <a:xfrm rot="14527094">
            <a:off x="4778290" y="3183336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Rectangle 244"/>
          <p:cNvSpPr/>
          <p:nvPr/>
        </p:nvSpPr>
        <p:spPr>
          <a:xfrm>
            <a:off x="147043" y="5251149"/>
            <a:ext cx="589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8. Repeat above steps i.e. step 6 and 7 for all points (</a:t>
            </a:r>
            <a:r>
              <a:rPr lang="en-US" sz="1400" dirty="0" err="1" smtClean="0"/>
              <a:t>upto</a:t>
            </a:r>
            <a:r>
              <a:rPr lang="en-US" sz="1400" dirty="0" smtClean="0"/>
              <a:t> C12)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46" name="Flowchart: Connector 245"/>
          <p:cNvSpPr/>
          <p:nvPr/>
        </p:nvSpPr>
        <p:spPr>
          <a:xfrm flipH="1">
            <a:off x="5674978" y="2828366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Arc 246"/>
          <p:cNvSpPr/>
          <p:nvPr/>
        </p:nvSpPr>
        <p:spPr>
          <a:xfrm rot="14527094">
            <a:off x="5210392" y="2834738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Flowchart: Connector 247"/>
          <p:cNvSpPr/>
          <p:nvPr/>
        </p:nvSpPr>
        <p:spPr>
          <a:xfrm flipH="1">
            <a:off x="5999752" y="2836845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Arc 248"/>
          <p:cNvSpPr/>
          <p:nvPr/>
        </p:nvSpPr>
        <p:spPr>
          <a:xfrm rot="14527094">
            <a:off x="5601209" y="2497700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Flowchart: Connector 249"/>
          <p:cNvSpPr/>
          <p:nvPr/>
        </p:nvSpPr>
        <p:spPr>
          <a:xfrm flipH="1">
            <a:off x="6341701" y="2845619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1" name="Arc 250"/>
          <p:cNvSpPr/>
          <p:nvPr/>
        </p:nvSpPr>
        <p:spPr>
          <a:xfrm rot="14527094">
            <a:off x="6083359" y="2260452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2" name="Flowchart: Connector 251"/>
          <p:cNvSpPr/>
          <p:nvPr/>
        </p:nvSpPr>
        <p:spPr>
          <a:xfrm flipH="1">
            <a:off x="6624081" y="2820811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Arc 252"/>
          <p:cNvSpPr/>
          <p:nvPr/>
        </p:nvSpPr>
        <p:spPr>
          <a:xfrm rot="18855191">
            <a:off x="6485322" y="2143883"/>
            <a:ext cx="277518" cy="23343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4" name="Flowchart: Connector 253"/>
          <p:cNvSpPr/>
          <p:nvPr/>
        </p:nvSpPr>
        <p:spPr>
          <a:xfrm flipH="1">
            <a:off x="6895283" y="2846291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5" name="Arc 254"/>
          <p:cNvSpPr/>
          <p:nvPr/>
        </p:nvSpPr>
        <p:spPr>
          <a:xfrm rot="3167836">
            <a:off x="6873342" y="2169082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Flowchart: Connector 255"/>
          <p:cNvSpPr/>
          <p:nvPr/>
        </p:nvSpPr>
        <p:spPr>
          <a:xfrm flipH="1">
            <a:off x="7189962" y="2828366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Arc 256"/>
          <p:cNvSpPr/>
          <p:nvPr/>
        </p:nvSpPr>
        <p:spPr>
          <a:xfrm rot="2351264">
            <a:off x="7341323" y="240498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8" name="Flowchart: Connector 257"/>
          <p:cNvSpPr/>
          <p:nvPr/>
        </p:nvSpPr>
        <p:spPr>
          <a:xfrm flipH="1">
            <a:off x="7522784" y="2828366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9" name="Arc 258"/>
          <p:cNvSpPr/>
          <p:nvPr/>
        </p:nvSpPr>
        <p:spPr>
          <a:xfrm rot="2828973">
            <a:off x="7854541" y="278591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Flowchart: Connector 259"/>
          <p:cNvSpPr/>
          <p:nvPr/>
        </p:nvSpPr>
        <p:spPr>
          <a:xfrm flipH="1">
            <a:off x="7819839" y="2828366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Arc 260"/>
          <p:cNvSpPr/>
          <p:nvPr/>
        </p:nvSpPr>
        <p:spPr>
          <a:xfrm rot="2828973">
            <a:off x="8219812" y="309002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Flowchart: Connector 261"/>
          <p:cNvSpPr/>
          <p:nvPr/>
        </p:nvSpPr>
        <p:spPr>
          <a:xfrm flipH="1">
            <a:off x="8142924" y="2871187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Arc 262"/>
          <p:cNvSpPr/>
          <p:nvPr/>
        </p:nvSpPr>
        <p:spPr>
          <a:xfrm rot="2828973">
            <a:off x="8305221" y="334480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Rectangle 263"/>
          <p:cNvSpPr/>
          <p:nvPr/>
        </p:nvSpPr>
        <p:spPr>
          <a:xfrm>
            <a:off x="147043" y="5640616"/>
            <a:ext cx="589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9. Joint all points and draw cycloid.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265" name="Freeform 264"/>
          <p:cNvSpPr/>
          <p:nvPr/>
        </p:nvSpPr>
        <p:spPr>
          <a:xfrm>
            <a:off x="4580467" y="2142051"/>
            <a:ext cx="4021666" cy="1507082"/>
          </a:xfrm>
          <a:custGeom>
            <a:avLst/>
            <a:gdLst>
              <a:gd name="connsiteX0" fmla="*/ 0 w 4021666"/>
              <a:gd name="connsiteY0" fmla="*/ 1490149 h 1507082"/>
              <a:gd name="connsiteX1" fmla="*/ 67733 w 4021666"/>
              <a:gd name="connsiteY1" fmla="*/ 1371616 h 1507082"/>
              <a:gd name="connsiteX2" fmla="*/ 237066 w 4021666"/>
              <a:gd name="connsiteY2" fmla="*/ 1083749 h 1507082"/>
              <a:gd name="connsiteX3" fmla="*/ 524933 w 4021666"/>
              <a:gd name="connsiteY3" fmla="*/ 745082 h 1507082"/>
              <a:gd name="connsiteX4" fmla="*/ 1049866 w 4021666"/>
              <a:gd name="connsiteY4" fmla="*/ 389482 h 1507082"/>
              <a:gd name="connsiteX5" fmla="*/ 1532466 w 4021666"/>
              <a:gd name="connsiteY5" fmla="*/ 160882 h 1507082"/>
              <a:gd name="connsiteX6" fmla="*/ 2048933 w 4021666"/>
              <a:gd name="connsiteY6" fmla="*/ 16 h 1507082"/>
              <a:gd name="connsiteX7" fmla="*/ 2548466 w 4021666"/>
              <a:gd name="connsiteY7" fmla="*/ 152416 h 1507082"/>
              <a:gd name="connsiteX8" fmla="*/ 3048000 w 4021666"/>
              <a:gd name="connsiteY8" fmla="*/ 381016 h 1507082"/>
              <a:gd name="connsiteX9" fmla="*/ 3547533 w 4021666"/>
              <a:gd name="connsiteY9" fmla="*/ 736616 h 1507082"/>
              <a:gd name="connsiteX10" fmla="*/ 3928533 w 4021666"/>
              <a:gd name="connsiteY10" fmla="*/ 1083749 h 1507082"/>
              <a:gd name="connsiteX11" fmla="*/ 4021666 w 4021666"/>
              <a:gd name="connsiteY11" fmla="*/ 1507082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21666" h="1507082">
                <a:moveTo>
                  <a:pt x="0" y="1490149"/>
                </a:moveTo>
                <a:cubicBezTo>
                  <a:pt x="14111" y="1464749"/>
                  <a:pt x="28222" y="1439349"/>
                  <a:pt x="67733" y="1371616"/>
                </a:cubicBezTo>
                <a:cubicBezTo>
                  <a:pt x="107244" y="1303883"/>
                  <a:pt x="160866" y="1188171"/>
                  <a:pt x="237066" y="1083749"/>
                </a:cubicBezTo>
                <a:cubicBezTo>
                  <a:pt x="313266" y="979327"/>
                  <a:pt x="389466" y="860793"/>
                  <a:pt x="524933" y="745082"/>
                </a:cubicBezTo>
                <a:cubicBezTo>
                  <a:pt x="660400" y="629371"/>
                  <a:pt x="881944" y="486849"/>
                  <a:pt x="1049866" y="389482"/>
                </a:cubicBezTo>
                <a:cubicBezTo>
                  <a:pt x="1217788" y="292115"/>
                  <a:pt x="1365955" y="225793"/>
                  <a:pt x="1532466" y="160882"/>
                </a:cubicBezTo>
                <a:cubicBezTo>
                  <a:pt x="1698977" y="95971"/>
                  <a:pt x="1879600" y="1427"/>
                  <a:pt x="2048933" y="16"/>
                </a:cubicBezTo>
                <a:cubicBezTo>
                  <a:pt x="2218266" y="-1395"/>
                  <a:pt x="2381955" y="88916"/>
                  <a:pt x="2548466" y="152416"/>
                </a:cubicBezTo>
                <a:cubicBezTo>
                  <a:pt x="2714977" y="215916"/>
                  <a:pt x="2881489" y="283649"/>
                  <a:pt x="3048000" y="381016"/>
                </a:cubicBezTo>
                <a:cubicBezTo>
                  <a:pt x="3214511" y="478383"/>
                  <a:pt x="3400778" y="619494"/>
                  <a:pt x="3547533" y="736616"/>
                </a:cubicBezTo>
                <a:cubicBezTo>
                  <a:pt x="3694288" y="853738"/>
                  <a:pt x="3849511" y="955338"/>
                  <a:pt x="3928533" y="1083749"/>
                </a:cubicBezTo>
                <a:cubicBezTo>
                  <a:pt x="4007555" y="1212160"/>
                  <a:pt x="4008966" y="1374437"/>
                  <a:pt x="4021666" y="1507082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129" grpId="0" animBg="1"/>
      <p:bldP spid="130" grpId="0" animBg="1"/>
      <p:bldP spid="131" grpId="0" animBg="1"/>
      <p:bldP spid="132" grpId="0"/>
      <p:bldP spid="133" grpId="0"/>
      <p:bldP spid="135" grpId="0" animBg="1"/>
      <p:bldP spid="136" grpId="0"/>
      <p:bldP spid="138" grpId="0" animBg="1"/>
      <p:bldP spid="139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202" grpId="0" animBg="1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37" grpId="0"/>
      <p:bldP spid="240" grpId="0" animBg="1"/>
      <p:bldP spid="241" grpId="0" animBg="1"/>
      <p:bldP spid="242" grpId="0"/>
      <p:bldP spid="243" grpId="0" animBg="1"/>
      <p:bldP spid="244" grpId="0" animBg="1"/>
      <p:bldP spid="245" grpId="0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/>
      <p:bldP spid="2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858" y="576005"/>
            <a:ext cx="1642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Problem 1 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4" y="1683808"/>
            <a:ext cx="722269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6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/>
        </p:nvCxnSpPr>
        <p:spPr>
          <a:xfrm>
            <a:off x="7161995" y="3953177"/>
            <a:ext cx="2413805" cy="7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359" y="88152"/>
            <a:ext cx="2200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Epic</a:t>
            </a: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ycloid 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5" y="1190838"/>
            <a:ext cx="2989825" cy="283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val 29"/>
          <p:cNvSpPr/>
          <p:nvPr/>
        </p:nvSpPr>
        <p:spPr>
          <a:xfrm>
            <a:off x="5706534" y="2544240"/>
            <a:ext cx="2909684" cy="283209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837405" y="3822268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220407" y="4919133"/>
            <a:ext cx="948993" cy="5914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58871" y="5376332"/>
            <a:ext cx="254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Directrix circle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09675" y="1452041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/>
          <p:cNvSpPr/>
          <p:nvPr/>
        </p:nvSpPr>
        <p:spPr>
          <a:xfrm flipH="1">
            <a:off x="6232786" y="2762170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139261" y="2822199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50854" y="2019118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/>
          <p:cNvCxnSpPr>
            <a:stCxn id="43" idx="7"/>
          </p:cNvCxnSpPr>
          <p:nvPr/>
        </p:nvCxnSpPr>
        <p:spPr>
          <a:xfrm>
            <a:off x="5813690" y="2166485"/>
            <a:ext cx="1348305" cy="1773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/>
          <p:cNvSpPr/>
          <p:nvPr/>
        </p:nvSpPr>
        <p:spPr>
          <a:xfrm flipH="1">
            <a:off x="5794655" y="2152822"/>
            <a:ext cx="129980" cy="93297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/>
          <p:cNvSpPr/>
          <p:nvPr/>
        </p:nvSpPr>
        <p:spPr>
          <a:xfrm flipH="1">
            <a:off x="7096386" y="391363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3" name="Arc 2052"/>
          <p:cNvSpPr/>
          <p:nvPr/>
        </p:nvSpPr>
        <p:spPr>
          <a:xfrm rot="20269631">
            <a:off x="6816056" y="3702766"/>
            <a:ext cx="655794" cy="636888"/>
          </a:xfrm>
          <a:prstGeom prst="arc">
            <a:avLst>
              <a:gd name="adj1" fmla="val 16200000"/>
              <a:gd name="adj2" fmla="val 6358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7281966" y="3467236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Ꝋ</a:t>
            </a:r>
            <a:endParaRPr lang="en-IN" dirty="0"/>
          </a:p>
        </p:txBody>
      </p:sp>
      <p:sp>
        <p:nvSpPr>
          <p:cNvPr id="56" name="Rectangle 55"/>
          <p:cNvSpPr/>
          <p:nvPr/>
        </p:nvSpPr>
        <p:spPr>
          <a:xfrm>
            <a:off x="379532" y="5940859"/>
            <a:ext cx="6230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Ꝋ  =  radius of rolling circle ( r ) / radius of </a:t>
            </a:r>
            <a:r>
              <a:rPr lang="en-IN" b="1" dirty="0" err="1" smtClean="0">
                <a:solidFill>
                  <a:srgbClr val="FF0000"/>
                </a:solidFill>
              </a:rPr>
              <a:t>directrix</a:t>
            </a:r>
            <a:r>
              <a:rPr lang="en-IN" b="1" dirty="0" smtClean="0">
                <a:solidFill>
                  <a:srgbClr val="FF0000"/>
                </a:solidFill>
              </a:rPr>
              <a:t> circle ( R ) 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351867" y="2544241"/>
            <a:ext cx="905933" cy="2179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80036" y="2946901"/>
            <a:ext cx="2543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Rolling circle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737872" y="1158345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Flowchart: Connector 61"/>
          <p:cNvSpPr/>
          <p:nvPr/>
        </p:nvSpPr>
        <p:spPr>
          <a:xfrm flipH="1">
            <a:off x="6009281" y="2497591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6139261" y="1049381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lowchart: Connector 63"/>
          <p:cNvSpPr/>
          <p:nvPr/>
        </p:nvSpPr>
        <p:spPr>
          <a:xfrm flipH="1">
            <a:off x="6106477" y="192694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6720122" y="1051833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Connector 65"/>
          <p:cNvSpPr/>
          <p:nvPr/>
        </p:nvSpPr>
        <p:spPr>
          <a:xfrm flipH="1">
            <a:off x="6750051" y="1358744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7475724" y="1305417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lowchart: Connector 67"/>
          <p:cNvSpPr/>
          <p:nvPr/>
        </p:nvSpPr>
        <p:spPr>
          <a:xfrm flipH="1">
            <a:off x="7330409" y="1005184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7996749" y="1641020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Flowchart: Connector 69"/>
          <p:cNvSpPr/>
          <p:nvPr/>
        </p:nvSpPr>
        <p:spPr>
          <a:xfrm flipH="1">
            <a:off x="8486238" y="1327165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8253047" y="2061388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Flowchart: Connector 71"/>
          <p:cNvSpPr/>
          <p:nvPr/>
        </p:nvSpPr>
        <p:spPr>
          <a:xfrm flipH="1">
            <a:off x="9366709" y="2041501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8450778" y="2472192"/>
            <a:ext cx="1499940" cy="149486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lowchart: Connector 73"/>
          <p:cNvSpPr/>
          <p:nvPr/>
        </p:nvSpPr>
        <p:spPr>
          <a:xfrm flipH="1">
            <a:off x="9647794" y="2929118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Flowchart: Connector 76"/>
          <p:cNvSpPr/>
          <p:nvPr/>
        </p:nvSpPr>
        <p:spPr>
          <a:xfrm flipH="1">
            <a:off x="9303236" y="3920403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8" name="Freeform 2057"/>
          <p:cNvSpPr/>
          <p:nvPr/>
        </p:nvSpPr>
        <p:spPr>
          <a:xfrm>
            <a:off x="6067692" y="1032257"/>
            <a:ext cx="3652812" cy="3014809"/>
          </a:xfrm>
          <a:custGeom>
            <a:avLst/>
            <a:gdLst>
              <a:gd name="connsiteX0" fmla="*/ 2542908 w 3652812"/>
              <a:gd name="connsiteY0" fmla="*/ 2955543 h 3014809"/>
              <a:gd name="connsiteX1" fmla="*/ 3321841 w 3652812"/>
              <a:gd name="connsiteY1" fmla="*/ 2896276 h 3014809"/>
              <a:gd name="connsiteX2" fmla="*/ 3652041 w 3652812"/>
              <a:gd name="connsiteY2" fmla="*/ 1888743 h 3014809"/>
              <a:gd name="connsiteX3" fmla="*/ 3381108 w 3652812"/>
              <a:gd name="connsiteY3" fmla="*/ 1059010 h 3014809"/>
              <a:gd name="connsiteX4" fmla="*/ 2475175 w 3652812"/>
              <a:gd name="connsiteY4" fmla="*/ 297010 h 3014809"/>
              <a:gd name="connsiteX5" fmla="*/ 1357575 w 3652812"/>
              <a:gd name="connsiteY5" fmla="*/ 676 h 3014809"/>
              <a:gd name="connsiteX6" fmla="*/ 688708 w 3652812"/>
              <a:gd name="connsiteY6" fmla="*/ 364743 h 3014809"/>
              <a:gd name="connsiteX7" fmla="*/ 112975 w 3652812"/>
              <a:gd name="connsiteY7" fmla="*/ 932010 h 3014809"/>
              <a:gd name="connsiteX8" fmla="*/ 11375 w 3652812"/>
              <a:gd name="connsiteY8" fmla="*/ 1499276 h 3014809"/>
              <a:gd name="connsiteX9" fmla="*/ 273841 w 3652812"/>
              <a:gd name="connsiteY9" fmla="*/ 1778676 h 3014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2812" h="3014809">
                <a:moveTo>
                  <a:pt x="2542908" y="2955543"/>
                </a:moveTo>
                <a:cubicBezTo>
                  <a:pt x="2839947" y="3014809"/>
                  <a:pt x="3136986" y="3074076"/>
                  <a:pt x="3321841" y="2896276"/>
                </a:cubicBezTo>
                <a:cubicBezTo>
                  <a:pt x="3506696" y="2718476"/>
                  <a:pt x="3642163" y="2194954"/>
                  <a:pt x="3652041" y="1888743"/>
                </a:cubicBezTo>
                <a:cubicBezTo>
                  <a:pt x="3661919" y="1582532"/>
                  <a:pt x="3577252" y="1324299"/>
                  <a:pt x="3381108" y="1059010"/>
                </a:cubicBezTo>
                <a:cubicBezTo>
                  <a:pt x="3184964" y="793721"/>
                  <a:pt x="2812430" y="473399"/>
                  <a:pt x="2475175" y="297010"/>
                </a:cubicBezTo>
                <a:cubicBezTo>
                  <a:pt x="2137920" y="120621"/>
                  <a:pt x="1655319" y="-10613"/>
                  <a:pt x="1357575" y="676"/>
                </a:cubicBezTo>
                <a:cubicBezTo>
                  <a:pt x="1059831" y="11965"/>
                  <a:pt x="896141" y="209521"/>
                  <a:pt x="688708" y="364743"/>
                </a:cubicBezTo>
                <a:cubicBezTo>
                  <a:pt x="481275" y="519965"/>
                  <a:pt x="225864" y="742921"/>
                  <a:pt x="112975" y="932010"/>
                </a:cubicBezTo>
                <a:cubicBezTo>
                  <a:pt x="86" y="1121099"/>
                  <a:pt x="-15436" y="1358165"/>
                  <a:pt x="11375" y="1499276"/>
                </a:cubicBezTo>
                <a:cubicBezTo>
                  <a:pt x="38186" y="1640387"/>
                  <a:pt x="256908" y="1564187"/>
                  <a:pt x="273841" y="1778676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37" grpId="0"/>
      <p:bldP spid="40" grpId="0" animBg="1"/>
      <p:bldP spid="41" grpId="0" animBg="1"/>
      <p:bldP spid="42" grpId="0"/>
      <p:bldP spid="44" grpId="0"/>
      <p:bldP spid="43" grpId="0" animBg="1"/>
      <p:bldP spid="32" grpId="0" animBg="1"/>
      <p:bldP spid="2053" grpId="0" animBg="1"/>
      <p:bldP spid="55" grpId="0"/>
      <p:bldP spid="56" grpId="0"/>
      <p:bldP spid="58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20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val 299"/>
          <p:cNvSpPr/>
          <p:nvPr/>
        </p:nvSpPr>
        <p:spPr>
          <a:xfrm>
            <a:off x="4162547" y="629451"/>
            <a:ext cx="6189134" cy="55940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5744" y="2539"/>
            <a:ext cx="4531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epi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cycloid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1" y="655842"/>
            <a:ext cx="8726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1. specify a point O and draw one horizontal line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60911" y="970677"/>
            <a:ext cx="45377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2. </a:t>
            </a:r>
            <a:r>
              <a:rPr lang="en-US" sz="1400" dirty="0" smtClean="0"/>
              <a:t>Calculate angle by using following formula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IN" sz="1400" dirty="0" smtClean="0"/>
              <a:t>Ꝋ = ( r / R ) X 360</a:t>
            </a:r>
            <a:r>
              <a:rPr lang="en-US" sz="1400" dirty="0" smtClean="0"/>
              <a:t> 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</a:t>
            </a:r>
            <a:endParaRPr lang="en-IN" sz="1400" b="1" dirty="0"/>
          </a:p>
        </p:txBody>
      </p:sp>
      <p:sp>
        <p:nvSpPr>
          <p:cNvPr id="136" name="Rectangle 135"/>
          <p:cNvSpPr/>
          <p:nvPr/>
        </p:nvSpPr>
        <p:spPr>
          <a:xfrm>
            <a:off x="71876" y="1493897"/>
            <a:ext cx="4537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3. From Point O mark the calculated angle and draw line.</a:t>
            </a:r>
            <a:endParaRPr lang="en-IN" sz="1400" b="1" dirty="0"/>
          </a:p>
        </p:txBody>
      </p:sp>
      <p:sp>
        <p:nvSpPr>
          <p:cNvPr id="227" name="Rectangle 226"/>
          <p:cNvSpPr/>
          <p:nvPr/>
        </p:nvSpPr>
        <p:spPr>
          <a:xfrm>
            <a:off x="93283" y="2375923"/>
            <a:ext cx="3432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5. Mark radius distance of rolling circle from point P</a:t>
            </a:r>
            <a:endParaRPr lang="en-IN" sz="1400" dirty="0"/>
          </a:p>
        </p:txBody>
      </p:sp>
      <p:sp>
        <p:nvSpPr>
          <p:cNvPr id="264" name="Rectangle 263"/>
          <p:cNvSpPr/>
          <p:nvPr/>
        </p:nvSpPr>
        <p:spPr>
          <a:xfrm>
            <a:off x="129435" y="6351964"/>
            <a:ext cx="589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13. Joint all points and draw cycloid.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161995" y="3953177"/>
            <a:ext cx="3218138" cy="7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Connector 105"/>
          <p:cNvSpPr/>
          <p:nvPr/>
        </p:nvSpPr>
        <p:spPr>
          <a:xfrm flipH="1">
            <a:off x="7096386" y="3913637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Rectangle 108"/>
          <p:cNvSpPr/>
          <p:nvPr/>
        </p:nvSpPr>
        <p:spPr>
          <a:xfrm>
            <a:off x="6867610" y="3960286"/>
            <a:ext cx="293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902200" y="655842"/>
            <a:ext cx="2259176" cy="3297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c 113"/>
          <p:cNvSpPr/>
          <p:nvPr/>
        </p:nvSpPr>
        <p:spPr>
          <a:xfrm rot="20269631">
            <a:off x="6816055" y="3702766"/>
            <a:ext cx="655794" cy="636888"/>
          </a:xfrm>
          <a:prstGeom prst="arc">
            <a:avLst>
              <a:gd name="adj1" fmla="val 16200000"/>
              <a:gd name="adj2" fmla="val 63582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/>
          <p:cNvSpPr/>
          <p:nvPr/>
        </p:nvSpPr>
        <p:spPr>
          <a:xfrm>
            <a:off x="7281965" y="3467236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Ꝋ</a:t>
            </a:r>
            <a:endParaRPr lang="en-IN" dirty="0"/>
          </a:p>
        </p:txBody>
      </p:sp>
      <p:sp>
        <p:nvSpPr>
          <p:cNvPr id="116" name="Oval 115"/>
          <p:cNvSpPr/>
          <p:nvPr/>
        </p:nvSpPr>
        <p:spPr>
          <a:xfrm>
            <a:off x="5336058" y="2033567"/>
            <a:ext cx="3736543" cy="352535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/>
          <p:cNvSpPr/>
          <p:nvPr/>
        </p:nvSpPr>
        <p:spPr>
          <a:xfrm>
            <a:off x="5949113" y="2452867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8" name="Flowchart: Connector 117"/>
          <p:cNvSpPr/>
          <p:nvPr/>
        </p:nvSpPr>
        <p:spPr>
          <a:xfrm flipH="1">
            <a:off x="6038339" y="2341856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/>
          <p:cNvSpPr/>
          <p:nvPr/>
        </p:nvSpPr>
        <p:spPr>
          <a:xfrm>
            <a:off x="5112458" y="1363746"/>
            <a:ext cx="226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5744" y="2899143"/>
            <a:ext cx="3432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6. Draw rolling circle with specified radius and C as a center point.</a:t>
            </a:r>
            <a:endParaRPr lang="en-IN" sz="1400" dirty="0"/>
          </a:p>
        </p:txBody>
      </p:sp>
      <p:sp>
        <p:nvSpPr>
          <p:cNvPr id="123" name="Oval 122"/>
          <p:cNvSpPr/>
          <p:nvPr/>
        </p:nvSpPr>
        <p:spPr>
          <a:xfrm>
            <a:off x="4917996" y="1016867"/>
            <a:ext cx="1499940" cy="149486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 123"/>
          <p:cNvSpPr/>
          <p:nvPr/>
        </p:nvSpPr>
        <p:spPr>
          <a:xfrm>
            <a:off x="105744" y="3422363"/>
            <a:ext cx="3432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7. Draw an arc from point C with O as a center.</a:t>
            </a:r>
            <a:endParaRPr lang="en-IN" sz="1400" dirty="0"/>
          </a:p>
        </p:txBody>
      </p:sp>
      <p:sp>
        <p:nvSpPr>
          <p:cNvPr id="128" name="Oval 127"/>
          <p:cNvSpPr/>
          <p:nvPr/>
        </p:nvSpPr>
        <p:spPr>
          <a:xfrm>
            <a:off x="4893736" y="1119867"/>
            <a:ext cx="4893731" cy="4798324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208957" y="1830613"/>
            <a:ext cx="513573" cy="507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/>
          <p:cNvSpPr/>
          <p:nvPr/>
        </p:nvSpPr>
        <p:spPr>
          <a:xfrm>
            <a:off x="4779116" y="2398330"/>
            <a:ext cx="513573" cy="3015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Rectangle 147"/>
          <p:cNvSpPr/>
          <p:nvPr/>
        </p:nvSpPr>
        <p:spPr>
          <a:xfrm rot="180893">
            <a:off x="9341541" y="4002400"/>
            <a:ext cx="513573" cy="268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Flowchart: Connector 120"/>
          <p:cNvSpPr/>
          <p:nvPr/>
        </p:nvSpPr>
        <p:spPr>
          <a:xfrm flipH="1">
            <a:off x="5602976" y="1725524"/>
            <a:ext cx="129980" cy="9329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93283" y="3905917"/>
            <a:ext cx="3432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8. Divide rolling circle and an arc which is passing through point C into equal number of parts and assign numbers.</a:t>
            </a:r>
            <a:endParaRPr lang="en-IN" sz="1400" dirty="0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5663516" y="989105"/>
            <a:ext cx="4237" cy="1570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917783" y="1755339"/>
            <a:ext cx="1668600" cy="5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225891" y="1128330"/>
            <a:ext cx="877438" cy="127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5020262" y="1390798"/>
            <a:ext cx="1337733" cy="728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020262" y="1390798"/>
            <a:ext cx="1337733" cy="728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74262" y="1128330"/>
            <a:ext cx="795867" cy="127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237920" y="2033567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413412" y="1754864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00958" y="851331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527797" y="731055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052364" y="749332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630796" y="1106636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03223" y="2350508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282729" y="2511727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315632" y="1338582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3" name="Arc 192"/>
          <p:cNvSpPr/>
          <p:nvPr/>
        </p:nvSpPr>
        <p:spPr>
          <a:xfrm rot="3167836">
            <a:off x="5856766" y="133185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Arc 193"/>
          <p:cNvSpPr/>
          <p:nvPr/>
        </p:nvSpPr>
        <p:spPr>
          <a:xfrm rot="3167836">
            <a:off x="6295412" y="113345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Arc 194"/>
          <p:cNvSpPr/>
          <p:nvPr/>
        </p:nvSpPr>
        <p:spPr>
          <a:xfrm rot="3167836">
            <a:off x="6793043" y="1024391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Arc 195"/>
          <p:cNvSpPr/>
          <p:nvPr/>
        </p:nvSpPr>
        <p:spPr>
          <a:xfrm rot="3167836">
            <a:off x="7285593" y="99649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Arc 196"/>
          <p:cNvSpPr/>
          <p:nvPr/>
        </p:nvSpPr>
        <p:spPr>
          <a:xfrm rot="3167836">
            <a:off x="7800725" y="1072698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Arc 197"/>
          <p:cNvSpPr/>
          <p:nvPr/>
        </p:nvSpPr>
        <p:spPr>
          <a:xfrm rot="3167836">
            <a:off x="8254144" y="124453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Arc 198"/>
          <p:cNvSpPr/>
          <p:nvPr/>
        </p:nvSpPr>
        <p:spPr>
          <a:xfrm rot="5400000">
            <a:off x="9014048" y="1830863"/>
            <a:ext cx="307571" cy="249817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Arc 199"/>
          <p:cNvSpPr/>
          <p:nvPr/>
        </p:nvSpPr>
        <p:spPr>
          <a:xfrm rot="5146288">
            <a:off x="9325700" y="2273060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Arc 200"/>
          <p:cNvSpPr/>
          <p:nvPr/>
        </p:nvSpPr>
        <p:spPr>
          <a:xfrm rot="6628589">
            <a:off x="9568357" y="277984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Arc 232"/>
          <p:cNvSpPr/>
          <p:nvPr/>
        </p:nvSpPr>
        <p:spPr>
          <a:xfrm rot="8026884">
            <a:off x="9672172" y="3306027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Arc 233"/>
          <p:cNvSpPr/>
          <p:nvPr/>
        </p:nvSpPr>
        <p:spPr>
          <a:xfrm rot="4173305">
            <a:off x="8701733" y="151385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6" name="Straight Connector 235"/>
          <p:cNvCxnSpPr>
            <a:endCxn id="106" idx="0"/>
          </p:cNvCxnSpPr>
          <p:nvPr/>
        </p:nvCxnSpPr>
        <p:spPr>
          <a:xfrm>
            <a:off x="5602976" y="264149"/>
            <a:ext cx="1558400" cy="36494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endCxn id="106" idx="0"/>
          </p:cNvCxnSpPr>
          <p:nvPr/>
        </p:nvCxnSpPr>
        <p:spPr>
          <a:xfrm>
            <a:off x="6266933" y="0"/>
            <a:ext cx="894443" cy="3913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106" idx="0"/>
          </p:cNvCxnSpPr>
          <p:nvPr/>
        </p:nvCxnSpPr>
        <p:spPr>
          <a:xfrm>
            <a:off x="7014493" y="2539"/>
            <a:ext cx="146883" cy="3911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106" idx="0"/>
          </p:cNvCxnSpPr>
          <p:nvPr/>
        </p:nvCxnSpPr>
        <p:spPr>
          <a:xfrm flipH="1">
            <a:off x="7161376" y="49188"/>
            <a:ext cx="506884" cy="3864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106" idx="0"/>
          </p:cNvCxnSpPr>
          <p:nvPr/>
        </p:nvCxnSpPr>
        <p:spPr>
          <a:xfrm flipH="1">
            <a:off x="7161376" y="152400"/>
            <a:ext cx="1231527" cy="3761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106" idx="0"/>
          </p:cNvCxnSpPr>
          <p:nvPr/>
        </p:nvCxnSpPr>
        <p:spPr>
          <a:xfrm flipH="1">
            <a:off x="7161376" y="355600"/>
            <a:ext cx="1911225" cy="3558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106" idx="0"/>
          </p:cNvCxnSpPr>
          <p:nvPr/>
        </p:nvCxnSpPr>
        <p:spPr>
          <a:xfrm flipH="1">
            <a:off x="7161376" y="809730"/>
            <a:ext cx="2478004" cy="3103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106" idx="1"/>
          </p:cNvCxnSpPr>
          <p:nvPr/>
        </p:nvCxnSpPr>
        <p:spPr>
          <a:xfrm flipH="1">
            <a:off x="7207331" y="1101125"/>
            <a:ext cx="3088136" cy="2826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7207331" y="1618485"/>
            <a:ext cx="3577101" cy="231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endCxn id="106" idx="0"/>
          </p:cNvCxnSpPr>
          <p:nvPr/>
        </p:nvCxnSpPr>
        <p:spPr>
          <a:xfrm flipH="1">
            <a:off x="7161376" y="2489007"/>
            <a:ext cx="4048491" cy="14246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106" idx="0"/>
          </p:cNvCxnSpPr>
          <p:nvPr/>
        </p:nvCxnSpPr>
        <p:spPr>
          <a:xfrm flipH="1">
            <a:off x="7161376" y="3238081"/>
            <a:ext cx="4471824" cy="675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5825436" y="1242662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265242" y="942784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C2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756887" y="866720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C3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7263771" y="811979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C4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809653" y="877249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C5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8289492" y="1060158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C6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753728" y="1322736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C7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164129" y="1671181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C8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9464459" y="2089866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C9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671984" y="2717880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C10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9787467" y="3238802"/>
            <a:ext cx="404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C11</a:t>
            </a:r>
            <a:endParaRPr lang="en-IN" sz="11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05744" y="4606126"/>
            <a:ext cx="3432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9. Draw an arc from each point of rolling circle.</a:t>
            </a:r>
            <a:endParaRPr lang="en-IN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2124" y="1827288"/>
            <a:ext cx="4537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4. Draw </a:t>
            </a:r>
            <a:r>
              <a:rPr lang="en-US" sz="1400" dirty="0" err="1" smtClean="0"/>
              <a:t>directrix</a:t>
            </a:r>
            <a:r>
              <a:rPr lang="en-US" sz="1400" dirty="0" smtClean="0"/>
              <a:t> circle with specified radius and O as a center point. also plot point P</a:t>
            </a:r>
            <a:endParaRPr lang="en-IN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562600" y="1522573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 rot="422230">
            <a:off x="4220035" y="806754"/>
            <a:ext cx="5879804" cy="54736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Rectangle 244"/>
          <p:cNvSpPr/>
          <p:nvPr/>
        </p:nvSpPr>
        <p:spPr>
          <a:xfrm>
            <a:off x="147043" y="6044187"/>
            <a:ext cx="5898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12. Repeat above steps i.e. step 6 and 7 for all points (</a:t>
            </a:r>
            <a:r>
              <a:rPr lang="en-US" sz="1400" dirty="0" err="1" smtClean="0"/>
              <a:t>upto</a:t>
            </a:r>
            <a:r>
              <a:rPr lang="en-US" sz="1400" dirty="0" smtClean="0"/>
              <a:t> C12) 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 rot="4059040">
            <a:off x="10260555" y="2715479"/>
            <a:ext cx="702593" cy="3096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4" name="Oval 303"/>
          <p:cNvSpPr/>
          <p:nvPr/>
        </p:nvSpPr>
        <p:spPr>
          <a:xfrm>
            <a:off x="4470400" y="963619"/>
            <a:ext cx="5454964" cy="5627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 148"/>
          <p:cNvSpPr/>
          <p:nvPr/>
        </p:nvSpPr>
        <p:spPr>
          <a:xfrm rot="4059040">
            <a:off x="8569983" y="3654010"/>
            <a:ext cx="738233" cy="3578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 149"/>
          <p:cNvSpPr/>
          <p:nvPr/>
        </p:nvSpPr>
        <p:spPr>
          <a:xfrm rot="17942841">
            <a:off x="5189587" y="3580290"/>
            <a:ext cx="971262" cy="4020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1" name="Rectangle 300"/>
          <p:cNvSpPr/>
          <p:nvPr/>
        </p:nvSpPr>
        <p:spPr>
          <a:xfrm rot="601157">
            <a:off x="3511447" y="1641119"/>
            <a:ext cx="1103526" cy="34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5" name="Rectangle 304"/>
          <p:cNvSpPr/>
          <p:nvPr/>
        </p:nvSpPr>
        <p:spPr>
          <a:xfrm>
            <a:off x="3873007" y="2131242"/>
            <a:ext cx="1103526" cy="34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6" name="Rectangle 305"/>
          <p:cNvSpPr/>
          <p:nvPr/>
        </p:nvSpPr>
        <p:spPr>
          <a:xfrm rot="5400000">
            <a:off x="7670888" y="4643555"/>
            <a:ext cx="1103526" cy="34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7" name="Rectangle 306"/>
          <p:cNvSpPr/>
          <p:nvPr/>
        </p:nvSpPr>
        <p:spPr>
          <a:xfrm rot="5400000">
            <a:off x="7728006" y="4627157"/>
            <a:ext cx="1103526" cy="340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" name="Rectangle 307"/>
          <p:cNvSpPr/>
          <p:nvPr/>
        </p:nvSpPr>
        <p:spPr>
          <a:xfrm rot="228671">
            <a:off x="9536198" y="4025239"/>
            <a:ext cx="633454" cy="2179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9" name="Rectangle 308"/>
          <p:cNvSpPr/>
          <p:nvPr/>
        </p:nvSpPr>
        <p:spPr>
          <a:xfrm>
            <a:off x="147043" y="5035706"/>
            <a:ext cx="482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10. C1 as a center and radius equal to rolling circle and mark the point on arc passing through point 1 </a:t>
            </a:r>
            <a:endParaRPr lang="en-IN" sz="1400" dirty="0"/>
          </a:p>
        </p:txBody>
      </p:sp>
      <p:sp>
        <p:nvSpPr>
          <p:cNvPr id="310" name="Arc 309"/>
          <p:cNvSpPr/>
          <p:nvPr/>
        </p:nvSpPr>
        <p:spPr>
          <a:xfrm rot="13656878">
            <a:off x="6099161" y="2045526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3" name="Rectangle 312"/>
          <p:cNvSpPr/>
          <p:nvPr/>
        </p:nvSpPr>
        <p:spPr>
          <a:xfrm>
            <a:off x="122576" y="5516496"/>
            <a:ext cx="482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11. C2 as a center and radius equal to rolling circle and mark the point on arc passing through point 2 </a:t>
            </a:r>
            <a:endParaRPr lang="en-IN" sz="1400" dirty="0"/>
          </a:p>
        </p:txBody>
      </p:sp>
      <p:sp>
        <p:nvSpPr>
          <p:cNvPr id="314" name="Arc 313"/>
          <p:cNvSpPr/>
          <p:nvPr/>
        </p:nvSpPr>
        <p:spPr>
          <a:xfrm rot="14527094">
            <a:off x="6213375" y="1755649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5" name="Arc 314"/>
          <p:cNvSpPr/>
          <p:nvPr/>
        </p:nvSpPr>
        <p:spPr>
          <a:xfrm rot="14527094">
            <a:off x="6636601" y="1259115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Arc 315"/>
          <p:cNvSpPr/>
          <p:nvPr/>
        </p:nvSpPr>
        <p:spPr>
          <a:xfrm rot="14527094">
            <a:off x="7244984" y="878930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TextBox 188"/>
          <p:cNvSpPr txBox="1"/>
          <p:nvPr/>
        </p:nvSpPr>
        <p:spPr>
          <a:xfrm>
            <a:off x="4630796" y="1964224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9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7" name="Arc 316"/>
          <p:cNvSpPr/>
          <p:nvPr/>
        </p:nvSpPr>
        <p:spPr>
          <a:xfrm rot="14527094">
            <a:off x="8034608" y="681289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8" name="Arc 317"/>
          <p:cNvSpPr/>
          <p:nvPr/>
        </p:nvSpPr>
        <p:spPr>
          <a:xfrm rot="3701061">
            <a:off x="9146101" y="1242328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9" name="Arc 318"/>
          <p:cNvSpPr/>
          <p:nvPr/>
        </p:nvSpPr>
        <p:spPr>
          <a:xfrm rot="3857722">
            <a:off x="9317088" y="1790838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0" name="Arc 319"/>
          <p:cNvSpPr/>
          <p:nvPr/>
        </p:nvSpPr>
        <p:spPr>
          <a:xfrm rot="3674678">
            <a:off x="9168104" y="2378551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1" name="Arc 320"/>
          <p:cNvSpPr/>
          <p:nvPr/>
        </p:nvSpPr>
        <p:spPr>
          <a:xfrm rot="2988619">
            <a:off x="9153981" y="2969534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2" name="Arc 321"/>
          <p:cNvSpPr/>
          <p:nvPr/>
        </p:nvSpPr>
        <p:spPr>
          <a:xfrm rot="3154914">
            <a:off x="9025371" y="3449993"/>
            <a:ext cx="277518" cy="20926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4" name="Arc 323"/>
          <p:cNvSpPr/>
          <p:nvPr/>
        </p:nvSpPr>
        <p:spPr>
          <a:xfrm rot="18967537">
            <a:off x="8774433" y="676426"/>
            <a:ext cx="277518" cy="35247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Freeform 96"/>
          <p:cNvSpPr/>
          <p:nvPr/>
        </p:nvSpPr>
        <p:spPr>
          <a:xfrm>
            <a:off x="6162763" y="638453"/>
            <a:ext cx="3440049" cy="3275184"/>
          </a:xfrm>
          <a:custGeom>
            <a:avLst/>
            <a:gdLst>
              <a:gd name="connsiteX0" fmla="*/ 1127799 w 3542411"/>
              <a:gd name="connsiteY0" fmla="*/ 3315480 h 3344928"/>
              <a:gd name="connsiteX1" fmla="*/ 10199 w 3542411"/>
              <a:gd name="connsiteY1" fmla="*/ 1732214 h 3344928"/>
              <a:gd name="connsiteX2" fmla="*/ 611332 w 3542411"/>
              <a:gd name="connsiteY2" fmla="*/ 665414 h 3344928"/>
              <a:gd name="connsiteX3" fmla="*/ 1246332 w 3542411"/>
              <a:gd name="connsiteY3" fmla="*/ 284414 h 3344928"/>
              <a:gd name="connsiteX4" fmla="*/ 1982932 w 3542411"/>
              <a:gd name="connsiteY4" fmla="*/ 64280 h 3344928"/>
              <a:gd name="connsiteX5" fmla="*/ 2931199 w 3542411"/>
              <a:gd name="connsiteY5" fmla="*/ 64280 h 3344928"/>
              <a:gd name="connsiteX6" fmla="*/ 3346066 w 3542411"/>
              <a:gd name="connsiteY6" fmla="*/ 809347 h 3344928"/>
              <a:gd name="connsiteX7" fmla="*/ 3532332 w 3542411"/>
              <a:gd name="connsiteY7" fmla="*/ 1325814 h 3344928"/>
              <a:gd name="connsiteX8" fmla="*/ 3498466 w 3542411"/>
              <a:gd name="connsiteY8" fmla="*/ 1969280 h 3344928"/>
              <a:gd name="connsiteX9" fmla="*/ 3337599 w 3542411"/>
              <a:gd name="connsiteY9" fmla="*/ 2519614 h 3344928"/>
              <a:gd name="connsiteX10" fmla="*/ 3244466 w 3542411"/>
              <a:gd name="connsiteY10" fmla="*/ 2942947 h 3344928"/>
              <a:gd name="connsiteX11" fmla="*/ 3032799 w 3542411"/>
              <a:gd name="connsiteY11" fmla="*/ 3307014 h 3344928"/>
              <a:gd name="connsiteX12" fmla="*/ 3024332 w 3542411"/>
              <a:gd name="connsiteY12" fmla="*/ 3315480 h 334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411" h="3344928">
                <a:moveTo>
                  <a:pt x="1127799" y="3315480"/>
                </a:moveTo>
                <a:cubicBezTo>
                  <a:pt x="612038" y="2744686"/>
                  <a:pt x="96277" y="2173892"/>
                  <a:pt x="10199" y="1732214"/>
                </a:cubicBezTo>
                <a:cubicBezTo>
                  <a:pt x="-75879" y="1290536"/>
                  <a:pt x="405310" y="906714"/>
                  <a:pt x="611332" y="665414"/>
                </a:cubicBezTo>
                <a:cubicBezTo>
                  <a:pt x="817354" y="424114"/>
                  <a:pt x="1017732" y="384603"/>
                  <a:pt x="1246332" y="284414"/>
                </a:cubicBezTo>
                <a:cubicBezTo>
                  <a:pt x="1474932" y="184225"/>
                  <a:pt x="1702121" y="100969"/>
                  <a:pt x="1982932" y="64280"/>
                </a:cubicBezTo>
                <a:cubicBezTo>
                  <a:pt x="2263743" y="27591"/>
                  <a:pt x="2704010" y="-59898"/>
                  <a:pt x="2931199" y="64280"/>
                </a:cubicBezTo>
                <a:cubicBezTo>
                  <a:pt x="3158388" y="188458"/>
                  <a:pt x="3245877" y="599092"/>
                  <a:pt x="3346066" y="809347"/>
                </a:cubicBezTo>
                <a:cubicBezTo>
                  <a:pt x="3446255" y="1019602"/>
                  <a:pt x="3506932" y="1132492"/>
                  <a:pt x="3532332" y="1325814"/>
                </a:cubicBezTo>
                <a:cubicBezTo>
                  <a:pt x="3557732" y="1519136"/>
                  <a:pt x="3530922" y="1770313"/>
                  <a:pt x="3498466" y="1969280"/>
                </a:cubicBezTo>
                <a:cubicBezTo>
                  <a:pt x="3466011" y="2168247"/>
                  <a:pt x="3379932" y="2357336"/>
                  <a:pt x="3337599" y="2519614"/>
                </a:cubicBezTo>
                <a:cubicBezTo>
                  <a:pt x="3295266" y="2681892"/>
                  <a:pt x="3295266" y="2811714"/>
                  <a:pt x="3244466" y="2942947"/>
                </a:cubicBezTo>
                <a:cubicBezTo>
                  <a:pt x="3193666" y="3074180"/>
                  <a:pt x="3069488" y="3244925"/>
                  <a:pt x="3032799" y="3307014"/>
                </a:cubicBezTo>
                <a:cubicBezTo>
                  <a:pt x="2996110" y="3369103"/>
                  <a:pt x="3010221" y="3342291"/>
                  <a:pt x="3024332" y="3315480"/>
                </a:cubicBezTo>
              </a:path>
            </a:pathLst>
          </a:cu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20" grpId="0"/>
      <p:bldP spid="29" grpId="0"/>
      <p:bldP spid="136" grpId="0"/>
      <p:bldP spid="227" grpId="0"/>
      <p:bldP spid="264" grpId="0"/>
      <p:bldP spid="106" grpId="0" animBg="1"/>
      <p:bldP spid="109" grpId="0"/>
      <p:bldP spid="114" grpId="0" animBg="1"/>
      <p:bldP spid="115" grpId="0"/>
      <p:bldP spid="116" grpId="0" animBg="1"/>
      <p:bldP spid="117" grpId="0"/>
      <p:bldP spid="118" grpId="0" animBg="1"/>
      <p:bldP spid="119" grpId="0"/>
      <p:bldP spid="122" grpId="0"/>
      <p:bldP spid="123" grpId="0" animBg="1"/>
      <p:bldP spid="124" grpId="0"/>
      <p:bldP spid="128" grpId="0" animBg="1"/>
      <p:bldP spid="121" grpId="0" animBg="1"/>
      <p:bldP spid="151" grpId="0"/>
      <p:bldP spid="158" grpId="0"/>
      <p:bldP spid="159" grpId="0"/>
      <p:bldP spid="160" grpId="0"/>
      <p:bldP spid="161" grpId="0"/>
      <p:bldP spid="162" grpId="0"/>
      <p:bldP spid="163" grpId="0"/>
      <p:bldP spid="190" grpId="0"/>
      <p:bldP spid="191" grpId="0"/>
      <p:bldP spid="192" grpId="0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33" grpId="0" animBg="1"/>
      <p:bldP spid="234" grpId="0" animBg="1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139" grpId="0"/>
      <p:bldP spid="175" grpId="0"/>
      <p:bldP spid="303" grpId="0" animBg="1"/>
      <p:bldP spid="245" grpId="0"/>
      <p:bldP spid="304" grpId="0" animBg="1"/>
      <p:bldP spid="309" grpId="0"/>
      <p:bldP spid="310" grpId="0" animBg="1"/>
      <p:bldP spid="313" grpId="0"/>
      <p:bldP spid="314" grpId="0" animBg="1"/>
      <p:bldP spid="315" grpId="0" animBg="1"/>
      <p:bldP spid="316" grpId="0" animBg="1"/>
      <p:bldP spid="189" grpId="0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4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5858" y="576005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1 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80" y="1198563"/>
            <a:ext cx="7024687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30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DF92A6-EE04-41E4-BD13-622157EE0147}"/>
</file>

<file path=customXml/itemProps2.xml><?xml version="1.0" encoding="utf-8"?>
<ds:datastoreItem xmlns:ds="http://schemas.openxmlformats.org/officeDocument/2006/customXml" ds:itemID="{319232C8-31E8-4C77-B120-6FDABF08C1E0}"/>
</file>

<file path=customXml/itemProps3.xml><?xml version="1.0" encoding="utf-8"?>
<ds:datastoreItem xmlns:ds="http://schemas.openxmlformats.org/officeDocument/2006/customXml" ds:itemID="{5F3AAE03-4A86-49B5-A18B-8E08F917FEDE}"/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506</Words>
  <Application>Microsoft Office PowerPoint</Application>
  <PresentationFormat>Custom</PresentationFormat>
  <Paragraphs>94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</dc:title>
  <dc:creator>Sharyu Kadam</dc:creator>
  <cp:lastModifiedBy>dell</cp:lastModifiedBy>
  <cp:revision>197</cp:revision>
  <dcterms:created xsi:type="dcterms:W3CDTF">2021-01-04T08:52:18Z</dcterms:created>
  <dcterms:modified xsi:type="dcterms:W3CDTF">2021-02-13T09:28:26Z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