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2" r:id="rId3"/>
    <p:sldId id="263" r:id="rId4"/>
    <p:sldId id="264" r:id="rId5"/>
    <p:sldId id="265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5" r:id="rId16"/>
    <p:sldId id="301" r:id="rId17"/>
    <p:sldId id="323" r:id="rId18"/>
    <p:sldId id="324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9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7FA2-E1E5-4AE4-88E7-A956D178E7AA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B5A7-9188-4ACC-B74A-4DFD3D076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8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725E12D3-63F9-4214-95CA-77EFF58A6B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4290BF2-4464-406E-BC27-662C3804A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EBA78183-8122-4CCB-8F3A-ED732BDBF8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C0050-9237-42A4-A720-D5668C68A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5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296-003E-40D1-BB4C-3D8B9ABFB44D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XP3tKedM5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600" y="680228"/>
            <a:ext cx="1076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PROGRAM :  COMPUTER ENGINEERING 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9824" y="1447800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SEM  : I 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176" y="23723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YEAR : 1</a:t>
            </a:r>
            <a:r>
              <a:rPr lang="en-IN" sz="2800" b="1" baseline="30000" dirty="0" smtClean="0"/>
              <a:t>ST</a:t>
            </a:r>
            <a:r>
              <a:rPr lang="en-IN" sz="2800" b="1" dirty="0" smtClean="0"/>
              <a:t>  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210580"/>
            <a:ext cx="995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COURSE :  ENGINEERING GRAPHICS 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124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COURSE CODE : </a:t>
            </a:r>
            <a:r>
              <a:rPr lang="en-US" sz="2800" b="1" dirty="0"/>
              <a:t>ENG198904</a:t>
            </a:r>
            <a:r>
              <a:rPr lang="en-IN" sz="2800" b="1" dirty="0" smtClean="0"/>
              <a:t> 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039380"/>
            <a:ext cx="1056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NAME OF THE FACULTY: </a:t>
            </a:r>
            <a:r>
              <a:rPr lang="en-US" sz="2800" b="1" dirty="0" smtClean="0"/>
              <a:t>SHARYU R. KADAM</a:t>
            </a:r>
            <a:r>
              <a:rPr lang="en-IN" sz="2800" b="1" dirty="0" smtClean="0"/>
              <a:t>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46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392" y="404665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Ellipse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4146" y="1628800"/>
            <a:ext cx="5645348" cy="2525498"/>
            <a:chOff x="179512" y="999925"/>
            <a:chExt cx="4234011" cy="25254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99925"/>
              <a:ext cx="3168352" cy="252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916832"/>
              <a:ext cx="120967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4828392" y="63549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regular oval shape , traced by a point moving in a plane so that sum of distances from two other point is same. 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5798784" y="2420888"/>
            <a:ext cx="3552395" cy="115212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6288021" y="4005064"/>
            <a:ext cx="3552395" cy="1728192"/>
            <a:chOff x="2123728" y="4365104"/>
            <a:chExt cx="2664296" cy="1728192"/>
          </a:xfrm>
        </p:grpSpPr>
        <p:sp>
          <p:nvSpPr>
            <p:cNvPr id="10" name="Oval 9"/>
            <p:cNvSpPr/>
            <p:nvPr/>
          </p:nvSpPr>
          <p:spPr>
            <a:xfrm>
              <a:off x="2123728" y="4725144"/>
              <a:ext cx="2664296" cy="115212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55876" y="4365104"/>
              <a:ext cx="1332148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784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392" y="404665"/>
            <a:ext cx="268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Parabola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7808" y="635497"/>
            <a:ext cx="7392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It is a symmetrical plane curved formed by the intersection of a cone with a plane parallel to its side. The path of a projectile under the influence of gravity follows a curve of this shape. 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448262" y="2099720"/>
            <a:ext cx="1776197" cy="255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" y="1839466"/>
            <a:ext cx="5461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3539">
            <a:off x="8173979" y="2428412"/>
            <a:ext cx="2006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392" y="404665"/>
            <a:ext cx="268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Hyperbola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7808" y="635496"/>
            <a:ext cx="7392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symmetrical open curve formed by the intersection of circular cone with a plane at a smaller angle with its axis than the side of cone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448262" y="2099720"/>
            <a:ext cx="1776197" cy="255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1916833"/>
            <a:ext cx="49149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59" y="1772816"/>
            <a:ext cx="35687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1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404664"/>
            <a:ext cx="10972800" cy="576064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to draw engineering curves: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412777"/>
            <a:ext cx="10972800" cy="2448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Directrix circle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Arc of circle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Rectangle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Concentric circle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1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60" y="-46548"/>
            <a:ext cx="3579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Directrix circle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849" y="548680"/>
            <a:ext cx="4416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</a:rPr>
              <a:t>Focus :</a:t>
            </a:r>
            <a:r>
              <a:rPr lang="en-IN" dirty="0" smtClean="0"/>
              <a:t>  It is a fixed point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5675" y="1070412"/>
            <a:ext cx="510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</a:rPr>
              <a:t>Directrix  :</a:t>
            </a:r>
            <a:r>
              <a:rPr lang="en-IN" dirty="0" smtClean="0"/>
              <a:t>  It is a fixed straight Line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9349" y="1574215"/>
            <a:ext cx="1161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</a:rPr>
              <a:t>Axis   :</a:t>
            </a:r>
            <a:r>
              <a:rPr lang="en-IN" dirty="0" smtClean="0"/>
              <a:t>  It is a fixed straight Line at right angles to directrix and passing through the focus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349" y="2095947"/>
            <a:ext cx="1161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</a:rPr>
              <a:t>Vertex   :</a:t>
            </a:r>
            <a:r>
              <a:rPr lang="en-IN" dirty="0" smtClean="0"/>
              <a:t>  It is a point where conic intersects the axis.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39349" y="2602596"/>
            <a:ext cx="11617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</a:rPr>
              <a:t>Eccentricity   :</a:t>
            </a:r>
            <a:r>
              <a:rPr lang="en-IN" dirty="0" smtClean="0"/>
              <a:t>  It is a ratio of the distance of moving point from the focus to its distance from the directrix. It is denoted by ‘</a:t>
            </a:r>
            <a:r>
              <a:rPr lang="en-IN" dirty="0" smtClean="0">
                <a:solidFill>
                  <a:srgbClr val="FF0000"/>
                </a:solidFill>
              </a:rPr>
              <a:t>e</a:t>
            </a:r>
            <a:r>
              <a:rPr lang="en-IN" dirty="0" smtClean="0"/>
              <a:t>’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181780" y="3289066"/>
            <a:ext cx="7472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Distance of the point from the focus (VF)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181780" y="3662447"/>
            <a:ext cx="595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Distance of the point from the directrix (VC)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71710" y="3637504"/>
            <a:ext cx="537060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95467" y="3405193"/>
            <a:ext cx="211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Eccentricity (e)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408733" y="33837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/>
              <a:t>=</a:t>
            </a:r>
            <a:endParaRPr lang="en-IN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93305" y="4282610"/>
            <a:ext cx="4664962" cy="2016224"/>
            <a:chOff x="562114" y="4293096"/>
            <a:chExt cx="3644031" cy="201622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248539" y="4293096"/>
              <a:ext cx="11480" cy="20162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62114" y="4343798"/>
              <a:ext cx="12845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Directrix 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1187624" y="5254978"/>
              <a:ext cx="118894" cy="118238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2138" y="5131931"/>
              <a:ext cx="3175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1248539" y="5314097"/>
              <a:ext cx="22954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 flipH="1">
              <a:off x="3527311" y="5260219"/>
              <a:ext cx="118894" cy="11823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21631" y="4848809"/>
              <a:ext cx="12845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point</a:t>
              </a:r>
            </a:p>
          </p:txBody>
        </p:sp>
        <p:sp>
          <p:nvSpPr>
            <p:cNvPr id="29" name="Flowchart: Connector 28"/>
            <p:cNvSpPr/>
            <p:nvPr/>
          </p:nvSpPr>
          <p:spPr>
            <a:xfrm flipH="1">
              <a:off x="2277387" y="5255063"/>
              <a:ext cx="118894" cy="118238"/>
            </a:xfrm>
            <a:prstGeom prst="flowChartConnector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11517" y="4916424"/>
              <a:ext cx="3416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8470" y="5102288"/>
              <a:ext cx="3416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432858" y="5693377"/>
              <a:ext cx="1131030" cy="51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772484" y="5733407"/>
              <a:ext cx="451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VF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247071" y="5690799"/>
              <a:ext cx="10926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567522" y="5737560"/>
              <a:ext cx="4517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VC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830395" y="4750320"/>
            <a:ext cx="2237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Ellipse :  e &lt; 1</a:t>
            </a:r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5851681" y="5145192"/>
            <a:ext cx="259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</a:t>
            </a:r>
            <a:r>
              <a:rPr lang="en-IN" b="1" dirty="0" smtClean="0">
                <a:solidFill>
                  <a:srgbClr val="FF0000"/>
                </a:solidFill>
              </a:rPr>
              <a:t>yperbola :  e </a:t>
            </a:r>
            <a:r>
              <a:rPr lang="en-IN" b="1" dirty="0" smtClean="0">
                <a:solidFill>
                  <a:srgbClr val="FF0000"/>
                </a:solidFill>
              </a:rPr>
              <a:t>&gt;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5860790" y="5542408"/>
            <a:ext cx="259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Parabola :  e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38884" y="236195"/>
            <a:ext cx="2237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Ellipse :  e &lt; 1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924" y="764288"/>
            <a:ext cx="4664962" cy="2123978"/>
            <a:chOff x="265662" y="1329267"/>
            <a:chExt cx="4664962" cy="2123978"/>
          </a:xfrm>
        </p:grpSpPr>
        <p:grpSp>
          <p:nvGrpSpPr>
            <p:cNvPr id="27" name="Group 26"/>
            <p:cNvGrpSpPr/>
            <p:nvPr/>
          </p:nvGrpSpPr>
          <p:grpSpPr>
            <a:xfrm>
              <a:off x="265662" y="1329267"/>
              <a:ext cx="4664962" cy="2123978"/>
              <a:chOff x="265662" y="1329267"/>
              <a:chExt cx="4664962" cy="212397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65662" y="1437021"/>
                <a:ext cx="4664962" cy="2016224"/>
                <a:chOff x="562114" y="4293096"/>
                <a:chExt cx="3644031" cy="2016224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248539" y="4293096"/>
                  <a:ext cx="11480" cy="20162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/>
                <p:cNvSpPr/>
                <p:nvPr/>
              </p:nvSpPr>
              <p:spPr>
                <a:xfrm>
                  <a:off x="562114" y="4343798"/>
                  <a:ext cx="128451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Directrix </a:t>
                  </a:r>
                </a:p>
              </p:txBody>
            </p:sp>
            <p:sp>
              <p:nvSpPr>
                <p:cNvPr id="7" name="Flowchart: Connector 6"/>
                <p:cNvSpPr/>
                <p:nvPr/>
              </p:nvSpPr>
              <p:spPr>
                <a:xfrm flipH="1">
                  <a:off x="1187624" y="5254978"/>
                  <a:ext cx="118894" cy="11823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62138" y="5131931"/>
                  <a:ext cx="31753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flipH="1" flipV="1">
                  <a:off x="1248539" y="5314097"/>
                  <a:ext cx="1673093" cy="52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Flowchart: Connector 9"/>
                <p:cNvSpPr/>
                <p:nvPr/>
              </p:nvSpPr>
              <p:spPr>
                <a:xfrm flipH="1">
                  <a:off x="2938926" y="5266223"/>
                  <a:ext cx="118894" cy="118238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921631" y="4848809"/>
                  <a:ext cx="128451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Focus point</a:t>
                  </a:r>
                </a:p>
              </p:txBody>
            </p:sp>
            <p:sp>
              <p:nvSpPr>
                <p:cNvPr id="12" name="Flowchart: Connector 11"/>
                <p:cNvSpPr/>
                <p:nvPr/>
              </p:nvSpPr>
              <p:spPr>
                <a:xfrm flipH="1">
                  <a:off x="2348235" y="5249407"/>
                  <a:ext cx="118894" cy="118238"/>
                </a:xfrm>
                <a:prstGeom prst="flowChartConnector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296285" y="5336678"/>
                  <a:ext cx="34168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068069" y="5177402"/>
                  <a:ext cx="34168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2432858" y="5693377"/>
                  <a:ext cx="1131030" cy="51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2772484" y="5733407"/>
                  <a:ext cx="45177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VF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47071" y="5690799"/>
                  <a:ext cx="109268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1567522" y="5737560"/>
                  <a:ext cx="45177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VC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 flipH="1">
                <a:off x="1159096" y="1329267"/>
                <a:ext cx="2786371" cy="1123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58696" y="1860762"/>
                <a:ext cx="0" cy="5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2450282" y="1572393"/>
              <a:ext cx="4374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084522" y="5874448"/>
            <a:ext cx="259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</a:t>
            </a:r>
            <a:r>
              <a:rPr lang="en-IN" b="1" dirty="0" smtClean="0">
                <a:solidFill>
                  <a:srgbClr val="FF0000"/>
                </a:solidFill>
              </a:rPr>
              <a:t>yperbola :  e </a:t>
            </a:r>
            <a:r>
              <a:rPr lang="en-IN" b="1" dirty="0" smtClean="0">
                <a:solidFill>
                  <a:srgbClr val="FF0000"/>
                </a:solidFill>
              </a:rPr>
              <a:t>&gt; </a:t>
            </a:r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dirty="0"/>
          </a:p>
        </p:txBody>
      </p:sp>
      <p:grpSp>
        <p:nvGrpSpPr>
          <p:cNvPr id="31" name="Group 30"/>
          <p:cNvGrpSpPr/>
          <p:nvPr/>
        </p:nvGrpSpPr>
        <p:grpSpPr>
          <a:xfrm>
            <a:off x="5625043" y="22506"/>
            <a:ext cx="4664962" cy="2717820"/>
            <a:chOff x="265662" y="735425"/>
            <a:chExt cx="4664962" cy="2717820"/>
          </a:xfrm>
        </p:grpSpPr>
        <p:grpSp>
          <p:nvGrpSpPr>
            <p:cNvPr id="32" name="Group 31"/>
            <p:cNvGrpSpPr/>
            <p:nvPr/>
          </p:nvGrpSpPr>
          <p:grpSpPr>
            <a:xfrm>
              <a:off x="265662" y="735425"/>
              <a:ext cx="4664962" cy="2717820"/>
              <a:chOff x="265662" y="735425"/>
              <a:chExt cx="4664962" cy="271782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65662" y="1437021"/>
                <a:ext cx="4664962" cy="2016224"/>
                <a:chOff x="562114" y="4293096"/>
                <a:chExt cx="3644031" cy="2016224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48539" y="4293096"/>
                  <a:ext cx="11480" cy="20162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/>
                <p:cNvSpPr/>
                <p:nvPr/>
              </p:nvSpPr>
              <p:spPr>
                <a:xfrm>
                  <a:off x="562114" y="4343798"/>
                  <a:ext cx="128451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Directrix </a:t>
                  </a:r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 flipH="1">
                  <a:off x="1187624" y="5254978"/>
                  <a:ext cx="118894" cy="11823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62138" y="5131931"/>
                  <a:ext cx="31753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1248539" y="5314097"/>
                  <a:ext cx="1673093" cy="52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lowchart: Connector 41"/>
                <p:cNvSpPr/>
                <p:nvPr/>
              </p:nvSpPr>
              <p:spPr>
                <a:xfrm flipH="1">
                  <a:off x="2938926" y="5266223"/>
                  <a:ext cx="118894" cy="118238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921631" y="4848809"/>
                  <a:ext cx="128451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Focus point</a:t>
                  </a:r>
                </a:p>
              </p:txBody>
            </p:sp>
            <p:sp>
              <p:nvSpPr>
                <p:cNvPr id="44" name="Flowchart: Connector 43"/>
                <p:cNvSpPr/>
                <p:nvPr/>
              </p:nvSpPr>
              <p:spPr>
                <a:xfrm flipH="1">
                  <a:off x="2099213" y="5249407"/>
                  <a:ext cx="118894" cy="118238"/>
                </a:xfrm>
                <a:prstGeom prst="flowChartConnector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027543" y="5354823"/>
                  <a:ext cx="34168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53416" y="5187363"/>
                  <a:ext cx="34168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2218107" y="5685643"/>
                  <a:ext cx="720819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2772483" y="5737560"/>
                  <a:ext cx="45177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VF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9" name="Straight Arrow Connector 48"/>
                <p:cNvCxnSpPr>
                  <a:endCxn id="45" idx="2"/>
                </p:cNvCxnSpPr>
                <p:nvPr/>
              </p:nvCxnSpPr>
              <p:spPr>
                <a:xfrm>
                  <a:off x="1247071" y="5690799"/>
                  <a:ext cx="951316" cy="25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/>
                <p:cNvSpPr/>
                <p:nvPr/>
              </p:nvSpPr>
              <p:spPr>
                <a:xfrm>
                  <a:off x="1567522" y="5737560"/>
                  <a:ext cx="45177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VC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35" name="Straight Connector 34"/>
              <p:cNvCxnSpPr/>
              <p:nvPr/>
            </p:nvCxnSpPr>
            <p:spPr>
              <a:xfrm flipH="1">
                <a:off x="1159097" y="735425"/>
                <a:ext cx="2225379" cy="17170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309505" y="1584380"/>
                <a:ext cx="0" cy="896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2022461" y="1318446"/>
              <a:ext cx="4374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9216346" y="485681"/>
            <a:ext cx="259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Parabola :  e = 1</a:t>
            </a:r>
            <a:endParaRPr lang="en-IN" dirty="0"/>
          </a:p>
        </p:txBody>
      </p:sp>
      <p:grpSp>
        <p:nvGrpSpPr>
          <p:cNvPr id="55" name="Group 54"/>
          <p:cNvGrpSpPr/>
          <p:nvPr/>
        </p:nvGrpSpPr>
        <p:grpSpPr>
          <a:xfrm>
            <a:off x="2492116" y="2655060"/>
            <a:ext cx="4664962" cy="3505799"/>
            <a:chOff x="265662" y="-52554"/>
            <a:chExt cx="4664962" cy="3505799"/>
          </a:xfrm>
        </p:grpSpPr>
        <p:grpSp>
          <p:nvGrpSpPr>
            <p:cNvPr id="56" name="Group 55"/>
            <p:cNvGrpSpPr/>
            <p:nvPr/>
          </p:nvGrpSpPr>
          <p:grpSpPr>
            <a:xfrm>
              <a:off x="265662" y="-52554"/>
              <a:ext cx="4664962" cy="3505799"/>
              <a:chOff x="265662" y="-52554"/>
              <a:chExt cx="4664962" cy="3505799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65662" y="1437021"/>
                <a:ext cx="4664962" cy="2016224"/>
                <a:chOff x="562114" y="4293096"/>
                <a:chExt cx="3644031" cy="2016224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248539" y="4293096"/>
                  <a:ext cx="11480" cy="20162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/>
                <p:cNvSpPr/>
                <p:nvPr/>
              </p:nvSpPr>
              <p:spPr>
                <a:xfrm>
                  <a:off x="562114" y="4343798"/>
                  <a:ext cx="128451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Directrix </a:t>
                  </a:r>
                </a:p>
              </p:txBody>
            </p:sp>
            <p:sp>
              <p:nvSpPr>
                <p:cNvPr id="63" name="Flowchart: Connector 62"/>
                <p:cNvSpPr/>
                <p:nvPr/>
              </p:nvSpPr>
              <p:spPr>
                <a:xfrm flipH="1">
                  <a:off x="1187624" y="5254978"/>
                  <a:ext cx="118894" cy="118238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62138" y="5131931"/>
                  <a:ext cx="31753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 flipH="1" flipV="1">
                  <a:off x="1248539" y="5314097"/>
                  <a:ext cx="1673093" cy="52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lowchart: Connector 65"/>
                <p:cNvSpPr/>
                <p:nvPr/>
              </p:nvSpPr>
              <p:spPr>
                <a:xfrm flipH="1">
                  <a:off x="2938926" y="5266223"/>
                  <a:ext cx="118894" cy="118238"/>
                </a:xfrm>
                <a:prstGeom prst="flowChartConnector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921631" y="4848809"/>
                  <a:ext cx="128451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Focus point</a:t>
                  </a:r>
                </a:p>
              </p:txBody>
            </p:sp>
            <p:sp>
              <p:nvSpPr>
                <p:cNvPr id="68" name="Flowchart: Connector 67"/>
                <p:cNvSpPr/>
                <p:nvPr/>
              </p:nvSpPr>
              <p:spPr>
                <a:xfrm flipH="1">
                  <a:off x="1721629" y="5242089"/>
                  <a:ext cx="118894" cy="118238"/>
                </a:xfrm>
                <a:prstGeom prst="flowChartConnector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296285" y="5336678"/>
                  <a:ext cx="34168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628470" y="5102288"/>
                  <a:ext cx="34168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32858" y="5693377"/>
                  <a:ext cx="1131030" cy="51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2772484" y="5733407"/>
                  <a:ext cx="45177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VF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47071" y="5690799"/>
                  <a:ext cx="109268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/>
                <p:cNvSpPr/>
                <p:nvPr/>
              </p:nvSpPr>
              <p:spPr>
                <a:xfrm>
                  <a:off x="1567522" y="5737560"/>
                  <a:ext cx="45177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VC</a:t>
                  </a:r>
                  <a:endParaRPr lang="en-IN" sz="1600" b="1" dirty="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59" name="Straight Connector 58"/>
              <p:cNvCxnSpPr/>
              <p:nvPr/>
            </p:nvCxnSpPr>
            <p:spPr>
              <a:xfrm flipH="1">
                <a:off x="1159098" y="-52554"/>
                <a:ext cx="1263233" cy="25050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826135" y="1119319"/>
                <a:ext cx="0" cy="1325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/>
            <p:cNvSpPr/>
            <p:nvPr/>
          </p:nvSpPr>
          <p:spPr>
            <a:xfrm>
              <a:off x="2022461" y="1318446"/>
              <a:ext cx="4374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IN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91" y="29873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Problem 1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91" y="289795"/>
            <a:ext cx="1016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Construct an ellipse when the distance of focus from the directrix is 50 mm and eccentricity is 2/3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9991" y="1096109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1.Draw a directrix AB with suitable length</a:t>
            </a:r>
            <a:endParaRPr lang="en-IN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996" y="546746"/>
            <a:ext cx="5556767" cy="633573"/>
            <a:chOff x="27996" y="546746"/>
            <a:chExt cx="5556767" cy="633573"/>
          </a:xfrm>
        </p:grpSpPr>
        <p:sp>
          <p:nvSpPr>
            <p:cNvPr id="8" name="Rectangle 7"/>
            <p:cNvSpPr/>
            <p:nvPr/>
          </p:nvSpPr>
          <p:spPr>
            <a:xfrm>
              <a:off x="27996" y="644036"/>
              <a:ext cx="45213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Given data :  </a:t>
              </a:r>
              <a:r>
                <a:rPr lang="en-IN" sz="1600" b="1" dirty="0">
                  <a:solidFill>
                    <a:srgbClr val="FF0000"/>
                  </a:solidFill>
                </a:rPr>
                <a:t>F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ocus Point  F = 50 mm , eccentricity =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511041" y="567543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u="sng" dirty="0">
                  <a:solidFill>
                    <a:srgbClr val="FF0000"/>
                  </a:solidFill>
                </a:rPr>
                <a:t>VF</a:t>
              </a:r>
              <a:endParaRPr lang="en-IN" u="sn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11041" y="810987"/>
              <a:ext cx="43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VC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31145" y="62023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=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1227" y="54674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u="sng" dirty="0">
                  <a:solidFill>
                    <a:srgbClr val="FF0000"/>
                  </a:solidFill>
                </a:rPr>
                <a:t>2</a:t>
              </a:r>
              <a:endParaRPr lang="en-IN" u="sng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0179" y="803956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 </a:t>
              </a:r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4808669" y="1862667"/>
            <a:ext cx="0" cy="3970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817280" y="3720997"/>
            <a:ext cx="6587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35432" y="1993130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76191" y="508346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81931" y="35363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5385" y="1403886"/>
            <a:ext cx="50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dirty="0"/>
              <a:t>2</a:t>
            </a:r>
            <a:r>
              <a:rPr lang="en-IN" sz="1400" dirty="0" smtClean="0"/>
              <a:t>.Draw with suitable length (approximately double of the focus of point F )axis from directrix AB and assign name CD</a:t>
            </a:r>
            <a:endParaRPr lang="en-IN" sz="1400" dirty="0"/>
          </a:p>
        </p:txBody>
      </p:sp>
      <p:sp>
        <p:nvSpPr>
          <p:cNvPr id="95" name="Rectangle 94"/>
          <p:cNvSpPr/>
          <p:nvPr/>
        </p:nvSpPr>
        <p:spPr>
          <a:xfrm>
            <a:off x="11404600" y="35040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051" y="1881003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3. Plot Focus of point F on axis from the </a:t>
            </a:r>
            <a:r>
              <a:rPr lang="en-IN" sz="1400" dirty="0" err="1" smtClean="0"/>
              <a:t>directix</a:t>
            </a:r>
            <a:r>
              <a:rPr lang="en-IN" sz="1400" dirty="0" smtClean="0"/>
              <a:t> at 50 mm distance. </a:t>
            </a:r>
            <a:endParaRPr lang="en-IN" sz="1400" dirty="0"/>
          </a:p>
        </p:txBody>
      </p:sp>
      <p:sp>
        <p:nvSpPr>
          <p:cNvPr id="99" name="Flowchart: Connector 98"/>
          <p:cNvSpPr/>
          <p:nvPr/>
        </p:nvSpPr>
        <p:spPr>
          <a:xfrm flipH="1">
            <a:off x="6582939" y="3673432"/>
            <a:ext cx="45719" cy="9512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6483426" y="394535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829303" y="1973273"/>
            <a:ext cx="179935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092761" y="1600479"/>
            <a:ext cx="13388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50 mm (5 cm)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6051" y="2370292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4. Mark a point V on axis according to eccentricity</a:t>
            </a:r>
            <a:endParaRPr lang="en-IN" sz="1400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175814" y="3598239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529872" y="3598237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898031" y="3598238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262097" y="3600769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05299" y="3609236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762175" y="391715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4790701" y="4118759"/>
            <a:ext cx="971474" cy="380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950072" y="4137956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 cm</a:t>
            </a:r>
            <a:endParaRPr lang="en-IN" sz="1600" dirty="0">
              <a:solidFill>
                <a:srgbClr val="FF000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6051904" y="4116506"/>
            <a:ext cx="426468" cy="1157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999777" y="4095554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cm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0331" y="2615821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5. Draw a vertex VE from point V which is equal to VF.</a:t>
            </a:r>
            <a:endParaRPr lang="en-IN" sz="14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5898031" y="3003859"/>
            <a:ext cx="0" cy="72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700603" y="269276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9991" y="3071105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6. Join CE and extend it..</a:t>
            </a:r>
            <a:endParaRPr lang="en-IN" sz="1400" dirty="0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4808669" y="93133"/>
            <a:ext cx="5630731" cy="3623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1517" y="3365628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7. Mark suitable number of division points on axis from point V. </a:t>
            </a:r>
            <a:endParaRPr lang="en-IN" sz="1400" dirty="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6935500" y="3617703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74174" y="3626164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7587441" y="3626169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7996" y="375317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8. Draw vertical lines from division points and assign numbering as per given in diagram. </a:t>
            </a:r>
            <a:endParaRPr lang="en-IN" sz="1400" dirty="0"/>
          </a:p>
        </p:txBody>
      </p:sp>
      <p:cxnSp>
        <p:nvCxnSpPr>
          <p:cNvPr id="129" name="Straight Connector 128"/>
          <p:cNvCxnSpPr/>
          <p:nvPr/>
        </p:nvCxnSpPr>
        <p:spPr>
          <a:xfrm flipH="1">
            <a:off x="6262097" y="2634527"/>
            <a:ext cx="3042" cy="2633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582940" y="1993130"/>
            <a:ext cx="25400" cy="3620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938541" y="1648135"/>
            <a:ext cx="0" cy="4117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274173" y="1403886"/>
            <a:ext cx="3042" cy="473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7441" y="1096109"/>
            <a:ext cx="0" cy="5304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894989" y="2979798"/>
            <a:ext cx="3042" cy="1702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238542" y="3483095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200061" y="2477321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13212" y="3489779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582939" y="3490460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896206" y="3490460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545106" y="3504065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5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536474" y="2231792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873428" y="2018266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214344" y="1800533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515850" y="1585668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5’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1517" y="427639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 Take </a:t>
            </a:r>
            <a:r>
              <a:rPr lang="en-IN" sz="1400" b="1" dirty="0" smtClean="0"/>
              <a:t>1 – 1’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2" name="Arc 181"/>
          <p:cNvSpPr/>
          <p:nvPr/>
        </p:nvSpPr>
        <p:spPr>
          <a:xfrm rot="19520537">
            <a:off x="5901337" y="2904058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Arc 182"/>
          <p:cNvSpPr/>
          <p:nvPr/>
        </p:nvSpPr>
        <p:spPr>
          <a:xfrm rot="8999154">
            <a:off x="6034955" y="3820327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Rectangle 184"/>
          <p:cNvSpPr/>
          <p:nvPr/>
        </p:nvSpPr>
        <p:spPr>
          <a:xfrm>
            <a:off x="27996" y="4744909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9.1 Take </a:t>
            </a:r>
            <a:r>
              <a:rPr lang="en-IN" sz="1400" b="1" dirty="0"/>
              <a:t>2</a:t>
            </a:r>
            <a:r>
              <a:rPr lang="en-IN" sz="1400" b="1" dirty="0" smtClean="0"/>
              <a:t> – 2’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6" name="Arc 185"/>
          <p:cNvSpPr/>
          <p:nvPr/>
        </p:nvSpPr>
        <p:spPr>
          <a:xfrm rot="19520537">
            <a:off x="6192508" y="2717507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Arc 187"/>
          <p:cNvSpPr/>
          <p:nvPr/>
        </p:nvSpPr>
        <p:spPr>
          <a:xfrm rot="8999154">
            <a:off x="6299316" y="4008315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ectangle 188"/>
          <p:cNvSpPr/>
          <p:nvPr/>
        </p:nvSpPr>
        <p:spPr>
          <a:xfrm>
            <a:off x="69990" y="5181551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10. Repeat step no. 9 for all the division points.</a:t>
            </a:r>
            <a:endParaRPr lang="en-IN" sz="1400" dirty="0"/>
          </a:p>
        </p:txBody>
      </p:sp>
      <p:sp>
        <p:nvSpPr>
          <p:cNvPr id="190" name="Arc 189"/>
          <p:cNvSpPr/>
          <p:nvPr/>
        </p:nvSpPr>
        <p:spPr>
          <a:xfrm rot="19520537">
            <a:off x="6517356" y="2574048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Arc 190"/>
          <p:cNvSpPr/>
          <p:nvPr/>
        </p:nvSpPr>
        <p:spPr>
          <a:xfrm rot="19520537">
            <a:off x="6852880" y="2479248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Arc 192"/>
          <p:cNvSpPr/>
          <p:nvPr/>
        </p:nvSpPr>
        <p:spPr>
          <a:xfrm rot="8999154">
            <a:off x="6635729" y="4154439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Arc 193"/>
          <p:cNvSpPr/>
          <p:nvPr/>
        </p:nvSpPr>
        <p:spPr>
          <a:xfrm rot="8999154">
            <a:off x="6954129" y="4240614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/>
          <p:cNvSpPr/>
          <p:nvPr/>
        </p:nvSpPr>
        <p:spPr>
          <a:xfrm>
            <a:off x="61517" y="5411136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11. Join arc point and construct an ellipse.</a:t>
            </a:r>
            <a:endParaRPr lang="en-IN" sz="1400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5894989" y="2248802"/>
            <a:ext cx="3706211" cy="2936564"/>
            <a:chOff x="5894989" y="2248802"/>
            <a:chExt cx="3706211" cy="2936564"/>
          </a:xfrm>
        </p:grpSpPr>
        <p:sp>
          <p:nvSpPr>
            <p:cNvPr id="197" name="Oval 196"/>
            <p:cNvSpPr/>
            <p:nvPr/>
          </p:nvSpPr>
          <p:spPr>
            <a:xfrm>
              <a:off x="5894989" y="2458576"/>
              <a:ext cx="3552395" cy="24533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611790" y="2248802"/>
              <a:ext cx="1989409" cy="1444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615600" y="3740803"/>
              <a:ext cx="1985600" cy="1444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2" name="Arc 191"/>
          <p:cNvSpPr/>
          <p:nvPr/>
        </p:nvSpPr>
        <p:spPr>
          <a:xfrm rot="19520537">
            <a:off x="7257838" y="2453158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Arc 194"/>
          <p:cNvSpPr/>
          <p:nvPr/>
        </p:nvSpPr>
        <p:spPr>
          <a:xfrm rot="8999154">
            <a:off x="7315726" y="4266871"/>
            <a:ext cx="727602" cy="644140"/>
          </a:xfrm>
          <a:prstGeom prst="arc">
            <a:avLst>
              <a:gd name="adj1" fmla="val 16200000"/>
              <a:gd name="adj2" fmla="val 21012399"/>
            </a:avLst>
          </a:prstGeom>
          <a:noFill/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88" grpId="0"/>
      <p:bldP spid="89" grpId="0"/>
      <p:bldP spid="92" grpId="0"/>
      <p:bldP spid="95" grpId="0"/>
      <p:bldP spid="96" grpId="0"/>
      <p:bldP spid="99" grpId="0" animBg="1"/>
      <p:bldP spid="100" grpId="0"/>
      <p:bldP spid="102" grpId="0"/>
      <p:bldP spid="103" grpId="0"/>
      <p:bldP spid="110" grpId="0"/>
      <p:bldP spid="112" grpId="0"/>
      <p:bldP spid="114" grpId="0"/>
      <p:bldP spid="116" grpId="0"/>
      <p:bldP spid="119" grpId="0"/>
      <p:bldP spid="120" grpId="0"/>
      <p:bldP spid="123" grpId="0"/>
      <p:bldP spid="128" grpId="0"/>
      <p:bldP spid="157" grpId="0"/>
      <p:bldP spid="159" grpId="0"/>
      <p:bldP spid="160" grpId="0"/>
      <p:bldP spid="161" grpId="0"/>
      <p:bldP spid="162" grpId="0"/>
      <p:bldP spid="164" grpId="0"/>
      <p:bldP spid="165" grpId="0"/>
      <p:bldP spid="166" grpId="0"/>
      <p:bldP spid="167" grpId="0"/>
      <p:bldP spid="168" grpId="0"/>
      <p:bldP spid="170" grpId="0"/>
      <p:bldP spid="182" grpId="0" animBg="1"/>
      <p:bldP spid="183" grpId="0" animBg="1"/>
      <p:bldP spid="185" grpId="0"/>
      <p:bldP spid="186" grpId="0" animBg="1"/>
      <p:bldP spid="188" grpId="0" animBg="1"/>
      <p:bldP spid="189" grpId="0"/>
      <p:bldP spid="190" grpId="0" animBg="1"/>
      <p:bldP spid="191" grpId="0" animBg="1"/>
      <p:bldP spid="193" grpId="0" animBg="1"/>
      <p:bldP spid="194" grpId="0" animBg="1"/>
      <p:bldP spid="196" grpId="0"/>
      <p:bldP spid="192" grpId="0" animBg="1"/>
      <p:bldP spid="1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91" y="29873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Problem 2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91" y="289795"/>
            <a:ext cx="1016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Construct an ellipse when the distance of focus from the directrix is 70 mm and eccentricity is 3/4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9991" y="1096109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1.Draw a directrix AB with suitable length</a:t>
            </a:r>
            <a:endParaRPr lang="en-IN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996" y="546746"/>
            <a:ext cx="5556767" cy="633573"/>
            <a:chOff x="27996" y="546746"/>
            <a:chExt cx="5556767" cy="633573"/>
          </a:xfrm>
        </p:grpSpPr>
        <p:sp>
          <p:nvSpPr>
            <p:cNvPr id="8" name="Rectangle 7"/>
            <p:cNvSpPr/>
            <p:nvPr/>
          </p:nvSpPr>
          <p:spPr>
            <a:xfrm>
              <a:off x="27996" y="644036"/>
              <a:ext cx="45213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Given data :  </a:t>
              </a:r>
              <a:r>
                <a:rPr lang="en-IN" sz="1600" b="1" dirty="0">
                  <a:solidFill>
                    <a:srgbClr val="FF0000"/>
                  </a:solidFill>
                </a:rPr>
                <a:t>F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ocus Point  F = 70 mm , eccentricity =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511041" y="567543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u="sng" dirty="0">
                  <a:solidFill>
                    <a:srgbClr val="FF0000"/>
                  </a:solidFill>
                </a:rPr>
                <a:t>VF</a:t>
              </a:r>
              <a:endParaRPr lang="en-IN" u="sn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11041" y="810987"/>
              <a:ext cx="43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VC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31145" y="62023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=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1227" y="54674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u="sng" dirty="0" smtClean="0">
                  <a:solidFill>
                    <a:srgbClr val="FF0000"/>
                  </a:solidFill>
                </a:rPr>
                <a:t>3</a:t>
              </a:r>
              <a:endParaRPr lang="en-IN" u="sng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0179" y="803956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4 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>
            <a:off x="4817280" y="4305220"/>
            <a:ext cx="6587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5385" y="1403886"/>
            <a:ext cx="50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dirty="0"/>
              <a:t>2</a:t>
            </a:r>
            <a:r>
              <a:rPr lang="en-IN" sz="1400" dirty="0" smtClean="0"/>
              <a:t>.Draw with suitable length (approximately double of the focus of point F )axis from directrix AB and assign name CD</a:t>
            </a:r>
            <a:endParaRPr lang="en-IN" sz="1400" dirty="0"/>
          </a:p>
        </p:txBody>
      </p:sp>
      <p:sp>
        <p:nvSpPr>
          <p:cNvPr id="95" name="Rectangle 94"/>
          <p:cNvSpPr/>
          <p:nvPr/>
        </p:nvSpPr>
        <p:spPr>
          <a:xfrm>
            <a:off x="11404600" y="410399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051" y="1881003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3. Plot Focus of point F on axis from the </a:t>
            </a:r>
            <a:r>
              <a:rPr lang="en-IN" sz="1400" dirty="0" err="1" smtClean="0"/>
              <a:t>directix</a:t>
            </a:r>
            <a:r>
              <a:rPr lang="en-IN" sz="1400" dirty="0" smtClean="0"/>
              <a:t> at 70 mm distance. </a:t>
            </a:r>
            <a:endParaRPr lang="en-IN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6051" y="2370292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4. Mark a point V on axis according to eccentricity</a:t>
            </a:r>
            <a:endParaRPr lang="en-IN" sz="1400" dirty="0"/>
          </a:p>
        </p:txBody>
      </p:sp>
      <p:sp>
        <p:nvSpPr>
          <p:cNvPr id="116" name="Rectangle 115"/>
          <p:cNvSpPr/>
          <p:nvPr/>
        </p:nvSpPr>
        <p:spPr>
          <a:xfrm>
            <a:off x="70331" y="2615821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5. Draw a vertex VE from point V which is equal to VF.</a:t>
            </a:r>
            <a:endParaRPr lang="en-IN" sz="1400" dirty="0"/>
          </a:p>
        </p:txBody>
      </p:sp>
      <p:sp>
        <p:nvSpPr>
          <p:cNvPr id="120" name="Rectangle 119"/>
          <p:cNvSpPr/>
          <p:nvPr/>
        </p:nvSpPr>
        <p:spPr>
          <a:xfrm>
            <a:off x="69991" y="3071105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6. Join CE and extend it..</a:t>
            </a:r>
            <a:endParaRPr lang="en-IN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1517" y="3365628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7. Mark suitable number of division points on axis from point V. </a:t>
            </a:r>
            <a:endParaRPr lang="en-IN" sz="1400" dirty="0"/>
          </a:p>
        </p:txBody>
      </p:sp>
      <p:sp>
        <p:nvSpPr>
          <p:cNvPr id="128" name="Rectangle 127"/>
          <p:cNvSpPr/>
          <p:nvPr/>
        </p:nvSpPr>
        <p:spPr>
          <a:xfrm>
            <a:off x="27996" y="375317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8. Draw vertical lines from division points and assign numbering as per given in diagram. </a:t>
            </a:r>
            <a:endParaRPr lang="en-IN" sz="1400" dirty="0"/>
          </a:p>
        </p:txBody>
      </p:sp>
      <p:sp>
        <p:nvSpPr>
          <p:cNvPr id="170" name="Rectangle 169"/>
          <p:cNvSpPr/>
          <p:nvPr/>
        </p:nvSpPr>
        <p:spPr>
          <a:xfrm>
            <a:off x="61517" y="427639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 Take </a:t>
            </a:r>
            <a:r>
              <a:rPr lang="en-IN" sz="1400" b="1" dirty="0" smtClean="0"/>
              <a:t>1 – 1’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5" name="Rectangle 184"/>
          <p:cNvSpPr/>
          <p:nvPr/>
        </p:nvSpPr>
        <p:spPr>
          <a:xfrm>
            <a:off x="27996" y="4744909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9.1 Take </a:t>
            </a:r>
            <a:r>
              <a:rPr lang="en-IN" sz="1400" b="1" dirty="0"/>
              <a:t>2</a:t>
            </a:r>
            <a:r>
              <a:rPr lang="en-IN" sz="1400" b="1" dirty="0" smtClean="0"/>
              <a:t> – 2’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9" name="Rectangle 188"/>
          <p:cNvSpPr/>
          <p:nvPr/>
        </p:nvSpPr>
        <p:spPr>
          <a:xfrm>
            <a:off x="69990" y="5181551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10. Repeat step no. 9 for all the division points.</a:t>
            </a:r>
            <a:endParaRPr lang="en-IN" sz="1400" dirty="0"/>
          </a:p>
        </p:txBody>
      </p:sp>
      <p:sp>
        <p:nvSpPr>
          <p:cNvPr id="196" name="Rectangle 195"/>
          <p:cNvSpPr/>
          <p:nvPr/>
        </p:nvSpPr>
        <p:spPr>
          <a:xfrm>
            <a:off x="61517" y="5411136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11. Join arc point and construct an ellipse.</a:t>
            </a:r>
            <a:endParaRPr lang="en-IN" sz="1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808669" y="1927106"/>
            <a:ext cx="0" cy="4490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435432" y="2577353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76191" y="566768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81931" y="412055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7" name="Flowchart: Connector 86"/>
          <p:cNvSpPr/>
          <p:nvPr/>
        </p:nvSpPr>
        <p:spPr>
          <a:xfrm flipH="1">
            <a:off x="7314420" y="4257655"/>
            <a:ext cx="45719" cy="9512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7192047" y="440087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167347" y="4182462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530168" y="4182462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894223" y="4182146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246780" y="4184469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977969" y="4182471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613894" y="4182145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49789" y="441433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6248216" y="3208665"/>
            <a:ext cx="3041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919786" y="301537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4829303" y="516490"/>
            <a:ext cx="5034364" cy="377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334238" y="4182145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672904" y="4172431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003104" y="4172431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610726" y="2877431"/>
            <a:ext cx="6209" cy="27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984114" y="2370292"/>
            <a:ext cx="3105" cy="3666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346485" y="2074333"/>
            <a:ext cx="13654" cy="4343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681830" y="1717136"/>
            <a:ext cx="13654" cy="494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987094" y="1583267"/>
            <a:ext cx="0" cy="5274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36491" y="406731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21807" y="2680529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1161" y="4074002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80888" y="407468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94155" y="407468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0519" y="2335422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9567" y="2093293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06068" y="1816294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7094" y="1578636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5’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257" y="2577354"/>
            <a:ext cx="3835400" cy="3459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006145" y="2093293"/>
            <a:ext cx="2230773" cy="218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7997678" y="4307226"/>
            <a:ext cx="2230773" cy="2211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6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2" grpId="0"/>
      <p:bldP spid="95" grpId="0"/>
      <p:bldP spid="96" grpId="0"/>
      <p:bldP spid="103" grpId="0"/>
      <p:bldP spid="116" grpId="0"/>
      <p:bldP spid="120" grpId="0"/>
      <p:bldP spid="123" grpId="0"/>
      <p:bldP spid="128" grpId="0"/>
      <p:bldP spid="170" grpId="0"/>
      <p:bldP spid="185" grpId="0"/>
      <p:bldP spid="189" grpId="0"/>
      <p:bldP spid="196" grpId="0"/>
      <p:bldP spid="81" grpId="0"/>
      <p:bldP spid="82" grpId="0"/>
      <p:bldP spid="84" grpId="0"/>
      <p:bldP spid="87" grpId="0" animBg="1"/>
      <p:bldP spid="90" grpId="0"/>
      <p:bldP spid="122" grpId="0"/>
      <p:bldP spid="130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91" y="29873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Problem 2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91" y="289795"/>
            <a:ext cx="1016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fixed point F is 80 mm from a fixed straight line AB. Draw parabola by using </a:t>
            </a:r>
            <a:r>
              <a:rPr lang="en-IN" dirty="0" err="1" smtClean="0"/>
              <a:t>directrix</a:t>
            </a:r>
            <a:r>
              <a:rPr lang="en-IN" dirty="0" smtClean="0"/>
              <a:t> focus method.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9991" y="1096109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1.Draw a directrix AB with suitable length</a:t>
            </a:r>
            <a:endParaRPr lang="en-IN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996" y="546746"/>
            <a:ext cx="5556767" cy="633573"/>
            <a:chOff x="27996" y="546746"/>
            <a:chExt cx="5556767" cy="633573"/>
          </a:xfrm>
        </p:grpSpPr>
        <p:sp>
          <p:nvSpPr>
            <p:cNvPr id="8" name="Rectangle 7"/>
            <p:cNvSpPr/>
            <p:nvPr/>
          </p:nvSpPr>
          <p:spPr>
            <a:xfrm>
              <a:off x="27996" y="644036"/>
              <a:ext cx="45213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Given data :  </a:t>
              </a:r>
              <a:r>
                <a:rPr lang="en-IN" sz="1600" b="1" dirty="0">
                  <a:solidFill>
                    <a:srgbClr val="FF0000"/>
                  </a:solidFill>
                </a:rPr>
                <a:t>F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ocus Point  F = 80 mm , eccentricity =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511041" y="567543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u="sng" dirty="0">
                  <a:solidFill>
                    <a:srgbClr val="FF0000"/>
                  </a:solidFill>
                </a:rPr>
                <a:t>VF</a:t>
              </a:r>
              <a:endParaRPr lang="en-IN" u="sn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11041" y="810987"/>
              <a:ext cx="43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VC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31145" y="62023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=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1227" y="54674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4</a:t>
              </a:r>
              <a:endParaRPr lang="en-IN" u="sng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0179" y="803956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4 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95385" y="1403886"/>
            <a:ext cx="50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dirty="0"/>
              <a:t>2</a:t>
            </a:r>
            <a:r>
              <a:rPr lang="en-IN" sz="1400" dirty="0" smtClean="0"/>
              <a:t>.Draw with suitable length (approximately double of the focus of point F )axis from directrix AB and assign name CD</a:t>
            </a:r>
            <a:endParaRPr lang="en-IN" sz="1400" dirty="0"/>
          </a:p>
        </p:txBody>
      </p:sp>
      <p:sp>
        <p:nvSpPr>
          <p:cNvPr id="96" name="Rectangle 95"/>
          <p:cNvSpPr/>
          <p:nvPr/>
        </p:nvSpPr>
        <p:spPr>
          <a:xfrm>
            <a:off x="76051" y="1881003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3. Plot Focus of point F on axis from the </a:t>
            </a:r>
            <a:r>
              <a:rPr lang="en-IN" sz="1400" dirty="0" err="1" smtClean="0"/>
              <a:t>directix</a:t>
            </a:r>
            <a:r>
              <a:rPr lang="en-IN" sz="1400" dirty="0" smtClean="0"/>
              <a:t> at </a:t>
            </a:r>
            <a:r>
              <a:rPr lang="en-IN" sz="1400" dirty="0" smtClean="0"/>
              <a:t>80 </a:t>
            </a:r>
            <a:r>
              <a:rPr lang="en-IN" sz="1400" dirty="0" smtClean="0"/>
              <a:t>mm distance. </a:t>
            </a:r>
            <a:endParaRPr lang="en-IN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6051" y="2370292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4. Mark a point V on axis according to eccentricity</a:t>
            </a:r>
            <a:endParaRPr lang="en-IN" sz="1400" dirty="0"/>
          </a:p>
        </p:txBody>
      </p:sp>
      <p:sp>
        <p:nvSpPr>
          <p:cNvPr id="116" name="Rectangle 115"/>
          <p:cNvSpPr/>
          <p:nvPr/>
        </p:nvSpPr>
        <p:spPr>
          <a:xfrm>
            <a:off x="70331" y="2615821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5. Draw a vertex VE from point V which is equal to VF.</a:t>
            </a:r>
            <a:endParaRPr lang="en-IN" sz="1400" dirty="0"/>
          </a:p>
        </p:txBody>
      </p:sp>
      <p:sp>
        <p:nvSpPr>
          <p:cNvPr id="120" name="Rectangle 119"/>
          <p:cNvSpPr/>
          <p:nvPr/>
        </p:nvSpPr>
        <p:spPr>
          <a:xfrm>
            <a:off x="69991" y="3071105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6. Join CE and extend it..</a:t>
            </a:r>
            <a:endParaRPr lang="en-IN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1517" y="3365628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7. Mark suitable number of division points on axis from point V. </a:t>
            </a:r>
            <a:endParaRPr lang="en-IN" sz="1400" dirty="0"/>
          </a:p>
        </p:txBody>
      </p:sp>
      <p:sp>
        <p:nvSpPr>
          <p:cNvPr id="128" name="Rectangle 127"/>
          <p:cNvSpPr/>
          <p:nvPr/>
        </p:nvSpPr>
        <p:spPr>
          <a:xfrm>
            <a:off x="27996" y="375317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8. Draw vertical lines from division points and assign numbering as per given in diagram. </a:t>
            </a:r>
            <a:endParaRPr lang="en-IN" sz="1400" dirty="0"/>
          </a:p>
        </p:txBody>
      </p:sp>
      <p:sp>
        <p:nvSpPr>
          <p:cNvPr id="170" name="Rectangle 169"/>
          <p:cNvSpPr/>
          <p:nvPr/>
        </p:nvSpPr>
        <p:spPr>
          <a:xfrm>
            <a:off x="61517" y="427639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 Take </a:t>
            </a:r>
            <a:r>
              <a:rPr lang="en-IN" sz="1400" b="1" dirty="0" smtClean="0"/>
              <a:t>1 – 1’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5" name="Rectangle 184"/>
          <p:cNvSpPr/>
          <p:nvPr/>
        </p:nvSpPr>
        <p:spPr>
          <a:xfrm>
            <a:off x="27996" y="4744909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9.1 Take </a:t>
            </a:r>
            <a:r>
              <a:rPr lang="en-IN" sz="1400" b="1" dirty="0"/>
              <a:t>2</a:t>
            </a:r>
            <a:r>
              <a:rPr lang="en-IN" sz="1400" b="1" dirty="0" smtClean="0"/>
              <a:t> – 2’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9" name="Rectangle 188"/>
          <p:cNvSpPr/>
          <p:nvPr/>
        </p:nvSpPr>
        <p:spPr>
          <a:xfrm>
            <a:off x="69990" y="5181551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10. Repeat step no. 9 for all the division points.</a:t>
            </a:r>
            <a:endParaRPr lang="en-IN" sz="1400" dirty="0"/>
          </a:p>
        </p:txBody>
      </p:sp>
      <p:sp>
        <p:nvSpPr>
          <p:cNvPr id="196" name="Rectangle 195"/>
          <p:cNvSpPr/>
          <p:nvPr/>
        </p:nvSpPr>
        <p:spPr>
          <a:xfrm>
            <a:off x="61517" y="5411136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11. Join arc point and construct an ellipse.</a:t>
            </a:r>
            <a:endParaRPr lang="en-IN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817280" y="4305220"/>
            <a:ext cx="6587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8669" y="1927106"/>
            <a:ext cx="0" cy="4490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404600" y="410399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35432" y="2577353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76191" y="566768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81931" y="412055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167347" y="4182462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530168" y="4182462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94223" y="4182146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246780" y="4184469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598213" y="4172747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961034" y="4172747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325089" y="4172431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677646" y="4174754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89360" y="44888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248217" y="2877431"/>
            <a:ext cx="83" cy="1411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94223" y="264604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817280" y="-127000"/>
            <a:ext cx="4555320" cy="4415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93792" y="2080832"/>
            <a:ext cx="0" cy="3771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70285" y="1403886"/>
            <a:ext cx="0" cy="4844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25089" y="1665496"/>
            <a:ext cx="18116" cy="4980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664896" y="1329267"/>
            <a:ext cx="14270" cy="55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21807" y="2197910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68826" y="4074002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938553" y="407468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51820" y="407468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60519" y="1827402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19567" y="1500603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06068" y="1181269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251257" y="1665496"/>
            <a:ext cx="3835400" cy="48707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7719723" y="1455050"/>
            <a:ext cx="2542210" cy="2829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7619557" y="406731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94708" y="4318917"/>
            <a:ext cx="2542210" cy="2539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7535455" y="443863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91" y="29873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Problem 2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91" y="289795"/>
            <a:ext cx="11665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distance between a fixed straight line and fixed focus point is 80 mm. Draw a Hyperbola , if eccentricity is 5/3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9991" y="1096109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1.Draw a directrix AB with suitable length</a:t>
            </a:r>
            <a:endParaRPr lang="en-IN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7996" y="546746"/>
            <a:ext cx="5504917" cy="633573"/>
            <a:chOff x="27996" y="546746"/>
            <a:chExt cx="5504917" cy="633573"/>
          </a:xfrm>
        </p:grpSpPr>
        <p:sp>
          <p:nvSpPr>
            <p:cNvPr id="8" name="Rectangle 7"/>
            <p:cNvSpPr/>
            <p:nvPr/>
          </p:nvSpPr>
          <p:spPr>
            <a:xfrm>
              <a:off x="27996" y="644036"/>
              <a:ext cx="45213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1600" b="1" dirty="0" smtClean="0">
                  <a:solidFill>
                    <a:srgbClr val="FF0000"/>
                  </a:solidFill>
                </a:rPr>
                <a:t>Given data :  </a:t>
              </a:r>
              <a:r>
                <a:rPr lang="en-IN" sz="1600" b="1" dirty="0">
                  <a:solidFill>
                    <a:srgbClr val="FF0000"/>
                  </a:solidFill>
                </a:rPr>
                <a:t>F</a:t>
              </a:r>
              <a:r>
                <a:rPr lang="en-IN" sz="1600" b="1" dirty="0" smtClean="0">
                  <a:solidFill>
                    <a:srgbClr val="FF0000"/>
                  </a:solidFill>
                </a:rPr>
                <a:t>ocus Point  F = 80 mm , eccentricity =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511041" y="567543"/>
              <a:ext cx="426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u="sng" dirty="0">
                  <a:solidFill>
                    <a:srgbClr val="FF0000"/>
                  </a:solidFill>
                </a:rPr>
                <a:t>VF</a:t>
              </a:r>
              <a:endParaRPr lang="en-IN" u="sn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11041" y="810987"/>
              <a:ext cx="43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VC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31145" y="62023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=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31227" y="54674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5</a:t>
              </a:r>
              <a:endParaRPr lang="en-IN" u="sng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30179" y="80395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3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95385" y="1403886"/>
            <a:ext cx="5058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dirty="0"/>
              <a:t>2</a:t>
            </a:r>
            <a:r>
              <a:rPr lang="en-IN" sz="1400" dirty="0" smtClean="0"/>
              <a:t>.Draw with suitable length (approximately double of the focus of point F )axis from directrix AB and assign name CD</a:t>
            </a:r>
            <a:endParaRPr lang="en-IN" sz="1400" dirty="0"/>
          </a:p>
        </p:txBody>
      </p:sp>
      <p:sp>
        <p:nvSpPr>
          <p:cNvPr id="96" name="Rectangle 95"/>
          <p:cNvSpPr/>
          <p:nvPr/>
        </p:nvSpPr>
        <p:spPr>
          <a:xfrm>
            <a:off x="76051" y="1881003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3. Plot Focus of point F on axis from the </a:t>
            </a:r>
            <a:r>
              <a:rPr lang="en-IN" sz="1400" dirty="0" err="1" smtClean="0"/>
              <a:t>directix</a:t>
            </a:r>
            <a:r>
              <a:rPr lang="en-IN" sz="1400" dirty="0" smtClean="0"/>
              <a:t> at </a:t>
            </a:r>
            <a:r>
              <a:rPr lang="en-IN" sz="1400" dirty="0" smtClean="0"/>
              <a:t>80 </a:t>
            </a:r>
            <a:r>
              <a:rPr lang="en-IN" sz="1400" dirty="0" smtClean="0"/>
              <a:t>mm distance. </a:t>
            </a:r>
            <a:endParaRPr lang="en-IN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6051" y="2370292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4. Mark a point V on axis according to eccentricity</a:t>
            </a:r>
            <a:endParaRPr lang="en-IN" sz="1400" dirty="0"/>
          </a:p>
        </p:txBody>
      </p:sp>
      <p:sp>
        <p:nvSpPr>
          <p:cNvPr id="116" name="Rectangle 115"/>
          <p:cNvSpPr/>
          <p:nvPr/>
        </p:nvSpPr>
        <p:spPr>
          <a:xfrm>
            <a:off x="70331" y="2615821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5. Draw a vertex VE from point V which is equal to VF.</a:t>
            </a:r>
            <a:endParaRPr lang="en-IN" sz="1400" dirty="0"/>
          </a:p>
        </p:txBody>
      </p:sp>
      <p:sp>
        <p:nvSpPr>
          <p:cNvPr id="120" name="Rectangle 119"/>
          <p:cNvSpPr/>
          <p:nvPr/>
        </p:nvSpPr>
        <p:spPr>
          <a:xfrm>
            <a:off x="69991" y="3071105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6. Join CE and extend it..</a:t>
            </a:r>
            <a:endParaRPr lang="en-IN" sz="1400" dirty="0"/>
          </a:p>
        </p:txBody>
      </p:sp>
      <p:sp>
        <p:nvSpPr>
          <p:cNvPr id="123" name="Rectangle 122"/>
          <p:cNvSpPr/>
          <p:nvPr/>
        </p:nvSpPr>
        <p:spPr>
          <a:xfrm>
            <a:off x="61517" y="3365628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7. Mark suitable number of division points on axis from point V. </a:t>
            </a:r>
            <a:endParaRPr lang="en-IN" sz="1400" dirty="0"/>
          </a:p>
        </p:txBody>
      </p:sp>
      <p:sp>
        <p:nvSpPr>
          <p:cNvPr id="128" name="Rectangle 127"/>
          <p:cNvSpPr/>
          <p:nvPr/>
        </p:nvSpPr>
        <p:spPr>
          <a:xfrm>
            <a:off x="27996" y="375317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8. Draw vertical lines from division points and assign numbering as per given in diagram. </a:t>
            </a:r>
            <a:endParaRPr lang="en-IN" sz="1400" dirty="0"/>
          </a:p>
        </p:txBody>
      </p:sp>
      <p:sp>
        <p:nvSpPr>
          <p:cNvPr id="170" name="Rectangle 169"/>
          <p:cNvSpPr/>
          <p:nvPr/>
        </p:nvSpPr>
        <p:spPr>
          <a:xfrm>
            <a:off x="61517" y="4276392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 Take </a:t>
            </a:r>
            <a:r>
              <a:rPr lang="en-IN" sz="1400" b="1" dirty="0" smtClean="0"/>
              <a:t>1 – 1’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5" name="Rectangle 184"/>
          <p:cNvSpPr/>
          <p:nvPr/>
        </p:nvSpPr>
        <p:spPr>
          <a:xfrm>
            <a:off x="27996" y="4744909"/>
            <a:ext cx="38246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9.1 Take </a:t>
            </a:r>
            <a:r>
              <a:rPr lang="en-IN" sz="1400" b="1" dirty="0"/>
              <a:t>2</a:t>
            </a:r>
            <a:r>
              <a:rPr lang="en-IN" sz="1400" b="1" dirty="0" smtClean="0"/>
              <a:t> – 2’ </a:t>
            </a:r>
            <a:r>
              <a:rPr lang="en-IN" sz="1400" dirty="0" smtClean="0"/>
              <a:t>as a </a:t>
            </a:r>
            <a:r>
              <a:rPr lang="en-IN" sz="1400" b="1" dirty="0" smtClean="0"/>
              <a:t>radius</a:t>
            </a:r>
            <a:r>
              <a:rPr lang="en-IN" sz="1400" dirty="0" smtClean="0"/>
              <a:t> and </a:t>
            </a:r>
            <a:r>
              <a:rPr lang="en-IN" sz="1400" b="1" dirty="0" smtClean="0"/>
              <a:t>F</a:t>
            </a:r>
            <a:r>
              <a:rPr lang="en-IN" sz="1400" dirty="0" smtClean="0"/>
              <a:t> as a </a:t>
            </a:r>
            <a:r>
              <a:rPr lang="en-IN" sz="1400" b="1" dirty="0" err="1" smtClean="0"/>
              <a:t>center</a:t>
            </a:r>
            <a:r>
              <a:rPr lang="en-IN" sz="1400" dirty="0" smtClean="0"/>
              <a:t> point mark the points upper and down side on first line</a:t>
            </a:r>
            <a:endParaRPr lang="en-IN" sz="1400" dirty="0"/>
          </a:p>
        </p:txBody>
      </p:sp>
      <p:sp>
        <p:nvSpPr>
          <p:cNvPr id="189" name="Rectangle 188"/>
          <p:cNvSpPr/>
          <p:nvPr/>
        </p:nvSpPr>
        <p:spPr>
          <a:xfrm>
            <a:off x="69990" y="5181551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10. Repeat step no. 9 for all the division points.</a:t>
            </a:r>
            <a:endParaRPr lang="en-IN" sz="1400" dirty="0"/>
          </a:p>
        </p:txBody>
      </p:sp>
      <p:sp>
        <p:nvSpPr>
          <p:cNvPr id="196" name="Rectangle 195"/>
          <p:cNvSpPr/>
          <p:nvPr/>
        </p:nvSpPr>
        <p:spPr>
          <a:xfrm>
            <a:off x="61517" y="5411136"/>
            <a:ext cx="3824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11. Join arc point and construct an ellipse.</a:t>
            </a:r>
            <a:endParaRPr lang="en-IN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817280" y="4643900"/>
            <a:ext cx="6587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8669" y="2265786"/>
            <a:ext cx="0" cy="4490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404600" y="410399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35432" y="2916033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76191" y="600636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81931" y="44592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167347" y="4521142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530168" y="4521142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94223" y="4520826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246780" y="4523149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598213" y="4511427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961034" y="4511427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325089" y="4511111"/>
            <a:ext cx="3041" cy="245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742104" y="471326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5894223" y="2481293"/>
            <a:ext cx="8343" cy="2201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894223" y="2984726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817280" y="33880"/>
            <a:ext cx="2277660" cy="4593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93792" y="546746"/>
            <a:ext cx="0" cy="609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70285" y="33880"/>
            <a:ext cx="0" cy="655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43205" y="29873"/>
            <a:ext cx="0" cy="6616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959571" y="1700766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7325" y="441336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1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40592" y="441336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46377" y="896289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2’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75012" y="99510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06068" y="1519949"/>
            <a:ext cx="46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4’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94223" y="881957"/>
            <a:ext cx="3835400" cy="69265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7463990" y="864118"/>
            <a:ext cx="2542210" cy="376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6908329" y="440599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3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19929" y="4655169"/>
            <a:ext cx="2542210" cy="343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7644283" y="464127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29570" y="4414362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4</a:t>
            </a:r>
            <a:endParaRPr lang="en-IN" sz="1200" b="1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09862" y="4565847"/>
            <a:ext cx="110067" cy="1154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/>
          <p:cNvCxnSpPr/>
          <p:nvPr/>
        </p:nvCxnSpPr>
        <p:spPr>
          <a:xfrm>
            <a:off x="6257982" y="1321270"/>
            <a:ext cx="0" cy="5435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CO’S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" y="1676401"/>
            <a:ext cx="11290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0"/>
            <a:ext cx="104647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9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11582400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9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08000" y="2514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CH- 2 </a:t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Engineering Curves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3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Curves In Rail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-16024"/>
            <a:ext cx="5616624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/>
          <p:cNvSpPr/>
          <p:nvPr/>
        </p:nvSpPr>
        <p:spPr>
          <a:xfrm>
            <a:off x="1511491" y="3315198"/>
            <a:ext cx="268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Railway tunnel </a:t>
            </a:r>
            <a:endParaRPr lang="en-I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0"/>
            <a:ext cx="6336704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04245" y="3282932"/>
            <a:ext cx="268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Bridges</a:t>
            </a:r>
            <a:endParaRPr lang="en-IN" b="1" dirty="0"/>
          </a:p>
        </p:txBody>
      </p:sp>
      <p:pic>
        <p:nvPicPr>
          <p:cNvPr id="1029" name="Picture 5" descr="animal sculptures New York City | Ephemeral New Y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" y="3822598"/>
            <a:ext cx="5856651" cy="2666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Rectangle 8"/>
          <p:cNvSpPr/>
          <p:nvPr/>
        </p:nvSpPr>
        <p:spPr>
          <a:xfrm>
            <a:off x="1871531" y="6488668"/>
            <a:ext cx="268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Building  </a:t>
            </a:r>
            <a:endParaRPr lang="en-IN" b="1" dirty="0"/>
          </a:p>
        </p:txBody>
      </p:sp>
      <p:pic>
        <p:nvPicPr>
          <p:cNvPr id="1031" name="Picture 7" descr="Roads and highways | W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22598"/>
            <a:ext cx="5952661" cy="2558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8112224" y="6444044"/>
            <a:ext cx="268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H</a:t>
            </a:r>
            <a:r>
              <a:rPr lang="en-IN" b="1" dirty="0" smtClean="0"/>
              <a:t>ighways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25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32657"/>
            <a:ext cx="11713301" cy="61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42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3" y="339725"/>
            <a:ext cx="10515600" cy="1325563"/>
          </a:xfrm>
        </p:spPr>
        <p:txBody>
          <a:bodyPr/>
          <a:lstStyle/>
          <a:p>
            <a:r>
              <a:rPr lang="en-US" u="sng" dirty="0" smtClean="0"/>
              <a:t>Engineering Curves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6847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curves obtained by the intersection of a cone by cutting plane in different position is called as engineering curves or conics.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5182" y="2672844"/>
            <a:ext cx="9409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https://www.youtube.com/watch?v=FXP3tKedM5g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3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9" y="404664"/>
            <a:ext cx="10972800" cy="57606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Engineering Curves :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412776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Ellipse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Parabola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Hyperbola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Cycloid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Epicycloid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Hypocycloid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Involutes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Helix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spiral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3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2790E-AD32-49E7-9ADA-44AA795278E9}"/>
</file>

<file path=customXml/itemProps2.xml><?xml version="1.0" encoding="utf-8"?>
<ds:datastoreItem xmlns:ds="http://schemas.openxmlformats.org/officeDocument/2006/customXml" ds:itemID="{AFF7E948-1D60-4E71-A8BF-4EE7BC1BDE58}"/>
</file>

<file path=customXml/itemProps3.xml><?xml version="1.0" encoding="utf-8"?>
<ds:datastoreItem xmlns:ds="http://schemas.openxmlformats.org/officeDocument/2006/customXml" ds:itemID="{24FE32A0-5253-46DB-AAF2-DC0F64343F65}"/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1374</Words>
  <Application>Microsoft Office PowerPoint</Application>
  <PresentationFormat>Custom</PresentationFormat>
  <Paragraphs>230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CO’S</vt:lpstr>
      <vt:lpstr>PowerPoint Presentation</vt:lpstr>
      <vt:lpstr>PowerPoint Presentation</vt:lpstr>
      <vt:lpstr>CH- 2    Engineering Curves</vt:lpstr>
      <vt:lpstr>PowerPoint Presentation</vt:lpstr>
      <vt:lpstr>PowerPoint Presentation</vt:lpstr>
      <vt:lpstr>Engineering Curves</vt:lpstr>
      <vt:lpstr>Engineering Curves : </vt:lpstr>
      <vt:lpstr>PowerPoint Presentation</vt:lpstr>
      <vt:lpstr>PowerPoint Presentation</vt:lpstr>
      <vt:lpstr>PowerPoint Presentation</vt:lpstr>
      <vt:lpstr>Methods to draw engineering curves: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</dc:title>
  <dc:creator>Sharyu Kadam</dc:creator>
  <cp:lastModifiedBy>dell</cp:lastModifiedBy>
  <cp:revision>159</cp:revision>
  <dcterms:created xsi:type="dcterms:W3CDTF">2021-01-04T08:52:18Z</dcterms:created>
  <dcterms:modified xsi:type="dcterms:W3CDTF">2021-01-16T05:58:58Z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