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7" r:id="rId2"/>
    <p:sldId id="328" r:id="rId3"/>
    <p:sldId id="301" r:id="rId4"/>
    <p:sldId id="329" r:id="rId5"/>
    <p:sldId id="3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80" autoAdjust="0"/>
  </p:normalViewPr>
  <p:slideViewPr>
    <p:cSldViewPr snapToGrid="0">
      <p:cViewPr>
        <p:scale>
          <a:sx n="90" d="100"/>
          <a:sy n="90" d="100"/>
        </p:scale>
        <p:origin x="-398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8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7FA2-E1E5-4AE4-88E7-A956D178E7AA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B5A7-9188-4ACC-B74A-4DFD3D076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8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8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15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8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1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4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5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9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9296-003E-40D1-BB4C-3D8B9ABFB44D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930B-1053-4872-A72E-E268C8B1D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5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429267"/>
            <a:ext cx="4072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Concentric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3403601" y="1253067"/>
            <a:ext cx="4351866" cy="40724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250267" y="2008717"/>
            <a:ext cx="2658533" cy="25354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>
            <a:stCxn id="3" idx="0"/>
            <a:endCxn id="3" idx="4"/>
          </p:cNvCxnSpPr>
          <p:nvPr/>
        </p:nvCxnSpPr>
        <p:spPr>
          <a:xfrm>
            <a:off x="5579534" y="1253067"/>
            <a:ext cx="0" cy="4072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2"/>
            <a:endCxn id="3" idx="6"/>
          </p:cNvCxnSpPr>
          <p:nvPr/>
        </p:nvCxnSpPr>
        <p:spPr>
          <a:xfrm>
            <a:off x="3403601" y="3289300"/>
            <a:ext cx="4351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1"/>
            <a:endCxn id="3" idx="5"/>
          </p:cNvCxnSpPr>
          <p:nvPr/>
        </p:nvCxnSpPr>
        <p:spPr>
          <a:xfrm>
            <a:off x="4040917" y="1849466"/>
            <a:ext cx="3077234" cy="2879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7"/>
            <a:endCxn id="3" idx="3"/>
          </p:cNvCxnSpPr>
          <p:nvPr/>
        </p:nvCxnSpPr>
        <p:spPr>
          <a:xfrm flipH="1">
            <a:off x="4040917" y="1849466"/>
            <a:ext cx="3077234" cy="2879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1"/>
            <a:endCxn id="3" idx="3"/>
          </p:cNvCxnSpPr>
          <p:nvPr/>
        </p:nvCxnSpPr>
        <p:spPr>
          <a:xfrm>
            <a:off x="4040917" y="1849466"/>
            <a:ext cx="0" cy="287966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18151" y="1849466"/>
            <a:ext cx="0" cy="287966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</p:cNvCxnSpPr>
          <p:nvPr/>
        </p:nvCxnSpPr>
        <p:spPr>
          <a:xfrm flipH="1" flipV="1">
            <a:off x="3818468" y="2379136"/>
            <a:ext cx="821132" cy="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498233" y="2383792"/>
            <a:ext cx="821133" cy="46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98233" y="4212592"/>
            <a:ext cx="821133" cy="46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818467" y="4183384"/>
            <a:ext cx="821133" cy="46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 flipV="1">
            <a:off x="3982031" y="2336660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Connector 25"/>
          <p:cNvSpPr/>
          <p:nvPr/>
        </p:nvSpPr>
        <p:spPr>
          <a:xfrm flipV="1">
            <a:off x="3982030" y="412298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/>
          <p:cNvSpPr/>
          <p:nvPr/>
        </p:nvSpPr>
        <p:spPr>
          <a:xfrm flipV="1">
            <a:off x="7059265" y="4167790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lowchart: Connector 27"/>
          <p:cNvSpPr/>
          <p:nvPr/>
        </p:nvSpPr>
        <p:spPr>
          <a:xfrm flipV="1">
            <a:off x="7059265" y="235825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/>
          <p:cNvSpPr/>
          <p:nvPr/>
        </p:nvSpPr>
        <p:spPr>
          <a:xfrm flipV="1">
            <a:off x="5520647" y="1963916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/>
          <p:cNvSpPr/>
          <p:nvPr/>
        </p:nvSpPr>
        <p:spPr>
          <a:xfrm flipV="1">
            <a:off x="5520645" y="4544130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lowchart: Connector 30"/>
          <p:cNvSpPr/>
          <p:nvPr/>
        </p:nvSpPr>
        <p:spPr>
          <a:xfrm flipV="1">
            <a:off x="7696581" y="324449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lowchart: Connector 31"/>
          <p:cNvSpPr/>
          <p:nvPr/>
        </p:nvSpPr>
        <p:spPr>
          <a:xfrm flipV="1">
            <a:off x="3344715" y="324449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3403600" y="2008717"/>
            <a:ext cx="4351866" cy="2535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44" y="2539"/>
            <a:ext cx="9149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an ellipse using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concentric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2" y="655842"/>
            <a:ext cx="51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 smtClean="0"/>
              <a:t>1.Draw a circle with diameter which is equal to </a:t>
            </a:r>
            <a:r>
              <a:rPr lang="en-IN" sz="1400" dirty="0" smtClean="0"/>
              <a:t>major axis 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19183" y="916731"/>
            <a:ext cx="4993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2. Draw </a:t>
            </a:r>
            <a:r>
              <a:rPr lang="en-IN" sz="1400" dirty="0" smtClean="0"/>
              <a:t>a</a:t>
            </a:r>
            <a:r>
              <a:rPr lang="en-IN" sz="1400" dirty="0" smtClean="0"/>
              <a:t>nother circle with diameter which is equal to </a:t>
            </a:r>
            <a:r>
              <a:rPr lang="en-IN" sz="1400" dirty="0" smtClean="0"/>
              <a:t>minor </a:t>
            </a:r>
            <a:r>
              <a:rPr lang="en-IN" sz="1400" dirty="0" smtClean="0"/>
              <a:t>axis 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3770077" y="16967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58" y="1631466"/>
            <a:ext cx="4724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</a:t>
            </a:r>
            <a:r>
              <a:rPr lang="en-IN" sz="1400" dirty="0" smtClean="0"/>
              <a:t>Draw both Axis as perpendicular by sector of each other</a:t>
            </a:r>
            <a:endParaRPr lang="en-IN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213924" y="1939243"/>
            <a:ext cx="36462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Let major axis be </a:t>
            </a:r>
            <a:r>
              <a:rPr lang="en-IN" sz="1400" b="1" dirty="0" smtClean="0">
                <a:solidFill>
                  <a:srgbClr val="FF0000"/>
                </a:solidFill>
              </a:rPr>
              <a:t>AB</a:t>
            </a:r>
            <a:r>
              <a:rPr lang="en-IN" sz="1400" dirty="0" smtClean="0"/>
              <a:t> and minor axis be </a:t>
            </a:r>
            <a:r>
              <a:rPr lang="en-IN" sz="1400" b="1" dirty="0" smtClean="0">
                <a:solidFill>
                  <a:srgbClr val="FF0000"/>
                </a:solidFill>
              </a:rPr>
              <a:t>CD</a:t>
            </a:r>
            <a:r>
              <a:rPr lang="en-IN" sz="1400" dirty="0" smtClean="0"/>
              <a:t> 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25758" y="1278454"/>
            <a:ext cx="4537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Assign name for </a:t>
            </a:r>
            <a:r>
              <a:rPr lang="en-IN" sz="1400" dirty="0" smtClean="0"/>
              <a:t>center </a:t>
            </a:r>
            <a:r>
              <a:rPr lang="en-IN" sz="1400" dirty="0" smtClean="0"/>
              <a:t>point </a:t>
            </a:r>
            <a:r>
              <a:rPr lang="en-IN" sz="1400" dirty="0" smtClean="0"/>
              <a:t>is </a:t>
            </a:r>
            <a:r>
              <a:rPr lang="en-IN" sz="1400" b="1" dirty="0" smtClean="0"/>
              <a:t>‘</a:t>
            </a:r>
            <a:r>
              <a:rPr lang="en-IN" sz="1400" b="1" dirty="0" smtClean="0">
                <a:solidFill>
                  <a:srgbClr val="FF0000"/>
                </a:solidFill>
              </a:rPr>
              <a:t>O</a:t>
            </a:r>
            <a:r>
              <a:rPr lang="en-IN" sz="1400" b="1" dirty="0" smtClean="0"/>
              <a:t>’</a:t>
            </a:r>
            <a:endParaRPr lang="en-IN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105744" y="2260588"/>
            <a:ext cx="415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Divide </a:t>
            </a:r>
            <a:r>
              <a:rPr lang="en-IN" sz="1400" dirty="0" smtClean="0"/>
              <a:t>both the circle into </a:t>
            </a:r>
            <a:r>
              <a:rPr lang="en-IN" sz="1400" b="1" dirty="0" smtClean="0">
                <a:solidFill>
                  <a:srgbClr val="FF0000"/>
                </a:solidFill>
              </a:rPr>
              <a:t>12</a:t>
            </a:r>
            <a:r>
              <a:rPr lang="en-IN" sz="1400" dirty="0" smtClean="0"/>
              <a:t> equal parts</a:t>
            </a:r>
            <a:endParaRPr lang="en-IN" sz="1400" dirty="0"/>
          </a:p>
        </p:txBody>
      </p:sp>
      <p:sp>
        <p:nvSpPr>
          <p:cNvPr id="74" name="Rectangle 73"/>
          <p:cNvSpPr/>
          <p:nvPr/>
        </p:nvSpPr>
        <p:spPr>
          <a:xfrm>
            <a:off x="25758" y="4372036"/>
            <a:ext cx="6731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</a:t>
            </a:r>
            <a:r>
              <a:rPr lang="en-IN" sz="1400" dirty="0" smtClean="0"/>
              <a:t>From all points of outer circle draw vertical lines downwards and upwards respectively</a:t>
            </a:r>
            <a:endParaRPr lang="en-IN" sz="1400" dirty="0"/>
          </a:p>
        </p:txBody>
      </p:sp>
      <p:sp>
        <p:nvSpPr>
          <p:cNvPr id="129" name="Oval 128"/>
          <p:cNvSpPr/>
          <p:nvPr/>
        </p:nvSpPr>
        <p:spPr>
          <a:xfrm>
            <a:off x="6832601" y="1116127"/>
            <a:ext cx="4351866" cy="40724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/>
          <p:cNvSpPr/>
          <p:nvPr/>
        </p:nvSpPr>
        <p:spPr>
          <a:xfrm>
            <a:off x="7679267" y="1884653"/>
            <a:ext cx="2658533" cy="25354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Flowchart: Connector 130"/>
          <p:cNvSpPr/>
          <p:nvPr/>
        </p:nvSpPr>
        <p:spPr>
          <a:xfrm flipV="1">
            <a:off x="8949647" y="310755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ectangle 131"/>
          <p:cNvSpPr/>
          <p:nvPr/>
        </p:nvSpPr>
        <p:spPr>
          <a:xfrm>
            <a:off x="8999682" y="3074023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9008534" y="1116125"/>
            <a:ext cx="0" cy="4072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832601" y="3152358"/>
            <a:ext cx="4351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497253" y="2996964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11157433" y="296769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999682" y="44370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972926" y="151208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13924" y="2588652"/>
            <a:ext cx="4256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FF0000"/>
                </a:solidFill>
              </a:rPr>
              <a:t>Methods to divide circle into equal parts (outer circle)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213924" y="2920134"/>
            <a:ext cx="5086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Method 1 : </a:t>
            </a:r>
            <a:r>
              <a:rPr lang="en-IN" sz="1400" dirty="0" smtClean="0"/>
              <a:t>at center point O mark 30 degree angle because 360/12  </a:t>
            </a:r>
            <a:endParaRPr lang="en-IN" sz="1400" b="1" dirty="0"/>
          </a:p>
        </p:txBody>
      </p:sp>
      <p:sp>
        <p:nvSpPr>
          <p:cNvPr id="141" name="Rectangle 140"/>
          <p:cNvSpPr/>
          <p:nvPr/>
        </p:nvSpPr>
        <p:spPr>
          <a:xfrm>
            <a:off x="213924" y="3289466"/>
            <a:ext cx="50862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Method 2 : </a:t>
            </a:r>
            <a:r>
              <a:rPr lang="en-IN" sz="1400" dirty="0" smtClean="0"/>
              <a:t>take OB as a radius and B as a center point and mark both side on outer circle. </a:t>
            </a:r>
            <a:r>
              <a:rPr lang="en-IN" sz="1400" dirty="0"/>
              <a:t>S</a:t>
            </a:r>
            <a:r>
              <a:rPr lang="en-IN" sz="1400" dirty="0" smtClean="0"/>
              <a:t>imilarly with same radius i.e.(OB) from each point i.e. C,A,D (outer circle) mark the points both side.   </a:t>
            </a:r>
            <a:endParaRPr lang="en-IN" sz="1400" b="1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7920567" y="1375544"/>
            <a:ext cx="2175934" cy="355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7154333" y="2117871"/>
            <a:ext cx="3767667" cy="2123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7154333" y="2136261"/>
            <a:ext cx="3767667" cy="2045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857067" y="1375544"/>
            <a:ext cx="2319866" cy="3532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213924" y="4028130"/>
            <a:ext cx="415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Name the as shown in figure.</a:t>
            </a:r>
            <a:endParaRPr lang="en-IN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874113" y="86076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28326" y="418201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83892" y="1904055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722646" y="115534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096501" y="1155343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0912358" y="1954631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064726" y="4914145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9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96111" y="5166601"/>
            <a:ext cx="43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10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645399" y="4890534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757446" y="4102426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416053" y="312140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1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0328712" y="3120092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7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064726" y="3825427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8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528958" y="2450152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244438" y="1765554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795885" y="1904055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5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0209166" y="2450151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9560289" y="4233537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9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183078" y="4281566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602021" y="3825426"/>
            <a:ext cx="389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165117" y="2117871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7922884" y="1408486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0166550" y="1434262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0910441" y="2181054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7151546" y="3608868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7857067" y="4246230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0096501" y="4265865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0879936" y="3578914"/>
            <a:ext cx="0" cy="6246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52204" y="4874632"/>
            <a:ext cx="6731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From all points of outer circles draw horizontal lines those intersect vertical lines.</a:t>
            </a:r>
            <a:endParaRPr lang="en-IN" sz="1400" dirty="0"/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6956653" y="2527256"/>
            <a:ext cx="9188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7554072" y="2033155"/>
            <a:ext cx="771159" cy="9398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9743231" y="2085486"/>
            <a:ext cx="622111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0213639" y="2555342"/>
            <a:ext cx="833139" cy="1302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7040540" y="3774544"/>
            <a:ext cx="833139" cy="1302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0168466" y="3818834"/>
            <a:ext cx="833139" cy="1302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 flipV="1">
            <a:off x="9730278" y="4250918"/>
            <a:ext cx="598434" cy="651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 flipV="1">
            <a:off x="7722646" y="4219209"/>
            <a:ext cx="550990" cy="1302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19182" y="5203142"/>
            <a:ext cx="6731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Mark all the points.</a:t>
            </a:r>
            <a:endParaRPr lang="en-IN" sz="1400" dirty="0"/>
          </a:p>
        </p:txBody>
      </p:sp>
      <p:sp>
        <p:nvSpPr>
          <p:cNvPr id="194" name="Flowchart: Connector 193"/>
          <p:cNvSpPr/>
          <p:nvPr/>
        </p:nvSpPr>
        <p:spPr>
          <a:xfrm flipV="1">
            <a:off x="7095447" y="372923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Flowchart: Connector 194"/>
          <p:cNvSpPr/>
          <p:nvPr/>
        </p:nvSpPr>
        <p:spPr>
          <a:xfrm flipV="1">
            <a:off x="7095447" y="2478762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Flowchart: Connector 195"/>
          <p:cNvSpPr/>
          <p:nvPr/>
        </p:nvSpPr>
        <p:spPr>
          <a:xfrm flipV="1">
            <a:off x="7865831" y="1985442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Flowchart: Connector 197"/>
          <p:cNvSpPr/>
          <p:nvPr/>
        </p:nvSpPr>
        <p:spPr>
          <a:xfrm flipV="1">
            <a:off x="10121533" y="202762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Flowchart: Connector 198"/>
          <p:cNvSpPr/>
          <p:nvPr/>
        </p:nvSpPr>
        <p:spPr>
          <a:xfrm flipV="1">
            <a:off x="10853472" y="254384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Flowchart: Connector 199"/>
          <p:cNvSpPr/>
          <p:nvPr/>
        </p:nvSpPr>
        <p:spPr>
          <a:xfrm flipV="1">
            <a:off x="10804229" y="3793883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Flowchart: Connector 200"/>
          <p:cNvSpPr/>
          <p:nvPr/>
        </p:nvSpPr>
        <p:spPr>
          <a:xfrm flipV="1">
            <a:off x="10021409" y="420937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2" name="Flowchart: Connector 201"/>
          <p:cNvSpPr/>
          <p:nvPr/>
        </p:nvSpPr>
        <p:spPr>
          <a:xfrm flipV="1">
            <a:off x="8952751" y="441421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Flowchart: Connector 202"/>
          <p:cNvSpPr/>
          <p:nvPr/>
        </p:nvSpPr>
        <p:spPr>
          <a:xfrm flipV="1">
            <a:off x="7781246" y="416782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Flowchart: Connector 203"/>
          <p:cNvSpPr/>
          <p:nvPr/>
        </p:nvSpPr>
        <p:spPr>
          <a:xfrm flipV="1">
            <a:off x="6773715" y="310755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Flowchart: Connector 204"/>
          <p:cNvSpPr/>
          <p:nvPr/>
        </p:nvSpPr>
        <p:spPr>
          <a:xfrm flipV="1">
            <a:off x="11122313" y="309711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Rectangle 205"/>
          <p:cNvSpPr/>
          <p:nvPr/>
        </p:nvSpPr>
        <p:spPr>
          <a:xfrm>
            <a:off x="25758" y="5509430"/>
            <a:ext cx="6731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Joint all points and draw an ellipse.</a:t>
            </a:r>
            <a:endParaRPr lang="en-IN" sz="1400" dirty="0"/>
          </a:p>
        </p:txBody>
      </p:sp>
      <p:sp>
        <p:nvSpPr>
          <p:cNvPr id="207" name="Oval 206"/>
          <p:cNvSpPr/>
          <p:nvPr/>
        </p:nvSpPr>
        <p:spPr>
          <a:xfrm>
            <a:off x="6832600" y="1881416"/>
            <a:ext cx="4351866" cy="25454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6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6" grpId="0"/>
      <p:bldP spid="27" grpId="0"/>
      <p:bldP spid="29" grpId="0"/>
      <p:bldP spid="56" grpId="0"/>
      <p:bldP spid="74" grpId="0"/>
      <p:bldP spid="129" grpId="0" animBg="1"/>
      <p:bldP spid="130" grpId="0" animBg="1"/>
      <p:bldP spid="131" grpId="0" animBg="1"/>
      <p:bldP spid="132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7" grpId="0"/>
      <p:bldP spid="158" grpId="0"/>
      <p:bldP spid="159" grpId="0"/>
      <p:bldP spid="161" grpId="0"/>
      <p:bldP spid="162" grpId="0"/>
      <p:bldP spid="163" grpId="0"/>
      <p:bldP spid="164" grpId="0"/>
      <p:bldP spid="165" grpId="0"/>
      <p:bldP spid="166" grpId="0"/>
      <p:bldP spid="168" grpId="0"/>
      <p:bldP spid="169" grpId="0"/>
      <p:bldP spid="179" grpId="0"/>
      <p:bldP spid="193" grpId="0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/>
      <p:bldP spid="2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91" y="250015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Problem 1 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991" y="509937"/>
            <a:ext cx="10166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major axis of an ellipse is </a:t>
            </a:r>
            <a:r>
              <a:rPr lang="en-IN" dirty="0" smtClean="0"/>
              <a:t>100 </a:t>
            </a:r>
            <a:r>
              <a:rPr lang="en-IN" dirty="0" smtClean="0"/>
              <a:t>mm long and minor axis is </a:t>
            </a:r>
            <a:r>
              <a:rPr lang="en-IN" dirty="0" smtClean="0"/>
              <a:t>70 </a:t>
            </a:r>
            <a:r>
              <a:rPr lang="en-IN" dirty="0" smtClean="0"/>
              <a:t>mm long. </a:t>
            </a:r>
            <a:r>
              <a:rPr lang="en-IN" dirty="0"/>
              <a:t>D</a:t>
            </a:r>
            <a:r>
              <a:rPr lang="en-IN" dirty="0" smtClean="0"/>
              <a:t>raw </a:t>
            </a:r>
            <a:r>
              <a:rPr lang="en-IN" dirty="0" smtClean="0"/>
              <a:t>an ellipse by </a:t>
            </a:r>
            <a:r>
              <a:rPr lang="en-IN" dirty="0" smtClean="0"/>
              <a:t>‘Concentric Circle Method’ 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69991" y="1173933"/>
            <a:ext cx="5673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FF0000"/>
                </a:solidFill>
              </a:rPr>
              <a:t>Given data :  Major Axis AB = </a:t>
            </a:r>
            <a:r>
              <a:rPr lang="en-IN" sz="1600" b="1" dirty="0" smtClean="0">
                <a:solidFill>
                  <a:srgbClr val="FF0000"/>
                </a:solidFill>
              </a:rPr>
              <a:t>100 </a:t>
            </a:r>
            <a:r>
              <a:rPr lang="en-IN" sz="1600" b="1" dirty="0" smtClean="0">
                <a:solidFill>
                  <a:srgbClr val="FF0000"/>
                </a:solidFill>
              </a:rPr>
              <a:t>mm , Minor </a:t>
            </a:r>
            <a:r>
              <a:rPr lang="en-IN" sz="1600" b="1" dirty="0">
                <a:solidFill>
                  <a:srgbClr val="FF0000"/>
                </a:solidFill>
              </a:rPr>
              <a:t>Axis </a:t>
            </a:r>
            <a:r>
              <a:rPr lang="en-IN" sz="1600" b="1" dirty="0" smtClean="0">
                <a:solidFill>
                  <a:srgbClr val="FF0000"/>
                </a:solidFill>
              </a:rPr>
              <a:t>CD </a:t>
            </a:r>
            <a:r>
              <a:rPr lang="en-IN" sz="1600" b="1" dirty="0">
                <a:solidFill>
                  <a:srgbClr val="FF0000"/>
                </a:solidFill>
              </a:rPr>
              <a:t>= </a:t>
            </a:r>
            <a:r>
              <a:rPr lang="en-IN" sz="1600" b="1" dirty="0">
                <a:solidFill>
                  <a:srgbClr val="FF0000"/>
                </a:solidFill>
              </a:rPr>
              <a:t>7</a:t>
            </a:r>
            <a:r>
              <a:rPr lang="en-IN" sz="1600" b="1" dirty="0" smtClean="0">
                <a:solidFill>
                  <a:srgbClr val="FF0000"/>
                </a:solidFill>
              </a:rPr>
              <a:t>0 </a:t>
            </a:r>
            <a:r>
              <a:rPr lang="en-IN" sz="1600" b="1" dirty="0">
                <a:solidFill>
                  <a:srgbClr val="FF0000"/>
                </a:solidFill>
              </a:rPr>
              <a:t>mm </a:t>
            </a:r>
            <a:endParaRPr lang="en-I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360" y="429267"/>
            <a:ext cx="3079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Rectangle method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403601" y="3289300"/>
            <a:ext cx="4351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71067" y="2015067"/>
            <a:ext cx="0" cy="2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15049" y="2015067"/>
            <a:ext cx="4340418" cy="2511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106831" y="3166543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669188" y="3158084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234765" y="3166543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802966" y="3166552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80299" y="3031067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94251" y="2785533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280300" y="2531534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92467" y="2269067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</p:cNvCxnSpPr>
          <p:nvPr/>
        </p:nvCxnSpPr>
        <p:spPr>
          <a:xfrm flipH="1" flipV="1">
            <a:off x="4597400" y="2015067"/>
            <a:ext cx="987858" cy="25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3733800" y="1921933"/>
            <a:ext cx="1827430" cy="263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2"/>
          </p:cNvCxnSpPr>
          <p:nvPr/>
        </p:nvCxnSpPr>
        <p:spPr>
          <a:xfrm flipH="1" flipV="1">
            <a:off x="2887134" y="2015067"/>
            <a:ext cx="2698124" cy="251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</p:cNvCxnSpPr>
          <p:nvPr/>
        </p:nvCxnSpPr>
        <p:spPr>
          <a:xfrm flipH="1" flipV="1">
            <a:off x="2455424" y="2336801"/>
            <a:ext cx="3129834" cy="218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</p:cNvCxnSpPr>
          <p:nvPr/>
        </p:nvCxnSpPr>
        <p:spPr>
          <a:xfrm flipH="1">
            <a:off x="3389648" y="2015067"/>
            <a:ext cx="2195610" cy="1016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0"/>
          </p:cNvCxnSpPr>
          <p:nvPr/>
        </p:nvCxnSpPr>
        <p:spPr>
          <a:xfrm flipH="1">
            <a:off x="3403600" y="2015067"/>
            <a:ext cx="2181658" cy="77046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" idx="0"/>
          </p:cNvCxnSpPr>
          <p:nvPr/>
        </p:nvCxnSpPr>
        <p:spPr>
          <a:xfrm flipH="1">
            <a:off x="3389650" y="2015067"/>
            <a:ext cx="2195608" cy="5164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" idx="0"/>
          </p:cNvCxnSpPr>
          <p:nvPr/>
        </p:nvCxnSpPr>
        <p:spPr>
          <a:xfrm flipH="1">
            <a:off x="3403600" y="2015067"/>
            <a:ext cx="2181658" cy="2540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Flowchart: Connector 64"/>
          <p:cNvSpPr/>
          <p:nvPr/>
        </p:nvSpPr>
        <p:spPr>
          <a:xfrm flipV="1">
            <a:off x="3378486" y="2941464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lowchart: Connector 65"/>
          <p:cNvSpPr/>
          <p:nvPr/>
        </p:nvSpPr>
        <p:spPr>
          <a:xfrm flipV="1">
            <a:off x="3547724" y="267406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lowchart: Connector 66"/>
          <p:cNvSpPr/>
          <p:nvPr/>
        </p:nvSpPr>
        <p:spPr>
          <a:xfrm flipV="1">
            <a:off x="3978389" y="2328333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lowchart: Connector 67"/>
          <p:cNvSpPr/>
          <p:nvPr/>
        </p:nvSpPr>
        <p:spPr>
          <a:xfrm flipV="1">
            <a:off x="4610302" y="209726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3294251" y="3556000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05603" y="3809996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314070" y="4072460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322441" y="4334927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423419" y="3556000"/>
            <a:ext cx="21561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96257" y="3809996"/>
            <a:ext cx="21561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409395" y="4080923"/>
            <a:ext cx="21561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37371" y="4334927"/>
            <a:ext cx="215611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6" idx="4"/>
          </p:cNvCxnSpPr>
          <p:nvPr/>
        </p:nvCxnSpPr>
        <p:spPr>
          <a:xfrm flipH="1">
            <a:off x="3606609" y="2674061"/>
            <a:ext cx="1" cy="113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037274" y="2420065"/>
            <a:ext cx="1" cy="1660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669186" y="2142066"/>
            <a:ext cx="2" cy="219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Connector 89"/>
          <p:cNvSpPr/>
          <p:nvPr/>
        </p:nvSpPr>
        <p:spPr>
          <a:xfrm flipV="1">
            <a:off x="3350509" y="351119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Connector 90"/>
          <p:cNvSpPr/>
          <p:nvPr/>
        </p:nvSpPr>
        <p:spPr>
          <a:xfrm flipV="1">
            <a:off x="3546398" y="3765194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Flowchart: Connector 91"/>
          <p:cNvSpPr/>
          <p:nvPr/>
        </p:nvSpPr>
        <p:spPr>
          <a:xfrm flipV="1">
            <a:off x="3983631" y="4047054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Flowchart: Connector 92"/>
          <p:cNvSpPr/>
          <p:nvPr/>
        </p:nvSpPr>
        <p:spPr>
          <a:xfrm flipV="1">
            <a:off x="4614334" y="430597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/>
          <p:cNvSpPr/>
          <p:nvPr/>
        </p:nvSpPr>
        <p:spPr>
          <a:xfrm flipV="1">
            <a:off x="5502344" y="4481310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Flowchart: Connector 94"/>
          <p:cNvSpPr/>
          <p:nvPr/>
        </p:nvSpPr>
        <p:spPr>
          <a:xfrm flipV="1">
            <a:off x="5502344" y="200057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/>
          <p:cNvSpPr/>
          <p:nvPr/>
        </p:nvSpPr>
        <p:spPr>
          <a:xfrm>
            <a:off x="3409395" y="2010425"/>
            <a:ext cx="4351866" cy="24878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5" grpId="0" animBg="1"/>
      <p:bldP spid="66" grpId="0" animBg="1"/>
      <p:bldP spid="67" grpId="0" animBg="1"/>
      <p:bldP spid="6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44" y="2539"/>
            <a:ext cx="9149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construct an ellipse using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concentric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: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182" y="655842"/>
            <a:ext cx="5134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</a:t>
            </a:r>
            <a:r>
              <a:rPr lang="en-IN" sz="1400" dirty="0" smtClean="0"/>
              <a:t>1.Draw Major Axis and Minor Axis AB and CD</a:t>
            </a:r>
            <a:endParaRPr lang="en-IN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19183" y="916731"/>
            <a:ext cx="4993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2. </a:t>
            </a:r>
            <a:r>
              <a:rPr lang="en-IN" sz="1400" dirty="0" smtClean="0"/>
              <a:t>Connect all points and draw EFGH rectangle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3770077" y="169674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758" y="1631466"/>
            <a:ext cx="4724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4. </a:t>
            </a:r>
            <a:r>
              <a:rPr lang="en-IN" sz="1400" dirty="0" smtClean="0"/>
              <a:t>Divide AO into equal number of parts</a:t>
            </a:r>
            <a:endParaRPr lang="en-IN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25758" y="1278454"/>
            <a:ext cx="45377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 3. Assign name for </a:t>
            </a:r>
            <a:r>
              <a:rPr lang="en-IN" sz="1400" dirty="0" smtClean="0"/>
              <a:t>center </a:t>
            </a:r>
            <a:r>
              <a:rPr lang="en-IN" sz="1400" dirty="0" smtClean="0"/>
              <a:t>point </a:t>
            </a:r>
            <a:r>
              <a:rPr lang="en-IN" sz="1400" dirty="0" smtClean="0"/>
              <a:t>is </a:t>
            </a:r>
            <a:r>
              <a:rPr lang="en-IN" sz="1400" b="1" dirty="0" smtClean="0"/>
              <a:t>‘</a:t>
            </a:r>
            <a:r>
              <a:rPr lang="en-IN" sz="1400" b="1" dirty="0" smtClean="0">
                <a:solidFill>
                  <a:srgbClr val="FF0000"/>
                </a:solidFill>
              </a:rPr>
              <a:t>O</a:t>
            </a:r>
            <a:r>
              <a:rPr lang="en-IN" sz="1400" b="1" dirty="0" smtClean="0"/>
              <a:t>’</a:t>
            </a:r>
            <a:endParaRPr lang="en-IN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80343" y="1952811"/>
            <a:ext cx="415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5. Divide </a:t>
            </a:r>
            <a:r>
              <a:rPr lang="en-IN" sz="1400" dirty="0" smtClean="0"/>
              <a:t>AE into equal number of parts.</a:t>
            </a:r>
            <a:endParaRPr lang="en-IN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2378" y="2539229"/>
            <a:ext cx="5307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7. Join point D-1, D-2, D-3, D-4 and extend.</a:t>
            </a:r>
            <a:endParaRPr lang="en-IN" sz="14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6383868" y="2860464"/>
            <a:ext cx="43518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551334" y="1586231"/>
            <a:ext cx="0" cy="25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48520" y="269311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735734" y="267579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94531" y="406766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406048" y="124767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64191" y="1603165"/>
            <a:ext cx="4340418" cy="2464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6048520" y="1325362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672403" y="133724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704609" y="396657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48520" y="4014433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500532" y="280542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>
            <a:off x="7201035" y="2755027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6760769" y="275503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615901" y="276151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8081570" y="2761516"/>
            <a:ext cx="3041" cy="245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254841" y="2362199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240890" y="2108200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244590" y="1845733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261282" y="2588652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8810" y="2225244"/>
            <a:ext cx="415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6. Assign name for all points as shown in figure.</a:t>
            </a:r>
            <a:endParaRPr lang="en-IN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39407" y="286981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86049" y="2881229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98823" y="2886428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862399" y="2891861"/>
            <a:ext cx="26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945750" y="2484517"/>
            <a:ext cx="40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1’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81918" y="2235198"/>
            <a:ext cx="38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2’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77987" y="1983589"/>
            <a:ext cx="34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3’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69520" y="1707233"/>
            <a:ext cx="333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4’</a:t>
            </a:r>
            <a:endParaRPr lang="en-IN" sz="12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>
            <a:stCxn id="88" idx="2"/>
          </p:cNvCxnSpPr>
          <p:nvPr/>
        </p:nvCxnSpPr>
        <p:spPr>
          <a:xfrm flipH="1" flipV="1">
            <a:off x="7615902" y="1586232"/>
            <a:ext cx="918498" cy="248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8" idx="2"/>
          </p:cNvCxnSpPr>
          <p:nvPr/>
        </p:nvCxnSpPr>
        <p:spPr>
          <a:xfrm flipH="1" flipV="1">
            <a:off x="6750870" y="1603166"/>
            <a:ext cx="1783530" cy="246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8" idx="2"/>
          </p:cNvCxnSpPr>
          <p:nvPr/>
        </p:nvCxnSpPr>
        <p:spPr>
          <a:xfrm flipH="1" flipV="1">
            <a:off x="6303158" y="1984234"/>
            <a:ext cx="2231242" cy="208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8" idx="2"/>
          </p:cNvCxnSpPr>
          <p:nvPr/>
        </p:nvCxnSpPr>
        <p:spPr>
          <a:xfrm flipH="1" flipV="1">
            <a:off x="6350240" y="2539230"/>
            <a:ext cx="2184160" cy="1528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52378" y="2891861"/>
            <a:ext cx="5307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8. Join point C-1’, </a:t>
            </a:r>
            <a:r>
              <a:rPr lang="en-IN" sz="1400" dirty="0" smtClean="0"/>
              <a:t>C</a:t>
            </a:r>
            <a:r>
              <a:rPr lang="en-IN" sz="1400" dirty="0" smtClean="0"/>
              <a:t>-2’, </a:t>
            </a:r>
            <a:r>
              <a:rPr lang="en-IN" sz="1400" dirty="0" smtClean="0"/>
              <a:t>C</a:t>
            </a:r>
            <a:r>
              <a:rPr lang="en-IN" sz="1400" dirty="0" smtClean="0"/>
              <a:t>-3’, </a:t>
            </a:r>
            <a:r>
              <a:rPr lang="en-IN" sz="1400" dirty="0" smtClean="0"/>
              <a:t>C</a:t>
            </a:r>
            <a:r>
              <a:rPr lang="en-IN" sz="1400" dirty="0" smtClean="0"/>
              <a:t>-4’ and extend.</a:t>
            </a:r>
            <a:endParaRPr lang="en-IN" sz="1400" dirty="0"/>
          </a:p>
        </p:txBody>
      </p:sp>
      <p:cxnSp>
        <p:nvCxnSpPr>
          <p:cNvPr id="16" name="Straight Connector 15"/>
          <p:cNvCxnSpPr>
            <a:stCxn id="88" idx="0"/>
          </p:cNvCxnSpPr>
          <p:nvPr/>
        </p:nvCxnSpPr>
        <p:spPr>
          <a:xfrm flipH="1">
            <a:off x="6364192" y="1603165"/>
            <a:ext cx="2170208" cy="9854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7" idx="2"/>
          </p:cNvCxnSpPr>
          <p:nvPr/>
        </p:nvCxnSpPr>
        <p:spPr>
          <a:xfrm flipH="1">
            <a:off x="6364191" y="1617008"/>
            <a:ext cx="2195104" cy="7451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7" idx="2"/>
          </p:cNvCxnSpPr>
          <p:nvPr/>
        </p:nvCxnSpPr>
        <p:spPr>
          <a:xfrm flipH="1">
            <a:off x="6362164" y="1617008"/>
            <a:ext cx="2197131" cy="5050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7" idx="2"/>
          </p:cNvCxnSpPr>
          <p:nvPr/>
        </p:nvCxnSpPr>
        <p:spPr>
          <a:xfrm flipH="1">
            <a:off x="6370631" y="1617008"/>
            <a:ext cx="2188664" cy="2287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80342" y="3267371"/>
            <a:ext cx="5583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9. Mark point P1,P2,P3,P4  which obtain by intersection of C-1’ and D-1 and so on.</a:t>
            </a:r>
            <a:endParaRPr lang="en-IN" sz="1400" dirty="0"/>
          </a:p>
        </p:txBody>
      </p:sp>
      <p:sp>
        <p:nvSpPr>
          <p:cNvPr id="160" name="Flowchart: Connector 159"/>
          <p:cNvSpPr/>
          <p:nvPr/>
        </p:nvSpPr>
        <p:spPr>
          <a:xfrm flipV="1">
            <a:off x="6318001" y="2495261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Flowchart: Connector 166"/>
          <p:cNvSpPr/>
          <p:nvPr/>
        </p:nvSpPr>
        <p:spPr>
          <a:xfrm flipV="1">
            <a:off x="6539407" y="2215786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Flowchart: Connector 170"/>
          <p:cNvSpPr/>
          <p:nvPr/>
        </p:nvSpPr>
        <p:spPr>
          <a:xfrm flipV="1">
            <a:off x="6952564" y="193587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Flowchart: Connector 180"/>
          <p:cNvSpPr/>
          <p:nvPr/>
        </p:nvSpPr>
        <p:spPr>
          <a:xfrm flipV="1">
            <a:off x="7600683" y="1661167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Flowchart: Connector 183"/>
          <p:cNvSpPr/>
          <p:nvPr/>
        </p:nvSpPr>
        <p:spPr>
          <a:xfrm flipV="1">
            <a:off x="8497767" y="1558363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Flowchart: Connector 185"/>
          <p:cNvSpPr/>
          <p:nvPr/>
        </p:nvSpPr>
        <p:spPr>
          <a:xfrm flipV="1">
            <a:off x="6295053" y="281142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ectangle 190"/>
          <p:cNvSpPr/>
          <p:nvPr/>
        </p:nvSpPr>
        <p:spPr>
          <a:xfrm>
            <a:off x="6354262" y="2359574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484695" y="2006079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6897852" y="1742915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617421" y="1518367"/>
            <a:ext cx="3449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  <a:endParaRPr lang="en-IN" sz="1200" dirty="0">
              <a:solidFill>
                <a:srgbClr val="002060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105744" y="3812687"/>
            <a:ext cx="5583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10. Divide AH into equal number of parts.</a:t>
            </a:r>
            <a:endParaRPr lang="en-IN" sz="1400" dirty="0"/>
          </a:p>
        </p:txBody>
      </p:sp>
      <p:cxnSp>
        <p:nvCxnSpPr>
          <p:cNvPr id="210" name="Straight Connector 209"/>
          <p:cNvCxnSpPr/>
          <p:nvPr/>
        </p:nvCxnSpPr>
        <p:spPr>
          <a:xfrm flipH="1">
            <a:off x="6277642" y="3149592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6286013" y="3395125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6269270" y="3653306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6277641" y="3907306"/>
            <a:ext cx="2186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105744" y="4182018"/>
            <a:ext cx="5583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11. Draw horizontal lines from each division points</a:t>
            </a:r>
            <a:endParaRPr lang="en-IN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376886" y="3146817"/>
            <a:ext cx="21829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6390983" y="3403592"/>
            <a:ext cx="21829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378956" y="3661773"/>
            <a:ext cx="21829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378123" y="3928412"/>
            <a:ext cx="218291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105744" y="4619257"/>
            <a:ext cx="5583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12. Draw vertical lines from P1,P2,P3,P4 extend it as shown in fig.</a:t>
            </a:r>
            <a:endParaRPr lang="en-IN" sz="1400" dirty="0"/>
          </a:p>
        </p:txBody>
      </p:sp>
      <p:cxnSp>
        <p:nvCxnSpPr>
          <p:cNvPr id="32" name="Straight Connector 31"/>
          <p:cNvCxnSpPr>
            <a:stCxn id="186" idx="4"/>
          </p:cNvCxnSpPr>
          <p:nvPr/>
        </p:nvCxnSpPr>
        <p:spPr>
          <a:xfrm>
            <a:off x="6353939" y="2811429"/>
            <a:ext cx="8225" cy="3574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Flowchart: Connector 218"/>
          <p:cNvSpPr/>
          <p:nvPr/>
        </p:nvSpPr>
        <p:spPr>
          <a:xfrm flipV="1">
            <a:off x="6311745" y="310201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0" name="Straight Connector 219"/>
          <p:cNvCxnSpPr/>
          <p:nvPr/>
        </p:nvCxnSpPr>
        <p:spPr>
          <a:xfrm>
            <a:off x="6590067" y="2272269"/>
            <a:ext cx="0" cy="11228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Flowchart: Connector 220"/>
          <p:cNvSpPr/>
          <p:nvPr/>
        </p:nvSpPr>
        <p:spPr>
          <a:xfrm flipV="1">
            <a:off x="6531181" y="3360495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7011449" y="1950769"/>
            <a:ext cx="0" cy="1702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Connector 222"/>
          <p:cNvSpPr/>
          <p:nvPr/>
        </p:nvSpPr>
        <p:spPr>
          <a:xfrm flipV="1">
            <a:off x="6952564" y="362112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7659568" y="1687960"/>
            <a:ext cx="0" cy="221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Connector 224"/>
          <p:cNvSpPr/>
          <p:nvPr/>
        </p:nvSpPr>
        <p:spPr>
          <a:xfrm flipV="1">
            <a:off x="7600683" y="3896999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6" name="Flowchart: Connector 225"/>
          <p:cNvSpPr/>
          <p:nvPr/>
        </p:nvSpPr>
        <p:spPr>
          <a:xfrm flipV="1">
            <a:off x="8486535" y="4067668"/>
            <a:ext cx="117771" cy="89603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Rectangle 227"/>
          <p:cNvSpPr/>
          <p:nvPr/>
        </p:nvSpPr>
        <p:spPr>
          <a:xfrm>
            <a:off x="105744" y="5018363"/>
            <a:ext cx="67316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13. Joint all points and draw an ellipse.</a:t>
            </a:r>
            <a:endParaRPr lang="en-IN" sz="1400" dirty="0"/>
          </a:p>
        </p:txBody>
      </p:sp>
      <p:sp>
        <p:nvSpPr>
          <p:cNvPr id="229" name="Oval 228"/>
          <p:cNvSpPr/>
          <p:nvPr/>
        </p:nvSpPr>
        <p:spPr>
          <a:xfrm>
            <a:off x="6345396" y="1612321"/>
            <a:ext cx="4351866" cy="24553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6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6" grpId="0"/>
      <p:bldP spid="29" grpId="0"/>
      <p:bldP spid="56" grpId="0"/>
      <p:bldP spid="179" grpId="0"/>
      <p:bldP spid="84" grpId="0"/>
      <p:bldP spid="85" grpId="0"/>
      <p:bldP spid="86" grpId="0"/>
      <p:bldP spid="87" grpId="0"/>
      <p:bldP spid="88" grpId="0" animBg="1"/>
      <p:bldP spid="89" grpId="0"/>
      <p:bldP spid="90" grpId="0"/>
      <p:bldP spid="91" grpId="0"/>
      <p:bldP spid="92" grpId="0"/>
      <p:bldP spid="93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23" grpId="0"/>
      <p:bldP spid="156" grpId="0"/>
      <p:bldP spid="160" grpId="0" animBg="1"/>
      <p:bldP spid="167" grpId="0" animBg="1"/>
      <p:bldP spid="171" grpId="0" animBg="1"/>
      <p:bldP spid="181" grpId="0" animBg="1"/>
      <p:bldP spid="184" grpId="0" animBg="1"/>
      <p:bldP spid="186" grpId="0" animBg="1"/>
      <p:bldP spid="191" grpId="0"/>
      <p:bldP spid="192" grpId="0"/>
      <p:bldP spid="197" grpId="0"/>
      <p:bldP spid="208" grpId="0"/>
      <p:bldP spid="209" grpId="0"/>
      <p:bldP spid="214" grpId="0"/>
      <p:bldP spid="218" grpId="0"/>
      <p:bldP spid="219" grpId="0" animBg="1"/>
      <p:bldP spid="221" grpId="0" animBg="1"/>
      <p:bldP spid="223" grpId="0" animBg="1"/>
      <p:bldP spid="225" grpId="0" animBg="1"/>
      <p:bldP spid="226" grpId="0" animBg="1"/>
      <p:bldP spid="228" grpId="0"/>
      <p:bldP spid="2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7A58B7464CF4294563F4931895BAB" ma:contentTypeVersion="5" ma:contentTypeDescription="Create a new document." ma:contentTypeScope="" ma:versionID="fadfa7c82a9af44c697f50163ed3aa25">
  <xsd:schema xmlns:xsd="http://www.w3.org/2001/XMLSchema" xmlns:xs="http://www.w3.org/2001/XMLSchema" xmlns:p="http://schemas.microsoft.com/office/2006/metadata/properties" xmlns:ns2="09a8fdd4-17f2-48b0-8d40-d0c02a8c6324" targetNamespace="http://schemas.microsoft.com/office/2006/metadata/properties" ma:root="true" ma:fieldsID="641c38555731a0fe0c0da68a222e76c2" ns2:_="">
    <xsd:import namespace="09a8fdd4-17f2-48b0-8d40-d0c02a8c63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8fdd4-17f2-48b0-8d40-d0c02a8c63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569521-53ED-4AFF-ABA0-B8CCE1DBEC50}"/>
</file>

<file path=customXml/itemProps2.xml><?xml version="1.0" encoding="utf-8"?>
<ds:datastoreItem xmlns:ds="http://schemas.openxmlformats.org/officeDocument/2006/customXml" ds:itemID="{2E98246C-B39A-44A0-8580-4228C0547C10}"/>
</file>

<file path=customXml/itemProps3.xml><?xml version="1.0" encoding="utf-8"?>
<ds:datastoreItem xmlns:ds="http://schemas.openxmlformats.org/officeDocument/2006/customXml" ds:itemID="{CF785E5B-C3AA-4E2D-8FB3-7F5EA85437AD}"/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475</Words>
  <Application>Microsoft Office PowerPoint</Application>
  <PresentationFormat>Custom</PresentationFormat>
  <Paragraphs>82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</dc:title>
  <dc:creator>Sharyu Kadam</dc:creator>
  <cp:lastModifiedBy>dell</cp:lastModifiedBy>
  <cp:revision>189</cp:revision>
  <dcterms:created xsi:type="dcterms:W3CDTF">2021-01-04T08:52:18Z</dcterms:created>
  <dcterms:modified xsi:type="dcterms:W3CDTF">2021-02-02T09:45:25Z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0x010100B317A58B7464CF4294563F4931895BAB</vt:lpwstr>
  </property>
</Properties>
</file>