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59" r:id="rId6"/>
    <p:sldId id="256" r:id="rId7"/>
    <p:sldId id="260" r:id="rId8"/>
    <p:sldId id="267" r:id="rId9"/>
    <p:sldId id="261" r:id="rId10"/>
    <p:sldId id="268" r:id="rId11"/>
    <p:sldId id="262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9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9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3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3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3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36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2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8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0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6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0FDA-CFE3-486F-8FC1-9869D83FB463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F03B-5155-4873-B5D5-A41D6B86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3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2D and 3D Shapes (with Comparison Chart and Example) -  Tech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8" y="2486010"/>
            <a:ext cx="6025550" cy="34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8133" y="429902"/>
            <a:ext cx="2841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</a:t>
            </a:r>
            <a:endParaRPr lang="en-I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8301" y="135675"/>
            <a:ext cx="89900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Projection</a:t>
            </a:r>
            <a:r>
              <a:rPr lang="en-US" sz="2400" dirty="0"/>
              <a:t> methods are used to represent a 3D object in simple terms so that it can be understood more easily. It's used in </a:t>
            </a:r>
            <a:r>
              <a:rPr lang="en-US" sz="2400" b="1" dirty="0"/>
              <a:t>mechanical drawing</a:t>
            </a:r>
            <a:r>
              <a:rPr lang="en-US" sz="2400" dirty="0"/>
              <a:t> and design so that the structure created by a designer can be communicated to </a:t>
            </a:r>
            <a:r>
              <a:rPr lang="en-US" sz="2400" dirty="0" smtClean="0"/>
              <a:t>manufacturers.</a:t>
            </a:r>
            <a:endParaRPr lang="en-IN" sz="2400" dirty="0"/>
          </a:p>
        </p:txBody>
      </p:sp>
      <p:sp>
        <p:nvSpPr>
          <p:cNvPr id="6" name="Oval 5"/>
          <p:cNvSpPr/>
          <p:nvPr/>
        </p:nvSpPr>
        <p:spPr>
          <a:xfrm rot="1966406">
            <a:off x="5487836" y="1928448"/>
            <a:ext cx="1004946" cy="178375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526744" y="2667861"/>
            <a:ext cx="396114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 Of 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 Of 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 Of 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Planes</a:t>
            </a: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450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4840" y="45000"/>
            <a:ext cx="612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 point “A” is 40mm above H.P and 35 mm in front of V.P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59364" y="534670"/>
            <a:ext cx="153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00B0F0"/>
                </a:solidFill>
              </a:rPr>
              <a:t>1</a:t>
            </a:r>
            <a:r>
              <a:rPr lang="en-IN" sz="1600" b="1" baseline="30000" dirty="0" smtClean="0">
                <a:solidFill>
                  <a:srgbClr val="00B0F0"/>
                </a:solidFill>
              </a:rPr>
              <a:t>st</a:t>
            </a:r>
            <a:r>
              <a:rPr lang="en-IN" sz="1600" b="1" dirty="0" smtClean="0">
                <a:solidFill>
                  <a:srgbClr val="00B0F0"/>
                </a:solidFill>
              </a:rPr>
              <a:t> Quadrant</a:t>
            </a:r>
            <a:endParaRPr lang="en-IN" sz="1600" b="1" dirty="0">
              <a:solidFill>
                <a:srgbClr val="00B0F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39033" y="2521648"/>
            <a:ext cx="166254" cy="1488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3467734" y="1083538"/>
            <a:ext cx="301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To find out projection of </a:t>
            </a:r>
            <a:r>
              <a:rPr lang="en-IN" sz="1600" dirty="0"/>
              <a:t>a</a:t>
            </a:r>
            <a:r>
              <a:rPr lang="en-IN" sz="1600" dirty="0" smtClean="0"/>
              <a:t> point “A”, place point A at the center of reference line </a:t>
            </a:r>
            <a:endParaRPr lang="en-IN" sz="1600" dirty="0"/>
          </a:p>
        </p:txBody>
      </p:sp>
      <p:sp>
        <p:nvSpPr>
          <p:cNvPr id="74" name="Rectangle 73"/>
          <p:cNvSpPr/>
          <p:nvPr/>
        </p:nvSpPr>
        <p:spPr>
          <a:xfrm>
            <a:off x="7189879" y="242719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a’</a:t>
            </a:r>
            <a:endParaRPr lang="en-IN" dirty="0"/>
          </a:p>
        </p:txBody>
      </p:sp>
      <p:sp>
        <p:nvSpPr>
          <p:cNvPr id="75" name="Rectangle 74"/>
          <p:cNvSpPr/>
          <p:nvPr/>
        </p:nvSpPr>
        <p:spPr>
          <a:xfrm>
            <a:off x="11040162" y="4081293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8088" y="1855276"/>
            <a:ext cx="3883940" cy="3792682"/>
            <a:chOff x="244018" y="1094681"/>
            <a:chExt cx="3883940" cy="3792682"/>
          </a:xfrm>
        </p:grpSpPr>
        <p:sp>
          <p:nvSpPr>
            <p:cNvPr id="41" name="Oval 40"/>
            <p:cNvSpPr/>
            <p:nvPr/>
          </p:nvSpPr>
          <p:spPr>
            <a:xfrm>
              <a:off x="2540969" y="2078505"/>
              <a:ext cx="166254" cy="148854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80341" y="1885505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/>
                <a:t>A</a:t>
              </a:r>
              <a:endParaRPr lang="en-I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305" y="2592525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C00000"/>
                  </a:solidFill>
                </a:rPr>
                <a:t>h</a:t>
              </a:r>
              <a:endParaRPr lang="en-IN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337661" y="1620316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>
                  <a:solidFill>
                    <a:srgbClr val="C00000"/>
                  </a:solidFill>
                </a:rPr>
                <a:t>d</a:t>
              </a:r>
              <a:endParaRPr lang="en-IN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44018" y="1094681"/>
              <a:ext cx="3883940" cy="3792682"/>
              <a:chOff x="244018" y="1094681"/>
              <a:chExt cx="3883940" cy="379268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2648029" y="2287091"/>
                <a:ext cx="15345" cy="1023272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1960715" y="1862946"/>
                <a:ext cx="530995" cy="253404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>
                <a:off x="244018" y="1094681"/>
                <a:ext cx="3883940" cy="3792682"/>
                <a:chOff x="244018" y="1094681"/>
                <a:chExt cx="3883940" cy="379268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44018" y="1094681"/>
                  <a:ext cx="3432863" cy="3792682"/>
                  <a:chOff x="362657" y="1468727"/>
                  <a:chExt cx="3432863" cy="3792682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362657" y="2169151"/>
                    <a:ext cx="3432863" cy="2390871"/>
                    <a:chOff x="2671998" y="2032404"/>
                    <a:chExt cx="3432863" cy="2390871"/>
                  </a:xfrm>
                </p:grpSpPr>
                <p:cxnSp>
                  <p:nvCxnSpPr>
                    <p:cNvPr id="9" name="Straight Connector 8"/>
                    <p:cNvCxnSpPr/>
                    <p:nvPr/>
                  </p:nvCxnSpPr>
                  <p:spPr>
                    <a:xfrm flipV="1">
                      <a:off x="3952008" y="2803682"/>
                      <a:ext cx="852055" cy="849278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2671998" y="2032404"/>
                      <a:ext cx="3432863" cy="2390871"/>
                      <a:chOff x="820889" y="3802111"/>
                      <a:chExt cx="3432863" cy="2390871"/>
                    </a:xfrm>
                  </p:grpSpPr>
                  <p:cxnSp>
                    <p:nvCxnSpPr>
                      <p:cNvPr id="11" name="Straight Connector 10"/>
                      <p:cNvCxnSpPr/>
                      <p:nvPr/>
                    </p:nvCxnSpPr>
                    <p:spPr>
                      <a:xfrm>
                        <a:off x="1652155" y="3803073"/>
                        <a:ext cx="2601597" cy="1514296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Straight Connector 11"/>
                      <p:cNvCxnSpPr/>
                      <p:nvPr/>
                    </p:nvCxnSpPr>
                    <p:spPr>
                      <a:xfrm flipV="1">
                        <a:off x="3401697" y="5318332"/>
                        <a:ext cx="852055" cy="87465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>
                        <a:off x="820889" y="4599703"/>
                        <a:ext cx="2580808" cy="1593279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 flipV="1">
                        <a:off x="830590" y="3802111"/>
                        <a:ext cx="854676" cy="792658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" name="TextBox 14"/>
                    <p:cNvSpPr txBox="1"/>
                    <p:nvPr/>
                  </p:nvSpPr>
                  <p:spPr>
                    <a:xfrm rot="18923783">
                      <a:off x="5578757" y="3402193"/>
                      <a:ext cx="48837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 smtClean="0"/>
                        <a:t>HP</a:t>
                      </a:r>
                      <a:endParaRPr lang="en-IN" sz="1400" b="1" dirty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 rot="18923783">
                      <a:off x="2749932" y="2558874"/>
                      <a:ext cx="48837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 smtClean="0"/>
                        <a:t>HP</a:t>
                      </a:r>
                      <a:endParaRPr lang="en-IN" sz="1400" b="1" dirty="0"/>
                    </a:p>
                  </p:txBody>
                </p: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1642669" y="1468727"/>
                    <a:ext cx="946370" cy="3792682"/>
                    <a:chOff x="3952010" y="1331980"/>
                    <a:chExt cx="946370" cy="3792682"/>
                  </a:xfrm>
                </p:grpSpPr>
                <p:cxnSp>
                  <p:nvCxnSpPr>
                    <p:cNvPr id="5" name="Straight Connector 4"/>
                    <p:cNvCxnSpPr/>
                    <p:nvPr/>
                  </p:nvCxnSpPr>
                  <p:spPr>
                    <a:xfrm>
                      <a:off x="3952011" y="2181258"/>
                      <a:ext cx="20782" cy="294340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Straight Connector 5"/>
                    <p:cNvCxnSpPr/>
                    <p:nvPr/>
                  </p:nvCxnSpPr>
                  <p:spPr>
                    <a:xfrm flipV="1">
                      <a:off x="3952011" y="1331980"/>
                      <a:ext cx="852055" cy="84927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4804066" y="1331980"/>
                      <a:ext cx="20782" cy="294340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/>
                    <p:cNvCxnSpPr/>
                    <p:nvPr/>
                  </p:nvCxnSpPr>
                  <p:spPr>
                    <a:xfrm flipV="1">
                      <a:off x="3952010" y="4275384"/>
                      <a:ext cx="852055" cy="84927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TextBox 16"/>
                    <p:cNvSpPr txBox="1"/>
                    <p:nvPr/>
                  </p:nvSpPr>
                  <p:spPr>
                    <a:xfrm rot="19782865">
                      <a:off x="4410007" y="1596685"/>
                      <a:ext cx="48837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/>
                        <a:t>V</a:t>
                      </a:r>
                      <a:r>
                        <a:rPr lang="en-IN" sz="1400" b="1" dirty="0" smtClean="0"/>
                        <a:t>P</a:t>
                      </a:r>
                      <a:endParaRPr lang="en-IN" sz="1400" b="1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 rot="18856389">
                      <a:off x="3925233" y="4566949"/>
                      <a:ext cx="48837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 smtClean="0"/>
                        <a:t>VP</a:t>
                      </a:r>
                      <a:endParaRPr lang="en-IN" sz="1400" b="1" dirty="0"/>
                    </a:p>
                  </p:txBody>
                </p:sp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>
                    <a:off x="2056384" y="1955156"/>
                    <a:ext cx="84344" cy="2788276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966695" y="2572503"/>
                    <a:ext cx="2402797" cy="1508892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TextBox 80"/>
                <p:cNvSpPr txBox="1"/>
                <p:nvPr/>
              </p:nvSpPr>
              <p:spPr>
                <a:xfrm>
                  <a:off x="2591056" y="1427221"/>
                  <a:ext cx="15369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Top view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108395" y="1211543"/>
                  <a:ext cx="6456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Front </a:t>
                  </a:r>
                </a:p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view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83" name="Oval 82"/>
          <p:cNvSpPr/>
          <p:nvPr/>
        </p:nvSpPr>
        <p:spPr>
          <a:xfrm>
            <a:off x="81934" y="1256498"/>
            <a:ext cx="368819" cy="3220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0102" y="1244009"/>
            <a:ext cx="37098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Identify Quadrant of a point</a:t>
            </a:r>
            <a:endParaRPr lang="en-IN" sz="1600" dirty="0"/>
          </a:p>
        </p:txBody>
      </p:sp>
      <p:sp>
        <p:nvSpPr>
          <p:cNvPr id="84" name="Oval 83"/>
          <p:cNvSpPr/>
          <p:nvPr/>
        </p:nvSpPr>
        <p:spPr>
          <a:xfrm>
            <a:off x="3163372" y="1244008"/>
            <a:ext cx="296584" cy="324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2</a:t>
            </a:r>
            <a:endParaRPr lang="en-IN" sz="1400" b="1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23465" y="1772856"/>
            <a:ext cx="3883940" cy="3792682"/>
            <a:chOff x="3960029" y="723435"/>
            <a:chExt cx="3883940" cy="3792682"/>
          </a:xfrm>
        </p:grpSpPr>
        <p:grpSp>
          <p:nvGrpSpPr>
            <p:cNvPr id="85" name="Group 84"/>
            <p:cNvGrpSpPr/>
            <p:nvPr/>
          </p:nvGrpSpPr>
          <p:grpSpPr>
            <a:xfrm>
              <a:off x="3960029" y="723435"/>
              <a:ext cx="3883940" cy="3792682"/>
              <a:chOff x="244018" y="1094681"/>
              <a:chExt cx="3883940" cy="3792682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40969" y="2078505"/>
                <a:ext cx="166254" cy="14885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680341" y="1885505"/>
                <a:ext cx="324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 smtClean="0"/>
                  <a:t>A</a:t>
                </a:r>
                <a:endParaRPr lang="en-IN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779305" y="2592525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h</a:t>
                </a:r>
                <a:endParaRPr lang="en-IN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37661" y="1620316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 smtClean="0">
                    <a:solidFill>
                      <a:srgbClr val="C00000"/>
                    </a:solidFill>
                  </a:rPr>
                  <a:t>d</a:t>
                </a:r>
                <a:endParaRPr lang="en-IN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244018" y="1094681"/>
                <a:ext cx="3883940" cy="3792682"/>
                <a:chOff x="244018" y="1094681"/>
                <a:chExt cx="3883940" cy="3792682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2648029" y="2287091"/>
                  <a:ext cx="15345" cy="1023272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flipH="1" flipV="1">
                  <a:off x="1960715" y="1862946"/>
                  <a:ext cx="530995" cy="253404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" name="Group 92"/>
                <p:cNvGrpSpPr/>
                <p:nvPr/>
              </p:nvGrpSpPr>
              <p:grpSpPr>
                <a:xfrm>
                  <a:off x="244018" y="1094681"/>
                  <a:ext cx="3883940" cy="3792682"/>
                  <a:chOff x="244018" y="1094681"/>
                  <a:chExt cx="3883940" cy="3792682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244018" y="1094681"/>
                    <a:ext cx="3432863" cy="3792682"/>
                    <a:chOff x="362657" y="1468727"/>
                    <a:chExt cx="3432863" cy="3792682"/>
                  </a:xfrm>
                </p:grpSpPr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362657" y="2169151"/>
                      <a:ext cx="3432863" cy="2390871"/>
                      <a:chOff x="2671998" y="2032404"/>
                      <a:chExt cx="3432863" cy="2390871"/>
                    </a:xfrm>
                  </p:grpSpPr>
                  <p:cxnSp>
                    <p:nvCxnSpPr>
                      <p:cNvPr id="107" name="Straight Connector 106"/>
                      <p:cNvCxnSpPr/>
                      <p:nvPr/>
                    </p:nvCxnSpPr>
                    <p:spPr>
                      <a:xfrm flipV="1">
                        <a:off x="3952008" y="2803682"/>
                        <a:ext cx="852055" cy="849278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8" name="Group 107"/>
                      <p:cNvGrpSpPr/>
                      <p:nvPr/>
                    </p:nvGrpSpPr>
                    <p:grpSpPr>
                      <a:xfrm>
                        <a:off x="2671998" y="2032404"/>
                        <a:ext cx="3432863" cy="2390871"/>
                        <a:chOff x="820889" y="3802111"/>
                        <a:chExt cx="3432863" cy="2390871"/>
                      </a:xfrm>
                    </p:grpSpPr>
                    <p:cxnSp>
                      <p:nvCxnSpPr>
                        <p:cNvPr id="111" name="Straight Connector 110"/>
                        <p:cNvCxnSpPr/>
                        <p:nvPr/>
                      </p:nvCxnSpPr>
                      <p:spPr>
                        <a:xfrm>
                          <a:off x="1652155" y="3803073"/>
                          <a:ext cx="2601597" cy="1514296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Straight Connector 111"/>
                        <p:cNvCxnSpPr/>
                        <p:nvPr/>
                      </p:nvCxnSpPr>
                      <p:spPr>
                        <a:xfrm flipV="1">
                          <a:off x="3401697" y="5318332"/>
                          <a:ext cx="852055" cy="87465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Straight Connector 112"/>
                        <p:cNvCxnSpPr/>
                        <p:nvPr/>
                      </p:nvCxnSpPr>
                      <p:spPr>
                        <a:xfrm>
                          <a:off x="820889" y="4599703"/>
                          <a:ext cx="2580808" cy="1593279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4" name="Straight Connector 113"/>
                        <p:cNvCxnSpPr/>
                        <p:nvPr/>
                      </p:nvCxnSpPr>
                      <p:spPr>
                        <a:xfrm flipV="1">
                          <a:off x="830590" y="3802111"/>
                          <a:ext cx="854676" cy="792658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 rot="18923783">
                        <a:off x="5578757" y="3402193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HP</a:t>
                        </a:r>
                        <a:endParaRPr lang="en-IN" sz="1400" b="1" dirty="0"/>
                      </a:p>
                    </p:txBody>
                  </p:sp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 rot="18923783">
                        <a:off x="2749932" y="2558874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HP</a:t>
                        </a:r>
                        <a:endParaRPr lang="en-IN" sz="1400" b="1" dirty="0"/>
                      </a:p>
                    </p:txBody>
                  </p: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1642669" y="1468727"/>
                      <a:ext cx="946370" cy="3792682"/>
                      <a:chOff x="3952010" y="1331980"/>
                      <a:chExt cx="946370" cy="3792682"/>
                    </a:xfrm>
                  </p:grpSpPr>
                  <p:cxnSp>
                    <p:nvCxnSpPr>
                      <p:cNvPr id="101" name="Straight Connector 100"/>
                      <p:cNvCxnSpPr/>
                      <p:nvPr/>
                    </p:nvCxnSpPr>
                    <p:spPr>
                      <a:xfrm>
                        <a:off x="3952011" y="2181258"/>
                        <a:ext cx="20782" cy="294340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Connector 101"/>
                      <p:cNvCxnSpPr/>
                      <p:nvPr/>
                    </p:nvCxnSpPr>
                    <p:spPr>
                      <a:xfrm flipV="1">
                        <a:off x="3952011" y="1331980"/>
                        <a:ext cx="852055" cy="8492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Straight Connector 102"/>
                      <p:cNvCxnSpPr/>
                      <p:nvPr/>
                    </p:nvCxnSpPr>
                    <p:spPr>
                      <a:xfrm>
                        <a:off x="4804066" y="1331980"/>
                        <a:ext cx="20782" cy="294340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Straight Connector 103"/>
                      <p:cNvCxnSpPr/>
                      <p:nvPr/>
                    </p:nvCxnSpPr>
                    <p:spPr>
                      <a:xfrm flipV="1">
                        <a:off x="3952010" y="4275384"/>
                        <a:ext cx="852055" cy="8492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 rot="19782865">
                        <a:off x="4410007" y="1596685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/>
                          <a:t>V</a:t>
                        </a:r>
                        <a:r>
                          <a:rPr lang="en-IN" sz="1400" b="1" dirty="0" smtClean="0"/>
                          <a:t>P</a:t>
                        </a:r>
                        <a:endParaRPr lang="en-IN" sz="1400" b="1" dirty="0"/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 rot="18856389">
                        <a:off x="3925233" y="4566949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VP</a:t>
                        </a:r>
                        <a:endParaRPr lang="en-IN" sz="1400" b="1" dirty="0"/>
                      </a:p>
                    </p:txBody>
                  </p:sp>
                </p:grp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056384" y="1955156"/>
                      <a:ext cx="84344" cy="2788276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>
                      <a:off x="966695" y="2572503"/>
                      <a:ext cx="2402797" cy="150889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2591056" y="1427221"/>
                    <a:ext cx="15369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Top view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108395" y="1211543"/>
                    <a:ext cx="6456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Front </a:t>
                    </a:r>
                  </a:p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view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15" name="Oval 114"/>
            <p:cNvSpPr/>
            <p:nvPr/>
          </p:nvSpPr>
          <p:spPr>
            <a:xfrm>
              <a:off x="5653756" y="2478767"/>
              <a:ext cx="166254" cy="148854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6" name="Oval 115"/>
          <p:cNvSpPr/>
          <p:nvPr/>
        </p:nvSpPr>
        <p:spPr>
          <a:xfrm>
            <a:off x="6707405" y="1179735"/>
            <a:ext cx="296584" cy="324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3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61355" y="987120"/>
            <a:ext cx="226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 point “A” is 40 mm above the HP</a:t>
            </a:r>
            <a:endParaRPr lang="en-IN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860569" y="1753383"/>
            <a:ext cx="3883940" cy="3792682"/>
            <a:chOff x="5860569" y="1011037"/>
            <a:chExt cx="3883940" cy="3792682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60569" y="1011037"/>
              <a:ext cx="3883940" cy="3792682"/>
              <a:chOff x="244018" y="1094681"/>
              <a:chExt cx="3883940" cy="3792682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2540969" y="2078505"/>
                <a:ext cx="166254" cy="14885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680341" y="1885505"/>
                <a:ext cx="324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 smtClean="0"/>
                  <a:t>A</a:t>
                </a:r>
                <a:endParaRPr lang="en-IN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779305" y="2592525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h</a:t>
                </a:r>
                <a:endParaRPr lang="en-IN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337661" y="1620316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 smtClean="0">
                    <a:solidFill>
                      <a:srgbClr val="C00000"/>
                    </a:solidFill>
                  </a:rPr>
                  <a:t>d</a:t>
                </a:r>
                <a:endParaRPr lang="en-IN" dirty="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244018" y="1094681"/>
                <a:ext cx="3883940" cy="3792682"/>
                <a:chOff x="244018" y="1094681"/>
                <a:chExt cx="3883940" cy="3792682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648029" y="2287091"/>
                  <a:ext cx="15345" cy="1023272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H="1" flipV="1">
                  <a:off x="1960715" y="1862946"/>
                  <a:ext cx="530995" cy="253404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8" name="Group 127"/>
                <p:cNvGrpSpPr/>
                <p:nvPr/>
              </p:nvGrpSpPr>
              <p:grpSpPr>
                <a:xfrm>
                  <a:off x="244018" y="1094681"/>
                  <a:ext cx="3883940" cy="3792682"/>
                  <a:chOff x="244018" y="1094681"/>
                  <a:chExt cx="3883940" cy="3792682"/>
                </a:xfrm>
              </p:grpSpPr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244018" y="1094681"/>
                    <a:ext cx="3432863" cy="3792682"/>
                    <a:chOff x="362657" y="1468727"/>
                    <a:chExt cx="3432863" cy="3792682"/>
                  </a:xfrm>
                </p:grpSpPr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362657" y="2169151"/>
                      <a:ext cx="3432863" cy="2390871"/>
                      <a:chOff x="2671998" y="2032404"/>
                      <a:chExt cx="3432863" cy="2390871"/>
                    </a:xfrm>
                  </p:grpSpPr>
                  <p:cxnSp>
                    <p:nvCxnSpPr>
                      <p:cNvPr id="142" name="Straight Connector 141"/>
                      <p:cNvCxnSpPr/>
                      <p:nvPr/>
                    </p:nvCxnSpPr>
                    <p:spPr>
                      <a:xfrm flipV="1">
                        <a:off x="3952008" y="2803682"/>
                        <a:ext cx="852055" cy="849278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43" name="Group 142"/>
                      <p:cNvGrpSpPr/>
                      <p:nvPr/>
                    </p:nvGrpSpPr>
                    <p:grpSpPr>
                      <a:xfrm>
                        <a:off x="2671998" y="2032404"/>
                        <a:ext cx="3432863" cy="2390871"/>
                        <a:chOff x="820889" y="3802111"/>
                        <a:chExt cx="3432863" cy="2390871"/>
                      </a:xfrm>
                    </p:grpSpPr>
                    <p:cxnSp>
                      <p:nvCxnSpPr>
                        <p:cNvPr id="146" name="Straight Connector 145"/>
                        <p:cNvCxnSpPr/>
                        <p:nvPr/>
                      </p:nvCxnSpPr>
                      <p:spPr>
                        <a:xfrm>
                          <a:off x="1652155" y="3803073"/>
                          <a:ext cx="2601597" cy="1514296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" name="Straight Connector 146"/>
                        <p:cNvCxnSpPr/>
                        <p:nvPr/>
                      </p:nvCxnSpPr>
                      <p:spPr>
                        <a:xfrm flipV="1">
                          <a:off x="3401697" y="5318332"/>
                          <a:ext cx="852055" cy="87465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Straight Connector 147"/>
                        <p:cNvCxnSpPr/>
                        <p:nvPr/>
                      </p:nvCxnSpPr>
                      <p:spPr>
                        <a:xfrm>
                          <a:off x="820889" y="4599703"/>
                          <a:ext cx="2580808" cy="1593279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/>
                        <p:cNvCxnSpPr/>
                        <p:nvPr/>
                      </p:nvCxnSpPr>
                      <p:spPr>
                        <a:xfrm flipV="1">
                          <a:off x="830590" y="3802111"/>
                          <a:ext cx="854676" cy="792658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4" name="TextBox 143"/>
                      <p:cNvSpPr txBox="1"/>
                      <p:nvPr/>
                    </p:nvSpPr>
                    <p:spPr>
                      <a:xfrm rot="18923783">
                        <a:off x="5578757" y="3402193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HP</a:t>
                        </a:r>
                        <a:endParaRPr lang="en-IN" sz="1400" b="1" dirty="0"/>
                      </a:p>
                    </p:txBody>
                  </p:sp>
                  <p:sp>
                    <p:nvSpPr>
                      <p:cNvPr id="145" name="TextBox 144"/>
                      <p:cNvSpPr txBox="1"/>
                      <p:nvPr/>
                    </p:nvSpPr>
                    <p:spPr>
                      <a:xfrm rot="18923783">
                        <a:off x="2749932" y="2558874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HP</a:t>
                        </a:r>
                        <a:endParaRPr lang="en-IN" sz="1400" b="1" dirty="0"/>
                      </a:p>
                    </p:txBody>
                  </p:sp>
                </p:grp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1642669" y="1468727"/>
                      <a:ext cx="946370" cy="3792682"/>
                      <a:chOff x="3952010" y="1331980"/>
                      <a:chExt cx="946370" cy="3792682"/>
                    </a:xfrm>
                  </p:grpSpPr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>
                        <a:off x="3952011" y="2181258"/>
                        <a:ext cx="20782" cy="294340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/>
                      <p:cNvCxnSpPr/>
                      <p:nvPr/>
                    </p:nvCxnSpPr>
                    <p:spPr>
                      <a:xfrm flipV="1">
                        <a:off x="3952011" y="1331980"/>
                        <a:ext cx="852055" cy="8492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/>
                      <p:cNvCxnSpPr/>
                      <p:nvPr/>
                    </p:nvCxnSpPr>
                    <p:spPr>
                      <a:xfrm>
                        <a:off x="4804066" y="1331980"/>
                        <a:ext cx="20782" cy="294340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/>
                      <p:cNvCxnSpPr/>
                      <p:nvPr/>
                    </p:nvCxnSpPr>
                    <p:spPr>
                      <a:xfrm flipV="1">
                        <a:off x="3952010" y="4275384"/>
                        <a:ext cx="852055" cy="8492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/>
                      <p:cNvSpPr txBox="1"/>
                      <p:nvPr/>
                    </p:nvSpPr>
                    <p:spPr>
                      <a:xfrm rot="19782865">
                        <a:off x="4410007" y="1596685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/>
                          <a:t>V</a:t>
                        </a:r>
                        <a:r>
                          <a:rPr lang="en-IN" sz="1400" b="1" dirty="0" smtClean="0"/>
                          <a:t>P</a:t>
                        </a:r>
                        <a:endParaRPr lang="en-IN" sz="1400" b="1" dirty="0"/>
                      </a:p>
                    </p:txBody>
                  </p:sp>
                  <p:sp>
                    <p:nvSpPr>
                      <p:cNvPr id="141" name="TextBox 140"/>
                      <p:cNvSpPr txBox="1"/>
                      <p:nvPr/>
                    </p:nvSpPr>
                    <p:spPr>
                      <a:xfrm rot="18856389">
                        <a:off x="3925233" y="4566949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VP</a:t>
                        </a:r>
                        <a:endParaRPr lang="en-IN" sz="1400" b="1" dirty="0"/>
                      </a:p>
                    </p:txBody>
                  </p:sp>
                </p:grp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>
                      <a:off x="2056384" y="1955156"/>
                      <a:ext cx="84344" cy="2788276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966695" y="2572503"/>
                      <a:ext cx="2402797" cy="150889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591056" y="1427221"/>
                    <a:ext cx="15369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Top view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108395" y="1211543"/>
                    <a:ext cx="6456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Front </a:t>
                    </a:r>
                  </a:p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view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20" name="Oval 119"/>
            <p:cNvSpPr/>
            <p:nvPr/>
          </p:nvSpPr>
          <p:spPr>
            <a:xfrm>
              <a:off x="7554296" y="2766369"/>
              <a:ext cx="166254" cy="14885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0" name="Straight Arrow Connector 149"/>
          <p:cNvCxnSpPr/>
          <p:nvPr/>
        </p:nvCxnSpPr>
        <p:spPr>
          <a:xfrm flipH="1" flipV="1">
            <a:off x="7577266" y="2667823"/>
            <a:ext cx="19204" cy="822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 rot="16200000">
            <a:off x="6951191" y="3051962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h</a:t>
            </a:r>
            <a:r>
              <a:rPr lang="en-IN" sz="1400" b="1" dirty="0" smtClean="0">
                <a:solidFill>
                  <a:srgbClr val="FF0000"/>
                </a:solidFill>
              </a:rPr>
              <a:t>= 40mm</a:t>
            </a:r>
            <a:endParaRPr lang="en-IN" sz="1400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29597" y="1722363"/>
            <a:ext cx="3883940" cy="3792682"/>
            <a:chOff x="8976058" y="981872"/>
            <a:chExt cx="3883940" cy="3792682"/>
          </a:xfrm>
        </p:grpSpPr>
        <p:sp>
          <p:nvSpPr>
            <p:cNvPr id="152" name="Oval 151"/>
            <p:cNvSpPr/>
            <p:nvPr/>
          </p:nvSpPr>
          <p:spPr>
            <a:xfrm>
              <a:off x="10554522" y="1750137"/>
              <a:ext cx="166254" cy="148854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305368" y="165568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/>
                <a:t>a’</a:t>
              </a:r>
              <a:endParaRPr lang="en-IN" dirty="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8976058" y="981872"/>
              <a:ext cx="3883940" cy="3792682"/>
              <a:chOff x="5860569" y="1011037"/>
              <a:chExt cx="3883940" cy="3792682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5860569" y="1011037"/>
                <a:ext cx="3883940" cy="3792682"/>
                <a:chOff x="244018" y="1094681"/>
                <a:chExt cx="3883940" cy="3792682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2492584" y="2070171"/>
                  <a:ext cx="166254" cy="14885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2680341" y="1885505"/>
                  <a:ext cx="3241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b="1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779305" y="2592525"/>
                  <a:ext cx="3080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b="1" dirty="0">
                      <a:solidFill>
                        <a:srgbClr val="C00000"/>
                      </a:solidFill>
                    </a:rPr>
                    <a:t>h</a:t>
                  </a:r>
                  <a:endParaRPr lang="en-IN" dirty="0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2337661" y="1620316"/>
                  <a:ext cx="3080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b="1" dirty="0" smtClean="0">
                      <a:solidFill>
                        <a:srgbClr val="C00000"/>
                      </a:solidFill>
                    </a:rPr>
                    <a:t>d</a:t>
                  </a:r>
                  <a:endParaRPr lang="en-IN" dirty="0"/>
                </a:p>
              </p:txBody>
            </p:sp>
            <p:grpSp>
              <p:nvGrpSpPr>
                <p:cNvPr id="161" name="Group 160"/>
                <p:cNvGrpSpPr/>
                <p:nvPr/>
              </p:nvGrpSpPr>
              <p:grpSpPr>
                <a:xfrm>
                  <a:off x="244018" y="1094681"/>
                  <a:ext cx="3883940" cy="3792682"/>
                  <a:chOff x="244018" y="1094681"/>
                  <a:chExt cx="3883940" cy="3792682"/>
                </a:xfrm>
              </p:grpSpPr>
              <p:cxnSp>
                <p:nvCxnSpPr>
                  <p:cNvPr id="162" name="Straight Arrow Connector 161"/>
                  <p:cNvCxnSpPr/>
                  <p:nvPr/>
                </p:nvCxnSpPr>
                <p:spPr>
                  <a:xfrm>
                    <a:off x="2575711" y="2258379"/>
                    <a:ext cx="15345" cy="1023272"/>
                  </a:xfrm>
                  <a:prstGeom prst="straightConnector1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H="1" flipV="1">
                    <a:off x="1960715" y="1862946"/>
                    <a:ext cx="530995" cy="253404"/>
                  </a:xfrm>
                  <a:prstGeom prst="straightConnector1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4" name="Group 163"/>
                  <p:cNvGrpSpPr/>
                  <p:nvPr/>
                </p:nvGrpSpPr>
                <p:grpSpPr>
                  <a:xfrm>
                    <a:off x="244018" y="1094681"/>
                    <a:ext cx="3883940" cy="3792682"/>
                    <a:chOff x="244018" y="1094681"/>
                    <a:chExt cx="3883940" cy="3792682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244018" y="1094681"/>
                      <a:ext cx="3432863" cy="3792682"/>
                      <a:chOff x="362657" y="1468727"/>
                      <a:chExt cx="3432863" cy="3792682"/>
                    </a:xfrm>
                  </p:grpSpPr>
                  <p:grpSp>
                    <p:nvGrpSpPr>
                      <p:cNvPr id="168" name="Group 167"/>
                      <p:cNvGrpSpPr/>
                      <p:nvPr/>
                    </p:nvGrpSpPr>
                    <p:grpSpPr>
                      <a:xfrm>
                        <a:off x="362657" y="2169151"/>
                        <a:ext cx="3432863" cy="2390871"/>
                        <a:chOff x="2671998" y="2032404"/>
                        <a:chExt cx="3432863" cy="2390871"/>
                      </a:xfrm>
                    </p:grpSpPr>
                    <p:cxnSp>
                      <p:nvCxnSpPr>
                        <p:cNvPr id="178" name="Straight Connector 177"/>
                        <p:cNvCxnSpPr/>
                        <p:nvPr/>
                      </p:nvCxnSpPr>
                      <p:spPr>
                        <a:xfrm flipV="1">
                          <a:off x="3952008" y="2803682"/>
                          <a:ext cx="852055" cy="849278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79" name="Group 178"/>
                        <p:cNvGrpSpPr/>
                        <p:nvPr/>
                      </p:nvGrpSpPr>
                      <p:grpSpPr>
                        <a:xfrm>
                          <a:off x="2671998" y="2032404"/>
                          <a:ext cx="3432863" cy="2390871"/>
                          <a:chOff x="820889" y="3802111"/>
                          <a:chExt cx="3432863" cy="2390871"/>
                        </a:xfrm>
                      </p:grpSpPr>
                      <p:cxnSp>
                        <p:nvCxnSpPr>
                          <p:cNvPr id="182" name="Straight Connector 181"/>
                          <p:cNvCxnSpPr/>
                          <p:nvPr/>
                        </p:nvCxnSpPr>
                        <p:spPr>
                          <a:xfrm>
                            <a:off x="1652155" y="3803073"/>
                            <a:ext cx="2601597" cy="1514296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3" name="Straight Connector 182"/>
                          <p:cNvCxnSpPr/>
                          <p:nvPr/>
                        </p:nvCxnSpPr>
                        <p:spPr>
                          <a:xfrm flipV="1">
                            <a:off x="3401697" y="5318332"/>
                            <a:ext cx="852055" cy="87465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4" name="Straight Connector 183"/>
                          <p:cNvCxnSpPr/>
                          <p:nvPr/>
                        </p:nvCxnSpPr>
                        <p:spPr>
                          <a:xfrm>
                            <a:off x="820889" y="4599703"/>
                            <a:ext cx="2580808" cy="1593279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5" name="Straight Connector 184"/>
                          <p:cNvCxnSpPr/>
                          <p:nvPr/>
                        </p:nvCxnSpPr>
                        <p:spPr>
                          <a:xfrm flipV="1">
                            <a:off x="830590" y="3802111"/>
                            <a:ext cx="854676" cy="792658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80" name="TextBox 179"/>
                        <p:cNvSpPr txBox="1"/>
                        <p:nvPr/>
                      </p:nvSpPr>
                      <p:spPr>
                        <a:xfrm rot="18923783">
                          <a:off x="5578757" y="3402193"/>
                          <a:ext cx="48837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 smtClean="0"/>
                            <a:t>HP</a:t>
                          </a:r>
                          <a:endParaRPr lang="en-IN" sz="1400" b="1" dirty="0"/>
                        </a:p>
                      </p:txBody>
                    </p:sp>
                    <p:sp>
                      <p:nvSpPr>
                        <p:cNvPr id="181" name="TextBox 180"/>
                        <p:cNvSpPr txBox="1"/>
                        <p:nvPr/>
                      </p:nvSpPr>
                      <p:spPr>
                        <a:xfrm rot="18923783">
                          <a:off x="2749932" y="2558874"/>
                          <a:ext cx="48837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 smtClean="0"/>
                            <a:t>HP</a:t>
                          </a:r>
                          <a:endParaRPr lang="en-IN" sz="1400" b="1" dirty="0"/>
                        </a:p>
                      </p:txBody>
                    </p:sp>
                  </p:grpSp>
                  <p:grpSp>
                    <p:nvGrpSpPr>
                      <p:cNvPr id="169" name="Group 168"/>
                      <p:cNvGrpSpPr/>
                      <p:nvPr/>
                    </p:nvGrpSpPr>
                    <p:grpSpPr>
                      <a:xfrm>
                        <a:off x="1642669" y="1468727"/>
                        <a:ext cx="946370" cy="3792682"/>
                        <a:chOff x="3952010" y="1331980"/>
                        <a:chExt cx="946370" cy="3792682"/>
                      </a:xfrm>
                    </p:grpSpPr>
                    <p:cxnSp>
                      <p:nvCxnSpPr>
                        <p:cNvPr id="172" name="Straight Connector 171"/>
                        <p:cNvCxnSpPr/>
                        <p:nvPr/>
                      </p:nvCxnSpPr>
                      <p:spPr>
                        <a:xfrm>
                          <a:off x="3952011" y="2181258"/>
                          <a:ext cx="20782" cy="294340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3" name="Straight Connector 172"/>
                        <p:cNvCxnSpPr/>
                        <p:nvPr/>
                      </p:nvCxnSpPr>
                      <p:spPr>
                        <a:xfrm flipV="1">
                          <a:off x="3952011" y="1331980"/>
                          <a:ext cx="852055" cy="84927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4" name="Straight Connector 173"/>
                        <p:cNvCxnSpPr/>
                        <p:nvPr/>
                      </p:nvCxnSpPr>
                      <p:spPr>
                        <a:xfrm>
                          <a:off x="4804066" y="1331980"/>
                          <a:ext cx="20782" cy="294340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5" name="Straight Connector 174"/>
                        <p:cNvCxnSpPr/>
                        <p:nvPr/>
                      </p:nvCxnSpPr>
                      <p:spPr>
                        <a:xfrm flipV="1">
                          <a:off x="3952010" y="4275384"/>
                          <a:ext cx="852055" cy="84927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76" name="TextBox 175"/>
                        <p:cNvSpPr txBox="1"/>
                        <p:nvPr/>
                      </p:nvSpPr>
                      <p:spPr>
                        <a:xfrm rot="19782865">
                          <a:off x="4410007" y="1596685"/>
                          <a:ext cx="48837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/>
                            <a:t>V</a:t>
                          </a:r>
                          <a:r>
                            <a:rPr lang="en-IN" sz="1400" b="1" dirty="0" smtClean="0"/>
                            <a:t>P</a:t>
                          </a:r>
                          <a:endParaRPr lang="en-IN" sz="1400" b="1" dirty="0"/>
                        </a:p>
                      </p:txBody>
                    </p:sp>
                    <p:sp>
                      <p:nvSpPr>
                        <p:cNvPr id="177" name="TextBox 176"/>
                        <p:cNvSpPr txBox="1"/>
                        <p:nvPr/>
                      </p:nvSpPr>
                      <p:spPr>
                        <a:xfrm rot="18856389">
                          <a:off x="3925233" y="4566949"/>
                          <a:ext cx="48837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 smtClean="0"/>
                            <a:t>VP</a:t>
                          </a:r>
                          <a:endParaRPr lang="en-IN" sz="1400" b="1" dirty="0"/>
                        </a:p>
                      </p:txBody>
                    </p:sp>
                  </p:grp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>
                        <a:off x="2056384" y="1955156"/>
                        <a:ext cx="84344" cy="2788276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Connector 170"/>
                      <p:cNvCxnSpPr/>
                      <p:nvPr/>
                    </p:nvCxnSpPr>
                    <p:spPr>
                      <a:xfrm>
                        <a:off x="966695" y="2572503"/>
                        <a:ext cx="2402797" cy="1508892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2591056" y="1427221"/>
                      <a:ext cx="15369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 smtClean="0">
                          <a:solidFill>
                            <a:srgbClr val="FF0000"/>
                          </a:solidFill>
                        </a:rPr>
                        <a:t>Top view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1108395" y="1211543"/>
                      <a:ext cx="64561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 smtClean="0">
                          <a:solidFill>
                            <a:srgbClr val="FF0000"/>
                          </a:solidFill>
                        </a:rPr>
                        <a:t>Front </a:t>
                      </a:r>
                    </a:p>
                    <a:p>
                      <a:r>
                        <a:rPr lang="en-IN" sz="1400" b="1" dirty="0" smtClean="0">
                          <a:solidFill>
                            <a:srgbClr val="FF0000"/>
                          </a:solidFill>
                        </a:rPr>
                        <a:t>view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56" name="Oval 155"/>
              <p:cNvSpPr/>
              <p:nvPr/>
            </p:nvSpPr>
            <p:spPr>
              <a:xfrm>
                <a:off x="7554296" y="2766369"/>
                <a:ext cx="166254" cy="1488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H="1" flipV="1">
              <a:off x="10692755" y="1896312"/>
              <a:ext cx="19204" cy="822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 rot="16200000">
              <a:off x="10028494" y="2312161"/>
              <a:ext cx="8851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h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= 40mm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8" name="Oval 187"/>
          <p:cNvSpPr/>
          <p:nvPr/>
        </p:nvSpPr>
        <p:spPr>
          <a:xfrm>
            <a:off x="10993508" y="3938045"/>
            <a:ext cx="166254" cy="1488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Oval 188"/>
          <p:cNvSpPr/>
          <p:nvPr/>
        </p:nvSpPr>
        <p:spPr>
          <a:xfrm>
            <a:off x="9329490" y="1081697"/>
            <a:ext cx="296584" cy="324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4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9747955" y="1018138"/>
            <a:ext cx="226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 point “A” is 35 mm front of VP</a:t>
            </a:r>
            <a:endParaRPr lang="en-IN" sz="1600" dirty="0"/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10561251" y="3636806"/>
            <a:ext cx="469646" cy="307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2082745">
            <a:off x="10233484" y="3854623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d= 35mm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4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 animBg="1"/>
      <p:bldP spid="42" grpId="0"/>
      <p:bldP spid="74" grpId="0"/>
      <p:bldP spid="75" grpId="0"/>
      <p:bldP spid="83" grpId="0" animBg="1"/>
      <p:bldP spid="21" grpId="0"/>
      <p:bldP spid="84" grpId="0" animBg="1"/>
      <p:bldP spid="116" grpId="0" animBg="1"/>
      <p:bldP spid="117" grpId="0"/>
      <p:bldP spid="151" grpId="0"/>
      <p:bldP spid="188" grpId="0" animBg="1"/>
      <p:bldP spid="189" grpId="0" animBg="1"/>
      <p:bldP spid="190" grpId="0"/>
      <p:bldP spid="1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015170" y="1823851"/>
            <a:ext cx="1569734" cy="3735970"/>
            <a:chOff x="3878379" y="1331980"/>
            <a:chExt cx="1569734" cy="373597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78379" y="1343769"/>
              <a:ext cx="10391" cy="3724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88770" y="1331980"/>
              <a:ext cx="14971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375565" y="1331980"/>
              <a:ext cx="20782" cy="3735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99161" y="5067949"/>
              <a:ext cx="149718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59740" y="1343769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V</a:t>
              </a:r>
              <a:r>
                <a:rPr lang="en-IN" sz="1400" b="1" dirty="0" smtClean="0"/>
                <a:t>P</a:t>
              </a:r>
              <a:endParaRPr lang="en-IN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6959" y="4737213"/>
              <a:ext cx="503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H</a:t>
              </a:r>
              <a:r>
                <a:rPr lang="en-IN" sz="1400" b="1" dirty="0" smtClean="0"/>
                <a:t>P</a:t>
              </a:r>
              <a:endParaRPr lang="en-IN" sz="1400" b="1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0025560" y="3765500"/>
            <a:ext cx="14971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656162" y="356402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X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1523411" y="3591587"/>
            <a:ext cx="279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Y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10629037" y="3691835"/>
            <a:ext cx="139921" cy="14876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0691982" y="2649881"/>
            <a:ext cx="1956" cy="109542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0691982" y="3817465"/>
            <a:ext cx="7015" cy="7538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707410" y="241020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a’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10741881" y="4387725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1675261" y="112984"/>
            <a:ext cx="391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Rotate H.P in clockwise direction </a:t>
            </a:r>
            <a:r>
              <a:rPr lang="en-IN" b="1" dirty="0">
                <a:solidFill>
                  <a:srgbClr val="FF0000"/>
                </a:solidFill>
              </a:rPr>
              <a:t>to </a:t>
            </a:r>
            <a:r>
              <a:rPr lang="en-IN" b="1" dirty="0" smtClean="0">
                <a:solidFill>
                  <a:srgbClr val="FF0000"/>
                </a:solidFill>
              </a:rPr>
              <a:t>90</a:t>
            </a:r>
            <a:r>
              <a:rPr lang="en-IN" b="1" baseline="30000" dirty="0" smtClean="0">
                <a:solidFill>
                  <a:srgbClr val="FF0000"/>
                </a:solidFill>
              </a:rPr>
              <a:t>0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214212" y="662525"/>
            <a:ext cx="946370" cy="3792682"/>
            <a:chOff x="3952010" y="1331980"/>
            <a:chExt cx="946370" cy="3792682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3952011" y="2181258"/>
              <a:ext cx="20782" cy="294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3952011" y="1331980"/>
              <a:ext cx="852055" cy="849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804066" y="1331980"/>
              <a:ext cx="20782" cy="294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952010" y="4275384"/>
              <a:ext cx="852055" cy="849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19782865">
              <a:off x="4410007" y="1596685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HP</a:t>
              </a:r>
              <a:endParaRPr lang="en-IN" sz="14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 rot="18856389">
              <a:off x="3925233" y="4566949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VP</a:t>
              </a:r>
              <a:endParaRPr lang="en-IN" sz="1400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 rot="19782865">
            <a:off x="4279277" y="1357915"/>
            <a:ext cx="4883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V</a:t>
            </a:r>
            <a:r>
              <a:rPr lang="en-IN" sz="1400" b="1" dirty="0" smtClean="0"/>
              <a:t>P</a:t>
            </a:r>
            <a:endParaRPr lang="en-IN" sz="1400" b="1" dirty="0"/>
          </a:p>
        </p:txBody>
      </p:sp>
      <p:sp>
        <p:nvSpPr>
          <p:cNvPr id="92" name="TextBox 91"/>
          <p:cNvSpPr txBox="1"/>
          <p:nvPr/>
        </p:nvSpPr>
        <p:spPr>
          <a:xfrm rot="18856389">
            <a:off x="4716264" y="3320683"/>
            <a:ext cx="4883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HP</a:t>
            </a:r>
            <a:endParaRPr lang="en-IN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286243" y="662525"/>
            <a:ext cx="906229" cy="3792682"/>
            <a:chOff x="4286243" y="662525"/>
            <a:chExt cx="906229" cy="3792682"/>
          </a:xfrm>
        </p:grpSpPr>
        <p:grpSp>
          <p:nvGrpSpPr>
            <p:cNvPr id="86" name="Group 85"/>
            <p:cNvGrpSpPr/>
            <p:nvPr/>
          </p:nvGrpSpPr>
          <p:grpSpPr>
            <a:xfrm>
              <a:off x="4319634" y="662525"/>
              <a:ext cx="872838" cy="3792682"/>
              <a:chOff x="9031215" y="941591"/>
              <a:chExt cx="872838" cy="3792682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9031216" y="1790869"/>
                <a:ext cx="20782" cy="29434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9031216" y="941591"/>
                <a:ext cx="852055" cy="8492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9883271" y="941591"/>
                <a:ext cx="20782" cy="29434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9031215" y="3884995"/>
                <a:ext cx="852055" cy="8492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/>
            <p:cNvCxnSpPr/>
            <p:nvPr/>
          </p:nvCxnSpPr>
          <p:spPr>
            <a:xfrm flipV="1">
              <a:off x="4286243" y="2226655"/>
              <a:ext cx="852055" cy="849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1283983" y="129705"/>
            <a:ext cx="296584" cy="324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548382" y="1677676"/>
            <a:ext cx="166254" cy="1488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4299228" y="158322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a’</a:t>
            </a:r>
            <a:endParaRPr lang="en-IN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4686615" y="1823851"/>
            <a:ext cx="19204" cy="822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 rot="16200000">
            <a:off x="4022354" y="2239700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h</a:t>
            </a:r>
            <a:r>
              <a:rPr lang="en-IN" sz="1400" b="1" dirty="0" smtClean="0">
                <a:solidFill>
                  <a:srgbClr val="FF0000"/>
                </a:solidFill>
              </a:rPr>
              <a:t>= 40mm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657018" y="3125093"/>
            <a:ext cx="166254" cy="1488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711096" y="2651294"/>
            <a:ext cx="12593" cy="473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19138524">
            <a:off x="4303071" y="3236222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d= 35mm</a:t>
            </a:r>
            <a:endParaRPr lang="en-IN" sz="14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6797" y="821535"/>
            <a:ext cx="3883940" cy="3792682"/>
            <a:chOff x="96797" y="821535"/>
            <a:chExt cx="3883940" cy="3792682"/>
          </a:xfrm>
        </p:grpSpPr>
        <p:grpSp>
          <p:nvGrpSpPr>
            <p:cNvPr id="2" name="Group 1"/>
            <p:cNvGrpSpPr/>
            <p:nvPr/>
          </p:nvGrpSpPr>
          <p:grpSpPr>
            <a:xfrm>
              <a:off x="96797" y="821535"/>
              <a:ext cx="3883940" cy="3792682"/>
              <a:chOff x="418515" y="651897"/>
              <a:chExt cx="3883940" cy="379268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18515" y="651897"/>
                <a:ext cx="3883940" cy="3792682"/>
                <a:chOff x="8976058" y="981872"/>
                <a:chExt cx="3883940" cy="379268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0554522" y="1750137"/>
                  <a:ext cx="166254" cy="14885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0305368" y="1655687"/>
                  <a:ext cx="3577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b="1" dirty="0" smtClean="0"/>
                    <a:t>a’</a:t>
                  </a:r>
                  <a:endParaRPr lang="en-IN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8976058" y="981872"/>
                  <a:ext cx="3883940" cy="3792682"/>
                  <a:chOff x="5860569" y="1011037"/>
                  <a:chExt cx="3883940" cy="379268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5860569" y="1011037"/>
                    <a:ext cx="3883940" cy="3792682"/>
                    <a:chOff x="244018" y="1094681"/>
                    <a:chExt cx="3883940" cy="3792682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2492584" y="2070171"/>
                      <a:ext cx="166254" cy="148854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680341" y="1885505"/>
                      <a:ext cx="32412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IN" b="1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2779305" y="2592525"/>
                      <a:ext cx="3080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IN" dirty="0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337661" y="1620316"/>
                      <a:ext cx="3080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IN" dirty="0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244018" y="1094681"/>
                      <a:ext cx="3883940" cy="3792682"/>
                      <a:chOff x="244018" y="1094681"/>
                      <a:chExt cx="3883940" cy="3792682"/>
                    </a:xfrm>
                  </p:grpSpPr>
                  <p:cxnSp>
                    <p:nvCxnSpPr>
                      <p:cNvPr id="44" name="Straight Arrow Connector 43"/>
                      <p:cNvCxnSpPr/>
                      <p:nvPr/>
                    </p:nvCxnSpPr>
                    <p:spPr>
                      <a:xfrm>
                        <a:off x="2575711" y="2258379"/>
                        <a:ext cx="15345" cy="102327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/>
                      <p:cNvCxnSpPr/>
                      <p:nvPr/>
                    </p:nvCxnSpPr>
                    <p:spPr>
                      <a:xfrm flipH="1" flipV="1">
                        <a:off x="1960715" y="1862946"/>
                        <a:ext cx="530995" cy="253404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244018" y="1094681"/>
                        <a:ext cx="3883940" cy="3792682"/>
                        <a:chOff x="244018" y="1094681"/>
                        <a:chExt cx="3883940" cy="3792682"/>
                      </a:xfrm>
                    </p:grpSpPr>
                    <p:grpSp>
                      <p:nvGrpSpPr>
                        <p:cNvPr id="47" name="Group 46"/>
                        <p:cNvGrpSpPr/>
                        <p:nvPr/>
                      </p:nvGrpSpPr>
                      <p:grpSpPr>
                        <a:xfrm>
                          <a:off x="244018" y="1094681"/>
                          <a:ext cx="3432863" cy="3792682"/>
                          <a:chOff x="362657" y="1468727"/>
                          <a:chExt cx="3432863" cy="3792682"/>
                        </a:xfrm>
                      </p:grpSpPr>
                      <p:grpSp>
                        <p:nvGrpSpPr>
                          <p:cNvPr id="50" name="Group 49"/>
                          <p:cNvGrpSpPr/>
                          <p:nvPr/>
                        </p:nvGrpSpPr>
                        <p:grpSpPr>
                          <a:xfrm>
                            <a:off x="362657" y="2169151"/>
                            <a:ext cx="3432863" cy="2390871"/>
                            <a:chOff x="2671998" y="2032404"/>
                            <a:chExt cx="3432863" cy="2390871"/>
                          </a:xfrm>
                        </p:grpSpPr>
                        <p:cxnSp>
                          <p:nvCxnSpPr>
                            <p:cNvPr id="60" name="Straight Connector 59"/>
                            <p:cNvCxnSpPr/>
                            <p:nvPr/>
                          </p:nvCxnSpPr>
                          <p:spPr>
                            <a:xfrm flipV="1">
                              <a:off x="3952008" y="2803682"/>
                              <a:ext cx="852055" cy="849278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61" name="Group 60"/>
                            <p:cNvGrpSpPr/>
                            <p:nvPr/>
                          </p:nvGrpSpPr>
                          <p:grpSpPr>
                            <a:xfrm>
                              <a:off x="2671998" y="2032404"/>
                              <a:ext cx="3432863" cy="2390871"/>
                              <a:chOff x="820889" y="3802111"/>
                              <a:chExt cx="3432863" cy="2390871"/>
                            </a:xfrm>
                          </p:grpSpPr>
                          <p:cxnSp>
                            <p:nvCxnSpPr>
                              <p:cNvPr id="64" name="Straight Connector 63"/>
                              <p:cNvCxnSpPr/>
                              <p:nvPr/>
                            </p:nvCxnSpPr>
                            <p:spPr>
                              <a:xfrm>
                                <a:off x="1652155" y="3803073"/>
                                <a:ext cx="2601597" cy="1514296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5" name="Straight Connector 64"/>
                              <p:cNvCxnSpPr/>
                              <p:nvPr/>
                            </p:nvCxnSpPr>
                            <p:spPr>
                              <a:xfrm flipV="1">
                                <a:off x="3401697" y="5318332"/>
                                <a:ext cx="852055" cy="87465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6" name="Straight Connector 65"/>
                              <p:cNvCxnSpPr/>
                              <p:nvPr/>
                            </p:nvCxnSpPr>
                            <p:spPr>
                              <a:xfrm>
                                <a:off x="820889" y="4599703"/>
                                <a:ext cx="2580808" cy="159327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7" name="Straight Connector 66"/>
                              <p:cNvCxnSpPr/>
                              <p:nvPr/>
                            </p:nvCxnSpPr>
                            <p:spPr>
                              <a:xfrm flipV="1">
                                <a:off x="830590" y="3802111"/>
                                <a:ext cx="854676" cy="792658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62" name="TextBox 61"/>
                            <p:cNvSpPr txBox="1"/>
                            <p:nvPr/>
                          </p:nvSpPr>
                          <p:spPr>
                            <a:xfrm rot="18923783">
                              <a:off x="5578757" y="3402193"/>
                              <a:ext cx="488373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IN" sz="1400" b="1" dirty="0" smtClean="0"/>
                                <a:t>HP</a:t>
                              </a:r>
                              <a:endParaRPr lang="en-IN" sz="1400" b="1" dirty="0"/>
                            </a:p>
                          </p:txBody>
                        </p:sp>
                        <p:sp>
                          <p:nvSpPr>
                            <p:cNvPr id="63" name="TextBox 62"/>
                            <p:cNvSpPr txBox="1"/>
                            <p:nvPr/>
                          </p:nvSpPr>
                          <p:spPr>
                            <a:xfrm rot="18923783">
                              <a:off x="2749932" y="2558874"/>
                              <a:ext cx="488373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IN" sz="1400" b="1" dirty="0" smtClean="0"/>
                                <a:t>HP</a:t>
                              </a:r>
                              <a:endParaRPr lang="en-IN" sz="1400" b="1" dirty="0"/>
                            </a:p>
                          </p:txBody>
                        </p:sp>
                      </p:grpSp>
                      <p:grpSp>
                        <p:nvGrpSpPr>
                          <p:cNvPr id="51" name="Group 50"/>
                          <p:cNvGrpSpPr/>
                          <p:nvPr/>
                        </p:nvGrpSpPr>
                        <p:grpSpPr>
                          <a:xfrm>
                            <a:off x="1642669" y="1468727"/>
                            <a:ext cx="946370" cy="3792682"/>
                            <a:chOff x="3952010" y="1331980"/>
                            <a:chExt cx="946370" cy="3792682"/>
                          </a:xfrm>
                        </p:grpSpPr>
                        <p:cxnSp>
                          <p:nvCxnSpPr>
                            <p:cNvPr id="54" name="Straight Connector 53"/>
                            <p:cNvCxnSpPr/>
                            <p:nvPr/>
                          </p:nvCxnSpPr>
                          <p:spPr>
                            <a:xfrm>
                              <a:off x="3952011" y="2181258"/>
                              <a:ext cx="20782" cy="2943404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5" name="Straight Connector 54"/>
                            <p:cNvCxnSpPr/>
                            <p:nvPr/>
                          </p:nvCxnSpPr>
                          <p:spPr>
                            <a:xfrm flipV="1">
                              <a:off x="3952011" y="1331980"/>
                              <a:ext cx="852055" cy="84927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6" name="Straight Connector 55"/>
                            <p:cNvCxnSpPr/>
                            <p:nvPr/>
                          </p:nvCxnSpPr>
                          <p:spPr>
                            <a:xfrm>
                              <a:off x="4804066" y="1331980"/>
                              <a:ext cx="20782" cy="2943404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7" name="Straight Connector 56"/>
                            <p:cNvCxnSpPr/>
                            <p:nvPr/>
                          </p:nvCxnSpPr>
                          <p:spPr>
                            <a:xfrm flipV="1">
                              <a:off x="3952010" y="4275384"/>
                              <a:ext cx="852055" cy="84927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8" name="TextBox 57"/>
                            <p:cNvSpPr txBox="1"/>
                            <p:nvPr/>
                          </p:nvSpPr>
                          <p:spPr>
                            <a:xfrm rot="19782865">
                              <a:off x="4410007" y="1596685"/>
                              <a:ext cx="488373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IN" sz="1400" b="1" dirty="0"/>
                                <a:t>V</a:t>
                              </a:r>
                              <a:r>
                                <a:rPr lang="en-IN" sz="1400" b="1" dirty="0" smtClean="0"/>
                                <a:t>P</a:t>
                              </a:r>
                              <a:endParaRPr lang="en-IN" sz="1400" b="1" dirty="0"/>
                            </a:p>
                          </p:txBody>
                        </p:sp>
                        <p:sp>
                          <p:nvSpPr>
                            <p:cNvPr id="59" name="TextBox 58"/>
                            <p:cNvSpPr txBox="1"/>
                            <p:nvPr/>
                          </p:nvSpPr>
                          <p:spPr>
                            <a:xfrm rot="18856389">
                              <a:off x="3925233" y="4566949"/>
                              <a:ext cx="488373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IN" sz="1400" b="1" dirty="0" smtClean="0"/>
                                <a:t>VP</a:t>
                              </a:r>
                              <a:endParaRPr lang="en-IN" sz="1400" b="1" dirty="0"/>
                            </a:p>
                          </p:txBody>
                        </p:sp>
                      </p:grpSp>
                      <p:cxnSp>
                        <p:nvCxnSpPr>
                          <p:cNvPr id="52" name="Straight Connector 51"/>
                          <p:cNvCxnSpPr/>
                          <p:nvPr/>
                        </p:nvCxnSpPr>
                        <p:spPr>
                          <a:xfrm>
                            <a:off x="2056384" y="1955156"/>
                            <a:ext cx="84344" cy="2788276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Connector 52"/>
                          <p:cNvCxnSpPr/>
                          <p:nvPr/>
                        </p:nvCxnSpPr>
                        <p:spPr>
                          <a:xfrm>
                            <a:off x="966695" y="2572503"/>
                            <a:ext cx="2402797" cy="1508892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8" name="TextBox 47"/>
                        <p:cNvSpPr txBox="1"/>
                        <p:nvPr/>
                      </p:nvSpPr>
                      <p:spPr>
                        <a:xfrm>
                          <a:off x="2591056" y="1427221"/>
                          <a:ext cx="153690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 smtClean="0">
                              <a:solidFill>
                                <a:srgbClr val="FF0000"/>
                              </a:solidFill>
                            </a:rPr>
                            <a:t>Top view</a:t>
                          </a:r>
                          <a:endParaRPr lang="en-IN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TextBox 48"/>
                        <p:cNvSpPr txBox="1"/>
                        <p:nvPr/>
                      </p:nvSpPr>
                      <p:spPr>
                        <a:xfrm>
                          <a:off x="1108395" y="1211543"/>
                          <a:ext cx="64561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 smtClean="0">
                              <a:solidFill>
                                <a:srgbClr val="FF0000"/>
                              </a:solidFill>
                            </a:rPr>
                            <a:t>Front </a:t>
                          </a:r>
                        </a:p>
                        <a:p>
                          <a:r>
                            <a:rPr lang="en-IN" sz="1400" b="1" dirty="0" smtClean="0">
                              <a:solidFill>
                                <a:srgbClr val="FF0000"/>
                              </a:solidFill>
                            </a:rPr>
                            <a:t>view</a:t>
                          </a:r>
                          <a:endParaRPr lang="en-IN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38" name="Oval 37"/>
                  <p:cNvSpPr/>
                  <p:nvPr/>
                </p:nvSpPr>
                <p:spPr>
                  <a:xfrm>
                    <a:off x="7554296" y="2766369"/>
                    <a:ext cx="166254" cy="14885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10692755" y="1896312"/>
                  <a:ext cx="19204" cy="82289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9"/>
                <p:cNvSpPr/>
                <p:nvPr/>
              </p:nvSpPr>
              <p:spPr>
                <a:xfrm rot="16200000">
                  <a:off x="10028494" y="2312161"/>
                  <a:ext cx="88517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sz="1400" b="1" dirty="0">
                      <a:solidFill>
                        <a:srgbClr val="FF0000"/>
                      </a:solidFill>
                    </a:rPr>
                    <a:t>h</a:t>
                  </a:r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= 40mm</a:t>
                  </a:r>
                  <a:endParaRPr lang="en-IN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8" name="Oval 67"/>
              <p:cNvSpPr/>
              <p:nvPr/>
            </p:nvSpPr>
            <p:spPr>
              <a:xfrm>
                <a:off x="2682426" y="2867579"/>
                <a:ext cx="166254" cy="14885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250169" y="2566340"/>
                <a:ext cx="469646" cy="30718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 rot="2082745">
                <a:off x="1922402" y="2784157"/>
                <a:ext cx="8851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d= 35mm</a:t>
                </a:r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2367461" y="3142004"/>
              <a:ext cx="298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/>
                <a:t>a</a:t>
              </a:r>
              <a:endParaRPr lang="en-IN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735005" y="84996"/>
            <a:ext cx="59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Steps to draw projection of a given point A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967575" y="630620"/>
            <a:ext cx="501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 Consider given rectangle is a drawing sheet or note book page</a:t>
            </a:r>
            <a:endParaRPr lang="en-IN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77193" y="947994"/>
            <a:ext cx="575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2. Draw a reference line XY with suitable length (assume length for XY)</a:t>
            </a:r>
            <a:endParaRPr lang="en-IN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77193" y="1240128"/>
            <a:ext cx="575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</a:t>
            </a:r>
            <a:r>
              <a:rPr lang="en-IN" sz="1400" dirty="0" smtClean="0"/>
              <a:t>. Plot a pint A at the center of reference line.</a:t>
            </a:r>
            <a:endParaRPr lang="en-IN" sz="1400" dirty="0"/>
          </a:p>
        </p:txBody>
      </p:sp>
      <p:sp>
        <p:nvSpPr>
          <p:cNvPr id="107" name="Rectangle 106"/>
          <p:cNvSpPr/>
          <p:nvPr/>
        </p:nvSpPr>
        <p:spPr>
          <a:xfrm>
            <a:off x="10417753" y="3691952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</a:t>
            </a:r>
            <a:endParaRPr lang="en-IN" dirty="0"/>
          </a:p>
        </p:txBody>
      </p:sp>
      <p:sp>
        <p:nvSpPr>
          <p:cNvPr id="108" name="TextBox 107"/>
          <p:cNvSpPr txBox="1"/>
          <p:nvPr/>
        </p:nvSpPr>
        <p:spPr>
          <a:xfrm>
            <a:off x="5973522" y="1546416"/>
            <a:ext cx="352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4. Plot </a:t>
            </a:r>
            <a:r>
              <a:rPr lang="en-IN" sz="1400" dirty="0" smtClean="0">
                <a:solidFill>
                  <a:srgbClr val="FF0000"/>
                </a:solidFill>
              </a:rPr>
              <a:t>front view </a:t>
            </a:r>
            <a:r>
              <a:rPr lang="en-IN" sz="1400" dirty="0" smtClean="0"/>
              <a:t>of a point A is </a:t>
            </a:r>
            <a:r>
              <a:rPr lang="en-IN" sz="1400" dirty="0" smtClean="0">
                <a:solidFill>
                  <a:srgbClr val="FF0000"/>
                </a:solidFill>
              </a:rPr>
              <a:t>40mm</a:t>
            </a:r>
            <a:r>
              <a:rPr lang="en-IN" sz="1400" dirty="0" smtClean="0"/>
              <a:t> above the reference line and assign name </a:t>
            </a:r>
            <a:r>
              <a:rPr lang="en-IN" sz="1400" dirty="0" smtClean="0">
                <a:solidFill>
                  <a:srgbClr val="FF0000"/>
                </a:solidFill>
              </a:rPr>
              <a:t>a’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10032559" y="3112749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h</a:t>
            </a:r>
            <a:r>
              <a:rPr lang="en-IN" sz="1400" b="1" dirty="0" smtClean="0">
                <a:solidFill>
                  <a:srgbClr val="FF0000"/>
                </a:solidFill>
              </a:rPr>
              <a:t>= 40mm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0616335" y="2530992"/>
            <a:ext cx="139921" cy="14876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/>
          <p:cNvSpPr txBox="1"/>
          <p:nvPr/>
        </p:nvSpPr>
        <p:spPr>
          <a:xfrm>
            <a:off x="5977193" y="2069458"/>
            <a:ext cx="352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5. Plot </a:t>
            </a:r>
            <a:r>
              <a:rPr lang="en-IN" sz="1400" dirty="0" smtClean="0">
                <a:solidFill>
                  <a:srgbClr val="FF0000"/>
                </a:solidFill>
              </a:rPr>
              <a:t>top view </a:t>
            </a:r>
            <a:r>
              <a:rPr lang="en-IN" sz="1400" dirty="0" smtClean="0"/>
              <a:t>of a point A is </a:t>
            </a:r>
            <a:r>
              <a:rPr lang="en-IN" sz="1400" dirty="0" smtClean="0">
                <a:solidFill>
                  <a:srgbClr val="FF0000"/>
                </a:solidFill>
              </a:rPr>
              <a:t>35mm</a:t>
            </a:r>
            <a:r>
              <a:rPr lang="en-IN" sz="1400" dirty="0" smtClean="0"/>
              <a:t> below the reference line and assign name </a:t>
            </a:r>
            <a:r>
              <a:rPr lang="en-IN" sz="1400" dirty="0" smtClean="0">
                <a:solidFill>
                  <a:srgbClr val="FF0000"/>
                </a:solidFill>
              </a:rPr>
              <a:t>a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614873" y="4539834"/>
            <a:ext cx="139921" cy="14876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/>
          <p:cNvSpPr/>
          <p:nvPr/>
        </p:nvSpPr>
        <p:spPr>
          <a:xfrm rot="16200000">
            <a:off x="10022513" y="4099517"/>
            <a:ext cx="91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d= 35mm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33" grpId="0"/>
      <p:bldP spid="34" grpId="0"/>
      <p:bldP spid="71" grpId="0"/>
      <p:bldP spid="94" grpId="0" animBg="1"/>
      <p:bldP spid="95" grpId="0" animBg="1"/>
      <p:bldP spid="96" grpId="0"/>
      <p:bldP spid="98" grpId="0"/>
      <p:bldP spid="99" grpId="0" animBg="1"/>
      <p:bldP spid="101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 animBg="1"/>
      <p:bldP spid="111" grpId="0"/>
      <p:bldP spid="112" grpId="0" animBg="1"/>
      <p:bldP spid="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2275" y="2111490"/>
            <a:ext cx="3432863" cy="3792682"/>
            <a:chOff x="362657" y="1468727"/>
            <a:chExt cx="3432863" cy="3792682"/>
          </a:xfrm>
        </p:grpSpPr>
        <p:grpSp>
          <p:nvGrpSpPr>
            <p:cNvPr id="19" name="Group 18"/>
            <p:cNvGrpSpPr/>
            <p:nvPr/>
          </p:nvGrpSpPr>
          <p:grpSpPr>
            <a:xfrm>
              <a:off x="362657" y="2169151"/>
              <a:ext cx="3432863" cy="2390871"/>
              <a:chOff x="2671998" y="2032404"/>
              <a:chExt cx="3432863" cy="239087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3952008" y="2803682"/>
                <a:ext cx="852055" cy="8492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2671998" y="2032404"/>
                <a:ext cx="3432863" cy="2390871"/>
                <a:chOff x="820889" y="3802111"/>
                <a:chExt cx="3432863" cy="2390871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652155" y="3803073"/>
                  <a:ext cx="2601597" cy="151429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3401697" y="5318332"/>
                  <a:ext cx="852055" cy="8746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20889" y="4599703"/>
                  <a:ext cx="2580808" cy="159327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830590" y="3802111"/>
                  <a:ext cx="854676" cy="79265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 rot="18923783">
                <a:off x="5578757" y="3402193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/>
                  <a:t>HP</a:t>
                </a:r>
                <a:endParaRPr lang="en-IN" sz="14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8923783">
                <a:off x="2749932" y="2558874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/>
                  <a:t>HP</a:t>
                </a:r>
                <a:endParaRPr lang="en-IN" sz="14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642669" y="1468727"/>
              <a:ext cx="946370" cy="3792682"/>
              <a:chOff x="3952010" y="1331980"/>
              <a:chExt cx="946370" cy="379268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952011" y="2181258"/>
                <a:ext cx="20782" cy="2943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3952011" y="1331980"/>
                <a:ext cx="852055" cy="8492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804066" y="1331980"/>
                <a:ext cx="20782" cy="2943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3952010" y="4275384"/>
                <a:ext cx="852055" cy="8492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 rot="19782865">
                <a:off x="4410007" y="1596685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/>
                  <a:t>V</a:t>
                </a:r>
                <a:r>
                  <a:rPr lang="en-IN" sz="1400" b="1" dirty="0" smtClean="0"/>
                  <a:t>P</a:t>
                </a:r>
                <a:endParaRPr lang="en-IN" sz="14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8856389">
                <a:off x="3925233" y="4566949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/>
                  <a:t>VP</a:t>
                </a:r>
                <a:endParaRPr lang="en-IN" sz="1400" b="1" dirty="0"/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2056384" y="1955156"/>
              <a:ext cx="84344" cy="27882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66695" y="2572503"/>
              <a:ext cx="2402797" cy="15088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2284675" y="2296357"/>
            <a:ext cx="166254" cy="1488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93993" y="2406587"/>
            <a:ext cx="434693" cy="19133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41557" y="1237462"/>
            <a:ext cx="15345" cy="102327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0940" y="208096"/>
            <a:ext cx="612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1.   A point “A” is 40mm </a:t>
            </a:r>
            <a:r>
              <a:rPr lang="en-IN" b="1" dirty="0" smtClean="0">
                <a:solidFill>
                  <a:srgbClr val="FF0000"/>
                </a:solidFill>
              </a:rPr>
              <a:t>above H.P </a:t>
            </a:r>
            <a:r>
              <a:rPr lang="en-IN" b="1" dirty="0" smtClean="0"/>
              <a:t>and 35 mm </a:t>
            </a:r>
            <a:r>
              <a:rPr lang="en-IN" b="1" dirty="0" smtClean="0">
                <a:solidFill>
                  <a:srgbClr val="FF0000"/>
                </a:solidFill>
              </a:rPr>
              <a:t>behind of V.P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90819" y="198213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972402" y="2776102"/>
            <a:ext cx="1205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Height (h)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50929" y="1709622"/>
            <a:ext cx="1695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Distance (d)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28315" y="266344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a’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2254403" y="3622725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</a:t>
            </a:r>
            <a:endParaRPr lang="en-IN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43216" y="1436191"/>
            <a:ext cx="4601187" cy="42850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84643" y="251349"/>
            <a:ext cx="193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2</a:t>
            </a:r>
            <a:r>
              <a:rPr lang="en-IN" sz="2000" b="1" baseline="30000" dirty="0" smtClean="0">
                <a:solidFill>
                  <a:srgbClr val="FF0000"/>
                </a:solidFill>
              </a:rPr>
              <a:t>nd</a:t>
            </a:r>
            <a:r>
              <a:rPr lang="en-IN" sz="2000" b="1" dirty="0" smtClean="0">
                <a:solidFill>
                  <a:srgbClr val="FF0000"/>
                </a:solidFill>
              </a:rPr>
              <a:t> Quadrant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90819" y="1288658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Top view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75474" y="2469000"/>
            <a:ext cx="15345" cy="102327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86105" y="2720948"/>
            <a:ext cx="64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Front </a:t>
            </a:r>
          </a:p>
          <a:p>
            <a:r>
              <a:rPr lang="en-IN" sz="1400" b="1" dirty="0" smtClean="0">
                <a:solidFill>
                  <a:srgbClr val="FF0000"/>
                </a:solidFill>
              </a:rPr>
              <a:t>view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273775" y="3439696"/>
            <a:ext cx="166254" cy="1488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2928686" y="2642183"/>
            <a:ext cx="166254" cy="1488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30465" y="2058593"/>
            <a:ext cx="464823" cy="21717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78016" y="2564410"/>
            <a:ext cx="17272" cy="88409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57781" y="2274506"/>
            <a:ext cx="534765" cy="21635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1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/>
      <p:bldP spid="51" grpId="0"/>
      <p:bldP spid="52" grpId="0"/>
      <p:bldP spid="53" grpId="0"/>
      <p:bldP spid="54" grpId="0"/>
      <p:bldP spid="30" grpId="0"/>
      <p:bldP spid="34" grpId="0"/>
      <p:bldP spid="37" grpId="0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4840" y="45000"/>
            <a:ext cx="612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 point “A” is 40mm above H.P and 35 mm </a:t>
            </a:r>
            <a:r>
              <a:rPr lang="en-IN" b="1" dirty="0" smtClean="0"/>
              <a:t>behind of </a:t>
            </a:r>
            <a:r>
              <a:rPr lang="en-IN" b="1" dirty="0" smtClean="0"/>
              <a:t>V.P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59364" y="534670"/>
            <a:ext cx="153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00B0F0"/>
                </a:solidFill>
              </a:rPr>
              <a:t>2</a:t>
            </a:r>
            <a:r>
              <a:rPr lang="en-IN" sz="1600" b="1" baseline="30000" dirty="0" smtClean="0">
                <a:solidFill>
                  <a:srgbClr val="00B0F0"/>
                </a:solidFill>
              </a:rPr>
              <a:t>nd</a:t>
            </a:r>
            <a:r>
              <a:rPr lang="en-IN" sz="1600" b="1" dirty="0" smtClean="0">
                <a:solidFill>
                  <a:srgbClr val="00B0F0"/>
                </a:solidFill>
              </a:rPr>
              <a:t> Quadrant</a:t>
            </a:r>
            <a:endParaRPr lang="en-IN" sz="1600" b="1" dirty="0">
              <a:solidFill>
                <a:srgbClr val="00B0F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39033" y="2521648"/>
            <a:ext cx="166254" cy="1488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3467734" y="1083538"/>
            <a:ext cx="301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To find out projection of </a:t>
            </a:r>
            <a:r>
              <a:rPr lang="en-IN" sz="1600" dirty="0"/>
              <a:t>a</a:t>
            </a:r>
            <a:r>
              <a:rPr lang="en-IN" sz="1600" dirty="0" smtClean="0"/>
              <a:t> point “A”, place point A at the center of reference line </a:t>
            </a:r>
            <a:endParaRPr lang="en-IN" sz="1600" dirty="0"/>
          </a:p>
        </p:txBody>
      </p:sp>
      <p:sp>
        <p:nvSpPr>
          <p:cNvPr id="74" name="Rectangle 73"/>
          <p:cNvSpPr/>
          <p:nvPr/>
        </p:nvSpPr>
        <p:spPr>
          <a:xfrm>
            <a:off x="7189879" y="242719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a’</a:t>
            </a:r>
            <a:endParaRPr lang="en-IN" dirty="0"/>
          </a:p>
        </p:txBody>
      </p:sp>
      <p:sp>
        <p:nvSpPr>
          <p:cNvPr id="75" name="Rectangle 74"/>
          <p:cNvSpPr/>
          <p:nvPr/>
        </p:nvSpPr>
        <p:spPr>
          <a:xfrm>
            <a:off x="9240816" y="2738481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8088" y="1855276"/>
            <a:ext cx="3432863" cy="3792682"/>
            <a:chOff x="244018" y="1094681"/>
            <a:chExt cx="3432863" cy="3792682"/>
          </a:xfrm>
        </p:grpSpPr>
        <p:sp>
          <p:nvSpPr>
            <p:cNvPr id="41" name="Oval 40"/>
            <p:cNvSpPr/>
            <p:nvPr/>
          </p:nvSpPr>
          <p:spPr>
            <a:xfrm>
              <a:off x="1254467" y="1413113"/>
              <a:ext cx="166254" cy="148854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58657" y="1124329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/>
                <a:t>A</a:t>
              </a:r>
              <a:endParaRPr lang="en-I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21823" y="1914263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C00000"/>
                  </a:solidFill>
                </a:rPr>
                <a:t>h</a:t>
              </a:r>
              <a:endParaRPr lang="en-IN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29647" y="1248569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>
                  <a:solidFill>
                    <a:srgbClr val="C00000"/>
                  </a:solidFill>
                </a:rPr>
                <a:t>d</a:t>
              </a:r>
              <a:endParaRPr lang="en-IN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44018" y="1094681"/>
              <a:ext cx="3432863" cy="3792682"/>
              <a:chOff x="244018" y="1094681"/>
              <a:chExt cx="3432863" cy="379268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322249" y="1546275"/>
                <a:ext cx="15345" cy="1023272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412233" y="1491706"/>
                <a:ext cx="567684" cy="25722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>
                <a:off x="244018" y="1094681"/>
                <a:ext cx="3432863" cy="3792682"/>
                <a:chOff x="244018" y="1094681"/>
                <a:chExt cx="3432863" cy="379268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44018" y="1094681"/>
                  <a:ext cx="3432863" cy="3792682"/>
                  <a:chOff x="362657" y="1468727"/>
                  <a:chExt cx="3432863" cy="3792682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362657" y="2169151"/>
                    <a:ext cx="3432863" cy="2390871"/>
                    <a:chOff x="2671998" y="2032404"/>
                    <a:chExt cx="3432863" cy="2390871"/>
                  </a:xfrm>
                </p:grpSpPr>
                <p:cxnSp>
                  <p:nvCxnSpPr>
                    <p:cNvPr id="9" name="Straight Connector 8"/>
                    <p:cNvCxnSpPr/>
                    <p:nvPr/>
                  </p:nvCxnSpPr>
                  <p:spPr>
                    <a:xfrm flipV="1">
                      <a:off x="3952008" y="2803682"/>
                      <a:ext cx="852055" cy="849278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2671998" y="2032404"/>
                      <a:ext cx="3432863" cy="2390871"/>
                      <a:chOff x="820889" y="3802111"/>
                      <a:chExt cx="3432863" cy="2390871"/>
                    </a:xfrm>
                  </p:grpSpPr>
                  <p:cxnSp>
                    <p:nvCxnSpPr>
                      <p:cNvPr id="11" name="Straight Connector 10"/>
                      <p:cNvCxnSpPr/>
                      <p:nvPr/>
                    </p:nvCxnSpPr>
                    <p:spPr>
                      <a:xfrm>
                        <a:off x="1652155" y="3803073"/>
                        <a:ext cx="2601597" cy="1514296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Straight Connector 11"/>
                      <p:cNvCxnSpPr/>
                      <p:nvPr/>
                    </p:nvCxnSpPr>
                    <p:spPr>
                      <a:xfrm flipV="1">
                        <a:off x="3401697" y="5318332"/>
                        <a:ext cx="852055" cy="87465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>
                        <a:off x="820889" y="4599703"/>
                        <a:ext cx="2580808" cy="1593279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 flipV="1">
                        <a:off x="830590" y="3802111"/>
                        <a:ext cx="854676" cy="792658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" name="TextBox 14"/>
                    <p:cNvSpPr txBox="1"/>
                    <p:nvPr/>
                  </p:nvSpPr>
                  <p:spPr>
                    <a:xfrm rot="18923783">
                      <a:off x="5578757" y="3402193"/>
                      <a:ext cx="48837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 smtClean="0"/>
                        <a:t>HP</a:t>
                      </a:r>
                      <a:endParaRPr lang="en-IN" sz="1400" b="1" dirty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 rot="18923783">
                      <a:off x="2749932" y="2558874"/>
                      <a:ext cx="48837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 smtClean="0"/>
                        <a:t>HP</a:t>
                      </a:r>
                      <a:endParaRPr lang="en-IN" sz="1400" b="1" dirty="0"/>
                    </a:p>
                  </p:txBody>
                </p: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1642669" y="1468727"/>
                    <a:ext cx="946370" cy="3792682"/>
                    <a:chOff x="3952010" y="1331980"/>
                    <a:chExt cx="946370" cy="3792682"/>
                  </a:xfrm>
                </p:grpSpPr>
                <p:cxnSp>
                  <p:nvCxnSpPr>
                    <p:cNvPr id="5" name="Straight Connector 4"/>
                    <p:cNvCxnSpPr/>
                    <p:nvPr/>
                  </p:nvCxnSpPr>
                  <p:spPr>
                    <a:xfrm>
                      <a:off x="3952011" y="2181258"/>
                      <a:ext cx="20782" cy="294340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Straight Connector 5"/>
                    <p:cNvCxnSpPr/>
                    <p:nvPr/>
                  </p:nvCxnSpPr>
                  <p:spPr>
                    <a:xfrm flipV="1">
                      <a:off x="3952011" y="1331980"/>
                      <a:ext cx="852055" cy="84927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4804066" y="1331980"/>
                      <a:ext cx="20782" cy="294340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/>
                    <p:cNvCxnSpPr/>
                    <p:nvPr/>
                  </p:nvCxnSpPr>
                  <p:spPr>
                    <a:xfrm flipV="1">
                      <a:off x="3952010" y="4275384"/>
                      <a:ext cx="852055" cy="84927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TextBox 16"/>
                    <p:cNvSpPr txBox="1"/>
                    <p:nvPr/>
                  </p:nvSpPr>
                  <p:spPr>
                    <a:xfrm rot="19782865">
                      <a:off x="4410007" y="1596685"/>
                      <a:ext cx="48837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/>
                        <a:t>V</a:t>
                      </a:r>
                      <a:r>
                        <a:rPr lang="en-IN" sz="1400" b="1" dirty="0" smtClean="0"/>
                        <a:t>P</a:t>
                      </a:r>
                      <a:endParaRPr lang="en-IN" sz="1400" b="1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 rot="18856389">
                      <a:off x="3925233" y="4566949"/>
                      <a:ext cx="48837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 smtClean="0"/>
                        <a:t>VP</a:t>
                      </a:r>
                      <a:endParaRPr lang="en-IN" sz="1400" b="1" dirty="0"/>
                    </a:p>
                  </p:txBody>
                </p:sp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>
                    <a:off x="2056384" y="1955156"/>
                    <a:ext cx="84344" cy="2788276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966695" y="2572503"/>
                    <a:ext cx="2402797" cy="1508892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TextBox 80"/>
                <p:cNvSpPr txBox="1"/>
                <p:nvPr/>
              </p:nvSpPr>
              <p:spPr>
                <a:xfrm>
                  <a:off x="569143" y="2613704"/>
                  <a:ext cx="15369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Top view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25247" y="1094681"/>
                  <a:ext cx="6456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Front </a:t>
                  </a:r>
                </a:p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view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83" name="Oval 82"/>
          <p:cNvSpPr/>
          <p:nvPr/>
        </p:nvSpPr>
        <p:spPr>
          <a:xfrm>
            <a:off x="81934" y="1256498"/>
            <a:ext cx="368819" cy="3220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0102" y="1244009"/>
            <a:ext cx="37098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Identify Quadrant of a point</a:t>
            </a:r>
            <a:endParaRPr lang="en-IN" sz="1600" dirty="0"/>
          </a:p>
        </p:txBody>
      </p:sp>
      <p:sp>
        <p:nvSpPr>
          <p:cNvPr id="84" name="Oval 83"/>
          <p:cNvSpPr/>
          <p:nvPr/>
        </p:nvSpPr>
        <p:spPr>
          <a:xfrm>
            <a:off x="3163372" y="1244008"/>
            <a:ext cx="296584" cy="324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2</a:t>
            </a:r>
            <a:endParaRPr lang="en-IN" sz="1400" b="1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23465" y="1772856"/>
            <a:ext cx="3432863" cy="3792682"/>
            <a:chOff x="3960029" y="723435"/>
            <a:chExt cx="3432863" cy="3792682"/>
          </a:xfrm>
        </p:grpSpPr>
        <p:grpSp>
          <p:nvGrpSpPr>
            <p:cNvPr id="85" name="Group 84"/>
            <p:cNvGrpSpPr/>
            <p:nvPr/>
          </p:nvGrpSpPr>
          <p:grpSpPr>
            <a:xfrm>
              <a:off x="3960029" y="723435"/>
              <a:ext cx="3432863" cy="3792682"/>
              <a:chOff x="244018" y="1094681"/>
              <a:chExt cx="3432863" cy="379268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235895" y="1161050"/>
                <a:ext cx="324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 smtClean="0"/>
                  <a:t>A</a:t>
                </a:r>
                <a:endParaRPr lang="en-IN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15365" y="1886880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h</a:t>
                </a:r>
                <a:endParaRPr lang="en-IN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460790" y="1376242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 smtClean="0">
                    <a:solidFill>
                      <a:srgbClr val="C00000"/>
                    </a:solidFill>
                  </a:rPr>
                  <a:t>d</a:t>
                </a:r>
                <a:endParaRPr lang="en-IN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244018" y="1094681"/>
                <a:ext cx="3432863" cy="3792682"/>
                <a:chOff x="244018" y="1094681"/>
                <a:chExt cx="3432863" cy="3792682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1334589" y="1651150"/>
                  <a:ext cx="1356" cy="851572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1356946" y="1581110"/>
                  <a:ext cx="622971" cy="305770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" name="Group 92"/>
                <p:cNvGrpSpPr/>
                <p:nvPr/>
              </p:nvGrpSpPr>
              <p:grpSpPr>
                <a:xfrm>
                  <a:off x="244018" y="1094681"/>
                  <a:ext cx="3432863" cy="3792682"/>
                  <a:chOff x="244018" y="1094681"/>
                  <a:chExt cx="3432863" cy="3792682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244018" y="1094681"/>
                    <a:ext cx="3432863" cy="3792682"/>
                    <a:chOff x="362657" y="1468727"/>
                    <a:chExt cx="3432863" cy="3792682"/>
                  </a:xfrm>
                </p:grpSpPr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362657" y="2169151"/>
                      <a:ext cx="3432863" cy="2390871"/>
                      <a:chOff x="2671998" y="2032404"/>
                      <a:chExt cx="3432863" cy="2390871"/>
                    </a:xfrm>
                  </p:grpSpPr>
                  <p:cxnSp>
                    <p:nvCxnSpPr>
                      <p:cNvPr id="107" name="Straight Connector 106"/>
                      <p:cNvCxnSpPr/>
                      <p:nvPr/>
                    </p:nvCxnSpPr>
                    <p:spPr>
                      <a:xfrm flipV="1">
                        <a:off x="3952008" y="2803682"/>
                        <a:ext cx="852055" cy="849278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8" name="Group 107"/>
                      <p:cNvGrpSpPr/>
                      <p:nvPr/>
                    </p:nvGrpSpPr>
                    <p:grpSpPr>
                      <a:xfrm>
                        <a:off x="2671998" y="2032404"/>
                        <a:ext cx="3432863" cy="2390871"/>
                        <a:chOff x="820889" y="3802111"/>
                        <a:chExt cx="3432863" cy="2390871"/>
                      </a:xfrm>
                    </p:grpSpPr>
                    <p:cxnSp>
                      <p:nvCxnSpPr>
                        <p:cNvPr id="111" name="Straight Connector 110"/>
                        <p:cNvCxnSpPr/>
                        <p:nvPr/>
                      </p:nvCxnSpPr>
                      <p:spPr>
                        <a:xfrm>
                          <a:off x="1652155" y="3803073"/>
                          <a:ext cx="2601597" cy="1514296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Straight Connector 111"/>
                        <p:cNvCxnSpPr/>
                        <p:nvPr/>
                      </p:nvCxnSpPr>
                      <p:spPr>
                        <a:xfrm flipV="1">
                          <a:off x="3401697" y="5318332"/>
                          <a:ext cx="852055" cy="87465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Straight Connector 112"/>
                        <p:cNvCxnSpPr/>
                        <p:nvPr/>
                      </p:nvCxnSpPr>
                      <p:spPr>
                        <a:xfrm>
                          <a:off x="820889" y="4599703"/>
                          <a:ext cx="2580808" cy="1593279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4" name="Straight Connector 113"/>
                        <p:cNvCxnSpPr/>
                        <p:nvPr/>
                      </p:nvCxnSpPr>
                      <p:spPr>
                        <a:xfrm flipV="1">
                          <a:off x="830590" y="3802111"/>
                          <a:ext cx="854676" cy="792658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 rot="18923783">
                        <a:off x="5578757" y="3402193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HP</a:t>
                        </a:r>
                        <a:endParaRPr lang="en-IN" sz="1400" b="1" dirty="0"/>
                      </a:p>
                    </p:txBody>
                  </p:sp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 rot="18923783">
                        <a:off x="2749932" y="2558874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HP</a:t>
                        </a:r>
                        <a:endParaRPr lang="en-IN" sz="1400" b="1" dirty="0"/>
                      </a:p>
                    </p:txBody>
                  </p: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1642669" y="1468727"/>
                      <a:ext cx="946370" cy="3792682"/>
                      <a:chOff x="3952010" y="1331980"/>
                      <a:chExt cx="946370" cy="3792682"/>
                    </a:xfrm>
                  </p:grpSpPr>
                  <p:cxnSp>
                    <p:nvCxnSpPr>
                      <p:cNvPr id="101" name="Straight Connector 100"/>
                      <p:cNvCxnSpPr/>
                      <p:nvPr/>
                    </p:nvCxnSpPr>
                    <p:spPr>
                      <a:xfrm>
                        <a:off x="3952011" y="2181258"/>
                        <a:ext cx="20782" cy="294340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Connector 101"/>
                      <p:cNvCxnSpPr/>
                      <p:nvPr/>
                    </p:nvCxnSpPr>
                    <p:spPr>
                      <a:xfrm flipV="1">
                        <a:off x="3952011" y="1331980"/>
                        <a:ext cx="852055" cy="8492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Straight Connector 102"/>
                      <p:cNvCxnSpPr/>
                      <p:nvPr/>
                    </p:nvCxnSpPr>
                    <p:spPr>
                      <a:xfrm>
                        <a:off x="4804066" y="1331980"/>
                        <a:ext cx="20782" cy="294340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Straight Connector 103"/>
                      <p:cNvCxnSpPr/>
                      <p:nvPr/>
                    </p:nvCxnSpPr>
                    <p:spPr>
                      <a:xfrm flipV="1">
                        <a:off x="3952010" y="4275384"/>
                        <a:ext cx="852055" cy="8492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 rot="19782865">
                        <a:off x="4410007" y="1596685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/>
                          <a:t>V</a:t>
                        </a:r>
                        <a:r>
                          <a:rPr lang="en-IN" sz="1400" b="1" dirty="0" smtClean="0"/>
                          <a:t>P</a:t>
                        </a:r>
                        <a:endParaRPr lang="en-IN" sz="1400" b="1" dirty="0"/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 rot="18856389">
                        <a:off x="3925233" y="4566949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VP</a:t>
                        </a:r>
                        <a:endParaRPr lang="en-IN" sz="1400" b="1" dirty="0"/>
                      </a:p>
                    </p:txBody>
                  </p:sp>
                </p:grp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056384" y="1955156"/>
                      <a:ext cx="84344" cy="2788276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>
                      <a:off x="966695" y="2572503"/>
                      <a:ext cx="2402797" cy="150889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66138" y="2723693"/>
                    <a:ext cx="15369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Top view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462777" y="1177101"/>
                    <a:ext cx="6456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Front </a:t>
                    </a:r>
                  </a:p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view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sp>
            <p:nvSpPr>
              <p:cNvPr id="86" name="Oval 85"/>
              <p:cNvSpPr/>
              <p:nvPr/>
            </p:nvSpPr>
            <p:spPr>
              <a:xfrm>
                <a:off x="1246660" y="1505039"/>
                <a:ext cx="166254" cy="14885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5" name="Oval 114"/>
            <p:cNvSpPr/>
            <p:nvPr/>
          </p:nvSpPr>
          <p:spPr>
            <a:xfrm>
              <a:off x="5653756" y="2478767"/>
              <a:ext cx="166254" cy="148854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6" name="Oval 115"/>
          <p:cNvSpPr/>
          <p:nvPr/>
        </p:nvSpPr>
        <p:spPr>
          <a:xfrm>
            <a:off x="6707405" y="1179735"/>
            <a:ext cx="296584" cy="324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3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61355" y="987120"/>
            <a:ext cx="226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 point “A” is 40 mm above the HP</a:t>
            </a:r>
            <a:endParaRPr lang="en-IN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860569" y="1650488"/>
            <a:ext cx="3432863" cy="3895577"/>
            <a:chOff x="5860569" y="908142"/>
            <a:chExt cx="3432863" cy="3895577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60569" y="908142"/>
              <a:ext cx="3432863" cy="3895577"/>
              <a:chOff x="244018" y="991786"/>
              <a:chExt cx="3432863" cy="3895577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007727" y="1414807"/>
                <a:ext cx="166254" cy="14885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50392" y="1136346"/>
                <a:ext cx="324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 smtClean="0"/>
                  <a:t>A</a:t>
                </a:r>
                <a:endParaRPr lang="en-IN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91407" y="1686534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h</a:t>
                </a:r>
                <a:endParaRPr lang="en-IN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419279" y="1303268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 smtClean="0">
                    <a:solidFill>
                      <a:srgbClr val="C00000"/>
                    </a:solidFill>
                  </a:rPr>
                  <a:t>d</a:t>
                </a:r>
                <a:endParaRPr lang="en-IN" dirty="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244018" y="991786"/>
                <a:ext cx="3432863" cy="3895577"/>
                <a:chOff x="244018" y="991786"/>
                <a:chExt cx="3432863" cy="3895577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1057324" y="1538793"/>
                  <a:ext cx="15345" cy="848841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8" name="Group 127"/>
                <p:cNvGrpSpPr/>
                <p:nvPr/>
              </p:nvGrpSpPr>
              <p:grpSpPr>
                <a:xfrm>
                  <a:off x="244018" y="991786"/>
                  <a:ext cx="3432863" cy="3895577"/>
                  <a:chOff x="244018" y="991786"/>
                  <a:chExt cx="3432863" cy="3895577"/>
                </a:xfrm>
              </p:grpSpPr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244018" y="1094681"/>
                    <a:ext cx="3432863" cy="3792682"/>
                    <a:chOff x="362657" y="1468727"/>
                    <a:chExt cx="3432863" cy="3792682"/>
                  </a:xfrm>
                </p:grpSpPr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362657" y="2169151"/>
                      <a:ext cx="3432863" cy="2390871"/>
                      <a:chOff x="2671998" y="2032404"/>
                      <a:chExt cx="3432863" cy="2390871"/>
                    </a:xfrm>
                  </p:grpSpPr>
                  <p:cxnSp>
                    <p:nvCxnSpPr>
                      <p:cNvPr id="142" name="Straight Connector 141"/>
                      <p:cNvCxnSpPr/>
                      <p:nvPr/>
                    </p:nvCxnSpPr>
                    <p:spPr>
                      <a:xfrm flipV="1">
                        <a:off x="3952008" y="2803682"/>
                        <a:ext cx="852055" cy="849278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43" name="Group 142"/>
                      <p:cNvGrpSpPr/>
                      <p:nvPr/>
                    </p:nvGrpSpPr>
                    <p:grpSpPr>
                      <a:xfrm>
                        <a:off x="2671998" y="2032404"/>
                        <a:ext cx="3432863" cy="2390871"/>
                        <a:chOff x="820889" y="3802111"/>
                        <a:chExt cx="3432863" cy="2390871"/>
                      </a:xfrm>
                    </p:grpSpPr>
                    <p:cxnSp>
                      <p:nvCxnSpPr>
                        <p:cNvPr id="146" name="Straight Connector 145"/>
                        <p:cNvCxnSpPr/>
                        <p:nvPr/>
                      </p:nvCxnSpPr>
                      <p:spPr>
                        <a:xfrm>
                          <a:off x="1652155" y="3803073"/>
                          <a:ext cx="2601597" cy="1514296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" name="Straight Connector 146"/>
                        <p:cNvCxnSpPr/>
                        <p:nvPr/>
                      </p:nvCxnSpPr>
                      <p:spPr>
                        <a:xfrm flipV="1">
                          <a:off x="3401697" y="5318332"/>
                          <a:ext cx="852055" cy="87465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Straight Connector 147"/>
                        <p:cNvCxnSpPr/>
                        <p:nvPr/>
                      </p:nvCxnSpPr>
                      <p:spPr>
                        <a:xfrm>
                          <a:off x="820889" y="4599703"/>
                          <a:ext cx="2580808" cy="1593279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/>
                        <p:cNvCxnSpPr/>
                        <p:nvPr/>
                      </p:nvCxnSpPr>
                      <p:spPr>
                        <a:xfrm flipV="1">
                          <a:off x="830590" y="3802111"/>
                          <a:ext cx="854676" cy="792658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4" name="TextBox 143"/>
                      <p:cNvSpPr txBox="1"/>
                      <p:nvPr/>
                    </p:nvSpPr>
                    <p:spPr>
                      <a:xfrm rot="18923783">
                        <a:off x="5578757" y="3402193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HP</a:t>
                        </a:r>
                        <a:endParaRPr lang="en-IN" sz="1400" b="1" dirty="0"/>
                      </a:p>
                    </p:txBody>
                  </p:sp>
                  <p:sp>
                    <p:nvSpPr>
                      <p:cNvPr id="145" name="TextBox 144"/>
                      <p:cNvSpPr txBox="1"/>
                      <p:nvPr/>
                    </p:nvSpPr>
                    <p:spPr>
                      <a:xfrm rot="18923783">
                        <a:off x="2749932" y="2558874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HP</a:t>
                        </a:r>
                        <a:endParaRPr lang="en-IN" sz="1400" b="1" dirty="0"/>
                      </a:p>
                    </p:txBody>
                  </p:sp>
                </p:grp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1642669" y="1468727"/>
                      <a:ext cx="946370" cy="3792682"/>
                      <a:chOff x="3952010" y="1331980"/>
                      <a:chExt cx="946370" cy="3792682"/>
                    </a:xfrm>
                  </p:grpSpPr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>
                        <a:off x="3952011" y="2181258"/>
                        <a:ext cx="20782" cy="294340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/>
                      <p:cNvCxnSpPr/>
                      <p:nvPr/>
                    </p:nvCxnSpPr>
                    <p:spPr>
                      <a:xfrm flipV="1">
                        <a:off x="3952011" y="1331980"/>
                        <a:ext cx="852055" cy="8492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/>
                      <p:cNvCxnSpPr/>
                      <p:nvPr/>
                    </p:nvCxnSpPr>
                    <p:spPr>
                      <a:xfrm>
                        <a:off x="4804066" y="1331980"/>
                        <a:ext cx="20782" cy="294340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/>
                      <p:cNvCxnSpPr/>
                      <p:nvPr/>
                    </p:nvCxnSpPr>
                    <p:spPr>
                      <a:xfrm flipV="1">
                        <a:off x="3952010" y="4275384"/>
                        <a:ext cx="852055" cy="8492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/>
                      <p:cNvSpPr txBox="1"/>
                      <p:nvPr/>
                    </p:nvSpPr>
                    <p:spPr>
                      <a:xfrm rot="19782865">
                        <a:off x="4410007" y="1596685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/>
                          <a:t>V</a:t>
                        </a:r>
                        <a:r>
                          <a:rPr lang="en-IN" sz="1400" b="1" dirty="0" smtClean="0"/>
                          <a:t>P</a:t>
                        </a:r>
                        <a:endParaRPr lang="en-IN" sz="1400" b="1" dirty="0"/>
                      </a:p>
                    </p:txBody>
                  </p:sp>
                  <p:sp>
                    <p:nvSpPr>
                      <p:cNvPr id="141" name="TextBox 140"/>
                      <p:cNvSpPr txBox="1"/>
                      <p:nvPr/>
                    </p:nvSpPr>
                    <p:spPr>
                      <a:xfrm rot="18856389">
                        <a:off x="3925233" y="4566949"/>
                        <a:ext cx="48837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400" b="1" dirty="0" smtClean="0"/>
                          <a:t>VP</a:t>
                        </a:r>
                        <a:endParaRPr lang="en-IN" sz="1400" b="1" dirty="0"/>
                      </a:p>
                    </p:txBody>
                  </p:sp>
                </p:grp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>
                      <a:off x="2056384" y="1955156"/>
                      <a:ext cx="84344" cy="2788276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966695" y="2572503"/>
                      <a:ext cx="2402797" cy="150889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559615" y="2647103"/>
                    <a:ext cx="15369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Top view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57859" y="991786"/>
                    <a:ext cx="6456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Front </a:t>
                    </a:r>
                  </a:p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view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1108395" y="1513274"/>
                  <a:ext cx="701617" cy="318652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Oval 119"/>
            <p:cNvSpPr/>
            <p:nvPr/>
          </p:nvSpPr>
          <p:spPr>
            <a:xfrm>
              <a:off x="7554296" y="2766369"/>
              <a:ext cx="166254" cy="14885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0" name="Straight Arrow Connector 149"/>
          <p:cNvCxnSpPr/>
          <p:nvPr/>
        </p:nvCxnSpPr>
        <p:spPr>
          <a:xfrm flipH="1" flipV="1">
            <a:off x="7577266" y="2667823"/>
            <a:ext cx="19204" cy="822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 rot="16200000">
            <a:off x="6951191" y="3051962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h</a:t>
            </a:r>
            <a:r>
              <a:rPr lang="en-IN" sz="1400" b="1" dirty="0" smtClean="0">
                <a:solidFill>
                  <a:srgbClr val="FF0000"/>
                </a:solidFill>
              </a:rPr>
              <a:t>= 40mm</a:t>
            </a:r>
            <a:endParaRPr lang="en-IN" sz="1400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08030" y="1668470"/>
            <a:ext cx="3432863" cy="3792682"/>
            <a:chOff x="8976058" y="981872"/>
            <a:chExt cx="3432863" cy="3792682"/>
          </a:xfrm>
        </p:grpSpPr>
        <p:sp>
          <p:nvSpPr>
            <p:cNvPr id="152" name="Oval 151"/>
            <p:cNvSpPr/>
            <p:nvPr/>
          </p:nvSpPr>
          <p:spPr>
            <a:xfrm>
              <a:off x="10554522" y="1750137"/>
              <a:ext cx="166254" cy="148854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305368" y="165568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/>
                <a:t>a’</a:t>
              </a:r>
              <a:endParaRPr lang="en-IN" dirty="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8976058" y="981872"/>
              <a:ext cx="3432863" cy="3792682"/>
              <a:chOff x="5860569" y="1011037"/>
              <a:chExt cx="3432863" cy="3792682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5860569" y="1011037"/>
                <a:ext cx="3432863" cy="3792682"/>
                <a:chOff x="244018" y="1094681"/>
                <a:chExt cx="3432863" cy="3792682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1121465" y="1421374"/>
                  <a:ext cx="166254" cy="14885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1236508" y="1179594"/>
                  <a:ext cx="3241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b="1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829420" y="1724702"/>
                  <a:ext cx="3080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b="1" dirty="0">
                      <a:solidFill>
                        <a:srgbClr val="C00000"/>
                      </a:solidFill>
                    </a:rPr>
                    <a:t>h</a:t>
                  </a:r>
                  <a:endParaRPr lang="en-IN" dirty="0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1514384" y="1343461"/>
                  <a:ext cx="3080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b="1" dirty="0" smtClean="0">
                      <a:solidFill>
                        <a:srgbClr val="C00000"/>
                      </a:solidFill>
                    </a:rPr>
                    <a:t>d</a:t>
                  </a:r>
                  <a:endParaRPr lang="en-IN" dirty="0"/>
                </a:p>
              </p:txBody>
            </p:sp>
            <p:grpSp>
              <p:nvGrpSpPr>
                <p:cNvPr id="161" name="Group 160"/>
                <p:cNvGrpSpPr/>
                <p:nvPr/>
              </p:nvGrpSpPr>
              <p:grpSpPr>
                <a:xfrm>
                  <a:off x="244018" y="1094681"/>
                  <a:ext cx="3432863" cy="3792682"/>
                  <a:chOff x="244018" y="1094681"/>
                  <a:chExt cx="3432863" cy="3792682"/>
                </a:xfrm>
              </p:grpSpPr>
              <p:cxnSp>
                <p:nvCxnSpPr>
                  <p:cNvPr id="162" name="Straight Arrow Connector 161"/>
                  <p:cNvCxnSpPr/>
                  <p:nvPr/>
                </p:nvCxnSpPr>
                <p:spPr>
                  <a:xfrm>
                    <a:off x="1182711" y="1549716"/>
                    <a:ext cx="21881" cy="810882"/>
                  </a:xfrm>
                  <a:prstGeom prst="straightConnector1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>
                    <a:off x="1283943" y="1519320"/>
                    <a:ext cx="606036" cy="361660"/>
                  </a:xfrm>
                  <a:prstGeom prst="straightConnector1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4" name="Group 163"/>
                  <p:cNvGrpSpPr/>
                  <p:nvPr/>
                </p:nvGrpSpPr>
                <p:grpSpPr>
                  <a:xfrm>
                    <a:off x="244018" y="1094681"/>
                    <a:ext cx="3432863" cy="3792682"/>
                    <a:chOff x="244018" y="1094681"/>
                    <a:chExt cx="3432863" cy="3792682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244018" y="1094681"/>
                      <a:ext cx="3432863" cy="3792682"/>
                      <a:chOff x="362657" y="1468727"/>
                      <a:chExt cx="3432863" cy="3792682"/>
                    </a:xfrm>
                  </p:grpSpPr>
                  <p:grpSp>
                    <p:nvGrpSpPr>
                      <p:cNvPr id="168" name="Group 167"/>
                      <p:cNvGrpSpPr/>
                      <p:nvPr/>
                    </p:nvGrpSpPr>
                    <p:grpSpPr>
                      <a:xfrm>
                        <a:off x="362657" y="2169151"/>
                        <a:ext cx="3432863" cy="2390871"/>
                        <a:chOff x="2671998" y="2032404"/>
                        <a:chExt cx="3432863" cy="2390871"/>
                      </a:xfrm>
                    </p:grpSpPr>
                    <p:cxnSp>
                      <p:nvCxnSpPr>
                        <p:cNvPr id="178" name="Straight Connector 177"/>
                        <p:cNvCxnSpPr/>
                        <p:nvPr/>
                      </p:nvCxnSpPr>
                      <p:spPr>
                        <a:xfrm flipV="1">
                          <a:off x="3952008" y="2803682"/>
                          <a:ext cx="852055" cy="849278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79" name="Group 178"/>
                        <p:cNvGrpSpPr/>
                        <p:nvPr/>
                      </p:nvGrpSpPr>
                      <p:grpSpPr>
                        <a:xfrm>
                          <a:off x="2671998" y="2032404"/>
                          <a:ext cx="3432863" cy="2390871"/>
                          <a:chOff x="820889" y="3802111"/>
                          <a:chExt cx="3432863" cy="2390871"/>
                        </a:xfrm>
                      </p:grpSpPr>
                      <p:cxnSp>
                        <p:nvCxnSpPr>
                          <p:cNvPr id="182" name="Straight Connector 181"/>
                          <p:cNvCxnSpPr/>
                          <p:nvPr/>
                        </p:nvCxnSpPr>
                        <p:spPr>
                          <a:xfrm>
                            <a:off x="1652155" y="3803073"/>
                            <a:ext cx="2601597" cy="1514296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3" name="Straight Connector 182"/>
                          <p:cNvCxnSpPr/>
                          <p:nvPr/>
                        </p:nvCxnSpPr>
                        <p:spPr>
                          <a:xfrm flipV="1">
                            <a:off x="3401697" y="5318332"/>
                            <a:ext cx="852055" cy="87465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4" name="Straight Connector 183"/>
                          <p:cNvCxnSpPr/>
                          <p:nvPr/>
                        </p:nvCxnSpPr>
                        <p:spPr>
                          <a:xfrm>
                            <a:off x="820889" y="4599703"/>
                            <a:ext cx="2580808" cy="1593279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5" name="Straight Connector 184"/>
                          <p:cNvCxnSpPr/>
                          <p:nvPr/>
                        </p:nvCxnSpPr>
                        <p:spPr>
                          <a:xfrm flipV="1">
                            <a:off x="830590" y="3802111"/>
                            <a:ext cx="854676" cy="792658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80" name="TextBox 179"/>
                        <p:cNvSpPr txBox="1"/>
                        <p:nvPr/>
                      </p:nvSpPr>
                      <p:spPr>
                        <a:xfrm rot="18923783">
                          <a:off x="5578757" y="3402193"/>
                          <a:ext cx="48837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 smtClean="0"/>
                            <a:t>HP</a:t>
                          </a:r>
                          <a:endParaRPr lang="en-IN" sz="1400" b="1" dirty="0"/>
                        </a:p>
                      </p:txBody>
                    </p:sp>
                    <p:sp>
                      <p:nvSpPr>
                        <p:cNvPr id="181" name="TextBox 180"/>
                        <p:cNvSpPr txBox="1"/>
                        <p:nvPr/>
                      </p:nvSpPr>
                      <p:spPr>
                        <a:xfrm rot="18923783">
                          <a:off x="2749932" y="2558874"/>
                          <a:ext cx="48837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 smtClean="0"/>
                            <a:t>HP</a:t>
                          </a:r>
                          <a:endParaRPr lang="en-IN" sz="1400" b="1" dirty="0"/>
                        </a:p>
                      </p:txBody>
                    </p:sp>
                  </p:grpSp>
                  <p:grpSp>
                    <p:nvGrpSpPr>
                      <p:cNvPr id="169" name="Group 168"/>
                      <p:cNvGrpSpPr/>
                      <p:nvPr/>
                    </p:nvGrpSpPr>
                    <p:grpSpPr>
                      <a:xfrm>
                        <a:off x="1642669" y="1468727"/>
                        <a:ext cx="946370" cy="3792682"/>
                        <a:chOff x="3952010" y="1331980"/>
                        <a:chExt cx="946370" cy="3792682"/>
                      </a:xfrm>
                    </p:grpSpPr>
                    <p:cxnSp>
                      <p:nvCxnSpPr>
                        <p:cNvPr id="172" name="Straight Connector 171"/>
                        <p:cNvCxnSpPr/>
                        <p:nvPr/>
                      </p:nvCxnSpPr>
                      <p:spPr>
                        <a:xfrm>
                          <a:off x="3952011" y="2181258"/>
                          <a:ext cx="20782" cy="294340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3" name="Straight Connector 172"/>
                        <p:cNvCxnSpPr/>
                        <p:nvPr/>
                      </p:nvCxnSpPr>
                      <p:spPr>
                        <a:xfrm flipV="1">
                          <a:off x="3952011" y="1331980"/>
                          <a:ext cx="852055" cy="84927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4" name="Straight Connector 173"/>
                        <p:cNvCxnSpPr/>
                        <p:nvPr/>
                      </p:nvCxnSpPr>
                      <p:spPr>
                        <a:xfrm>
                          <a:off x="4804066" y="1331980"/>
                          <a:ext cx="20782" cy="294340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5" name="Straight Connector 174"/>
                        <p:cNvCxnSpPr/>
                        <p:nvPr/>
                      </p:nvCxnSpPr>
                      <p:spPr>
                        <a:xfrm flipV="1">
                          <a:off x="3952010" y="4275384"/>
                          <a:ext cx="852055" cy="84927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76" name="TextBox 175"/>
                        <p:cNvSpPr txBox="1"/>
                        <p:nvPr/>
                      </p:nvSpPr>
                      <p:spPr>
                        <a:xfrm rot="19782865">
                          <a:off x="4410007" y="1596685"/>
                          <a:ext cx="48837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/>
                            <a:t>V</a:t>
                          </a:r>
                          <a:r>
                            <a:rPr lang="en-IN" sz="1400" b="1" dirty="0" smtClean="0"/>
                            <a:t>P</a:t>
                          </a:r>
                          <a:endParaRPr lang="en-IN" sz="1400" b="1" dirty="0"/>
                        </a:p>
                      </p:txBody>
                    </p:sp>
                    <p:sp>
                      <p:nvSpPr>
                        <p:cNvPr id="177" name="TextBox 176"/>
                        <p:cNvSpPr txBox="1"/>
                        <p:nvPr/>
                      </p:nvSpPr>
                      <p:spPr>
                        <a:xfrm rot="18856389">
                          <a:off x="3925233" y="4566949"/>
                          <a:ext cx="48837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 smtClean="0"/>
                            <a:t>VP</a:t>
                          </a:r>
                          <a:endParaRPr lang="en-IN" sz="1400" b="1" dirty="0"/>
                        </a:p>
                      </p:txBody>
                    </p:sp>
                  </p:grp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>
                        <a:off x="2056384" y="1955156"/>
                        <a:ext cx="84344" cy="2788276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Connector 170"/>
                      <p:cNvCxnSpPr/>
                      <p:nvPr/>
                    </p:nvCxnSpPr>
                    <p:spPr>
                      <a:xfrm>
                        <a:off x="966695" y="2572503"/>
                        <a:ext cx="2402797" cy="1508892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310393" y="2756497"/>
                      <a:ext cx="15369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 smtClean="0">
                          <a:solidFill>
                            <a:srgbClr val="FF0000"/>
                          </a:solidFill>
                        </a:rPr>
                        <a:t>Top view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327351" y="1110797"/>
                      <a:ext cx="64561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b="1" dirty="0" smtClean="0">
                          <a:solidFill>
                            <a:srgbClr val="FF0000"/>
                          </a:solidFill>
                        </a:rPr>
                        <a:t>Front </a:t>
                      </a:r>
                    </a:p>
                    <a:p>
                      <a:r>
                        <a:rPr lang="en-IN" sz="1400" b="1" dirty="0" smtClean="0">
                          <a:solidFill>
                            <a:srgbClr val="FF0000"/>
                          </a:solidFill>
                        </a:rPr>
                        <a:t>view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56" name="Oval 155"/>
              <p:cNvSpPr/>
              <p:nvPr/>
            </p:nvSpPr>
            <p:spPr>
              <a:xfrm>
                <a:off x="7554296" y="2766369"/>
                <a:ext cx="166254" cy="1488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H="1" flipV="1">
              <a:off x="10711174" y="1904546"/>
              <a:ext cx="19204" cy="822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 rot="16200000">
              <a:off x="10498673" y="2176617"/>
              <a:ext cx="8851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h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= 40mm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8" name="Oval 187"/>
          <p:cNvSpPr/>
          <p:nvPr/>
        </p:nvSpPr>
        <p:spPr>
          <a:xfrm>
            <a:off x="9563596" y="2923147"/>
            <a:ext cx="166254" cy="1488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Oval 188"/>
          <p:cNvSpPr/>
          <p:nvPr/>
        </p:nvSpPr>
        <p:spPr>
          <a:xfrm>
            <a:off x="9329490" y="1081697"/>
            <a:ext cx="296584" cy="324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4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9747955" y="1018138"/>
            <a:ext cx="226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 point “A” is 35 mm front of VP</a:t>
            </a:r>
            <a:endParaRPr lang="en-IN" sz="1600" dirty="0"/>
          </a:p>
        </p:txBody>
      </p:sp>
      <p:cxnSp>
        <p:nvCxnSpPr>
          <p:cNvPr id="192" name="Straight Arrow Connector 191"/>
          <p:cNvCxnSpPr/>
          <p:nvPr/>
        </p:nvCxnSpPr>
        <p:spPr>
          <a:xfrm flipH="1" flipV="1">
            <a:off x="9729850" y="3036694"/>
            <a:ext cx="665280" cy="4229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2082745">
            <a:off x="9572988" y="3246663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d= 35mm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 animBg="1"/>
      <p:bldP spid="42" grpId="0"/>
      <p:bldP spid="74" grpId="0"/>
      <p:bldP spid="75" grpId="0"/>
      <p:bldP spid="83" grpId="0" animBg="1"/>
      <p:bldP spid="21" grpId="0"/>
      <p:bldP spid="84" grpId="0" animBg="1"/>
      <p:bldP spid="116" grpId="0" animBg="1"/>
      <p:bldP spid="117" grpId="0"/>
      <p:bldP spid="151" grpId="0"/>
      <p:bldP spid="188" grpId="0" animBg="1"/>
      <p:bldP spid="189" grpId="0" animBg="1"/>
      <p:bldP spid="190" grpId="0"/>
      <p:bldP spid="1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015170" y="1823851"/>
            <a:ext cx="1569734" cy="3735970"/>
            <a:chOff x="3878379" y="1331980"/>
            <a:chExt cx="1569734" cy="373597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78379" y="1343769"/>
              <a:ext cx="10391" cy="3724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88770" y="1331980"/>
              <a:ext cx="14971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375565" y="1331980"/>
              <a:ext cx="20782" cy="3735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99161" y="5067949"/>
              <a:ext cx="149718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59740" y="1343769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V</a:t>
              </a:r>
              <a:r>
                <a:rPr lang="en-IN" sz="1400" b="1" dirty="0" smtClean="0"/>
                <a:t>P</a:t>
              </a:r>
              <a:endParaRPr lang="en-IN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6959" y="4737213"/>
              <a:ext cx="503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H</a:t>
              </a:r>
              <a:r>
                <a:rPr lang="en-IN" sz="1400" b="1" dirty="0" smtClean="0"/>
                <a:t>P</a:t>
              </a:r>
              <a:endParaRPr lang="en-IN" sz="1400" b="1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0025560" y="3765500"/>
            <a:ext cx="14971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656162" y="356402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X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1523411" y="3591587"/>
            <a:ext cx="279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Y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10629037" y="3691835"/>
            <a:ext cx="139921" cy="14876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0691982" y="2649881"/>
            <a:ext cx="1956" cy="109542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0727950" y="3064376"/>
            <a:ext cx="1" cy="65360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707410" y="241020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a’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10733150" y="2904293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1675261" y="112984"/>
            <a:ext cx="391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Rotate H.P in clockwise direction </a:t>
            </a:r>
            <a:r>
              <a:rPr lang="en-IN" b="1" dirty="0">
                <a:solidFill>
                  <a:srgbClr val="FF0000"/>
                </a:solidFill>
              </a:rPr>
              <a:t>to </a:t>
            </a:r>
            <a:r>
              <a:rPr lang="en-IN" b="1" dirty="0" smtClean="0">
                <a:solidFill>
                  <a:srgbClr val="FF0000"/>
                </a:solidFill>
              </a:rPr>
              <a:t>90</a:t>
            </a:r>
            <a:r>
              <a:rPr lang="en-IN" b="1" baseline="30000" dirty="0" smtClean="0">
                <a:solidFill>
                  <a:srgbClr val="FF0000"/>
                </a:solidFill>
              </a:rPr>
              <a:t>0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214212" y="662525"/>
            <a:ext cx="946370" cy="3792682"/>
            <a:chOff x="3952010" y="1331980"/>
            <a:chExt cx="946370" cy="3792682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3952011" y="2181258"/>
              <a:ext cx="20782" cy="294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3952011" y="1331980"/>
              <a:ext cx="852055" cy="849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804066" y="1331980"/>
              <a:ext cx="20782" cy="294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952010" y="4275384"/>
              <a:ext cx="852055" cy="849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19782865">
              <a:off x="4410007" y="1596685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HP</a:t>
              </a:r>
              <a:endParaRPr lang="en-IN" sz="14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 rot="18856389">
              <a:off x="3925233" y="4566949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VP</a:t>
              </a:r>
              <a:endParaRPr lang="en-IN" sz="1400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 rot="19782865">
            <a:off x="4279277" y="1357915"/>
            <a:ext cx="4883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V</a:t>
            </a:r>
            <a:r>
              <a:rPr lang="en-IN" sz="1400" b="1" dirty="0" smtClean="0"/>
              <a:t>P</a:t>
            </a:r>
            <a:endParaRPr lang="en-IN" sz="1400" b="1" dirty="0"/>
          </a:p>
        </p:txBody>
      </p:sp>
      <p:sp>
        <p:nvSpPr>
          <p:cNvPr id="92" name="TextBox 91"/>
          <p:cNvSpPr txBox="1"/>
          <p:nvPr/>
        </p:nvSpPr>
        <p:spPr>
          <a:xfrm rot="18856389">
            <a:off x="4716264" y="3320683"/>
            <a:ext cx="4883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HP</a:t>
            </a:r>
            <a:endParaRPr lang="en-IN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286243" y="662525"/>
            <a:ext cx="906229" cy="3792682"/>
            <a:chOff x="4286243" y="662525"/>
            <a:chExt cx="906229" cy="3792682"/>
          </a:xfrm>
        </p:grpSpPr>
        <p:grpSp>
          <p:nvGrpSpPr>
            <p:cNvPr id="86" name="Group 85"/>
            <p:cNvGrpSpPr/>
            <p:nvPr/>
          </p:nvGrpSpPr>
          <p:grpSpPr>
            <a:xfrm>
              <a:off x="4319634" y="662525"/>
              <a:ext cx="872838" cy="3792682"/>
              <a:chOff x="9031215" y="941591"/>
              <a:chExt cx="872838" cy="3792682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9031216" y="1790869"/>
                <a:ext cx="20782" cy="29434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9031216" y="941591"/>
                <a:ext cx="852055" cy="8492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9883271" y="941591"/>
                <a:ext cx="20782" cy="29434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9031215" y="3884995"/>
                <a:ext cx="852055" cy="8492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/>
            <p:cNvCxnSpPr/>
            <p:nvPr/>
          </p:nvCxnSpPr>
          <p:spPr>
            <a:xfrm flipV="1">
              <a:off x="4286243" y="2226655"/>
              <a:ext cx="852055" cy="849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1283983" y="129705"/>
            <a:ext cx="296584" cy="324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548382" y="1677676"/>
            <a:ext cx="166254" cy="1488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4299228" y="158322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a’</a:t>
            </a:r>
            <a:endParaRPr lang="en-IN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4686615" y="1823851"/>
            <a:ext cx="19204" cy="822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 rot="16200000">
            <a:off x="4022354" y="2239700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h</a:t>
            </a:r>
            <a:r>
              <a:rPr lang="en-IN" sz="1400" b="1" dirty="0" smtClean="0">
                <a:solidFill>
                  <a:srgbClr val="FF0000"/>
                </a:solidFill>
              </a:rPr>
              <a:t>= 40mm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620164" y="1994563"/>
            <a:ext cx="166254" cy="1488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0" name="Straight Arrow Connector 99"/>
          <p:cNvCxnSpPr>
            <a:endCxn id="99" idx="4"/>
          </p:cNvCxnSpPr>
          <p:nvPr/>
        </p:nvCxnSpPr>
        <p:spPr>
          <a:xfrm flipH="1" flipV="1">
            <a:off x="4703291" y="2143417"/>
            <a:ext cx="7806" cy="464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21417438">
            <a:off x="4793963" y="1969669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d= 35mm</a:t>
            </a:r>
            <a:endParaRPr lang="en-IN" sz="14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6797" y="810768"/>
            <a:ext cx="3432863" cy="3803449"/>
            <a:chOff x="96797" y="810768"/>
            <a:chExt cx="3432863" cy="3803449"/>
          </a:xfrm>
        </p:grpSpPr>
        <p:grpSp>
          <p:nvGrpSpPr>
            <p:cNvPr id="2" name="Group 1"/>
            <p:cNvGrpSpPr/>
            <p:nvPr/>
          </p:nvGrpSpPr>
          <p:grpSpPr>
            <a:xfrm>
              <a:off x="96797" y="810768"/>
              <a:ext cx="3432863" cy="3803449"/>
              <a:chOff x="418515" y="641130"/>
              <a:chExt cx="3432863" cy="380344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18515" y="641130"/>
                <a:ext cx="3432863" cy="3803449"/>
                <a:chOff x="8976058" y="971105"/>
                <a:chExt cx="3432863" cy="3803449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0554522" y="1750137"/>
                  <a:ext cx="166254" cy="14885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0657144" y="1617535"/>
                  <a:ext cx="3577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b="1" dirty="0" smtClean="0"/>
                    <a:t>a’</a:t>
                  </a:r>
                  <a:endParaRPr lang="en-IN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8976058" y="971105"/>
                  <a:ext cx="3432863" cy="3803449"/>
                  <a:chOff x="5860569" y="1000270"/>
                  <a:chExt cx="3432863" cy="3803449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5860569" y="1000270"/>
                    <a:ext cx="3432863" cy="3803449"/>
                    <a:chOff x="244018" y="1083914"/>
                    <a:chExt cx="3432863" cy="3803449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1171339" y="1528917"/>
                      <a:ext cx="166254" cy="148854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680341" y="1885505"/>
                      <a:ext cx="32412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IN" b="1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2779305" y="2592525"/>
                      <a:ext cx="3080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IN" dirty="0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337661" y="1620316"/>
                      <a:ext cx="3080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IN" dirty="0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244018" y="1083914"/>
                      <a:ext cx="3432863" cy="3803449"/>
                      <a:chOff x="244018" y="1083914"/>
                      <a:chExt cx="3432863" cy="3803449"/>
                    </a:xfrm>
                  </p:grpSpPr>
                  <p:cxnSp>
                    <p:nvCxnSpPr>
                      <p:cNvPr id="44" name="Straight Arrow Connector 43"/>
                      <p:cNvCxnSpPr/>
                      <p:nvPr/>
                    </p:nvCxnSpPr>
                    <p:spPr>
                      <a:xfrm>
                        <a:off x="1254466" y="1667162"/>
                        <a:ext cx="7673" cy="719359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/>
                      <p:cNvCxnSpPr/>
                      <p:nvPr/>
                    </p:nvCxnSpPr>
                    <p:spPr>
                      <a:xfrm>
                        <a:off x="1332677" y="1632841"/>
                        <a:ext cx="489805" cy="252664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244018" y="1083914"/>
                        <a:ext cx="3432863" cy="3803449"/>
                        <a:chOff x="244018" y="1083914"/>
                        <a:chExt cx="3432863" cy="3803449"/>
                      </a:xfrm>
                    </p:grpSpPr>
                    <p:grpSp>
                      <p:nvGrpSpPr>
                        <p:cNvPr id="47" name="Group 46"/>
                        <p:cNvGrpSpPr/>
                        <p:nvPr/>
                      </p:nvGrpSpPr>
                      <p:grpSpPr>
                        <a:xfrm>
                          <a:off x="244018" y="1094681"/>
                          <a:ext cx="3432863" cy="3792682"/>
                          <a:chOff x="362657" y="1468727"/>
                          <a:chExt cx="3432863" cy="3792682"/>
                        </a:xfrm>
                      </p:grpSpPr>
                      <p:grpSp>
                        <p:nvGrpSpPr>
                          <p:cNvPr id="50" name="Group 49"/>
                          <p:cNvGrpSpPr/>
                          <p:nvPr/>
                        </p:nvGrpSpPr>
                        <p:grpSpPr>
                          <a:xfrm>
                            <a:off x="362657" y="2169151"/>
                            <a:ext cx="3432863" cy="2390871"/>
                            <a:chOff x="2671998" y="2032404"/>
                            <a:chExt cx="3432863" cy="2390871"/>
                          </a:xfrm>
                        </p:grpSpPr>
                        <p:cxnSp>
                          <p:nvCxnSpPr>
                            <p:cNvPr id="60" name="Straight Connector 59"/>
                            <p:cNvCxnSpPr/>
                            <p:nvPr/>
                          </p:nvCxnSpPr>
                          <p:spPr>
                            <a:xfrm flipV="1">
                              <a:off x="3952008" y="2803682"/>
                              <a:ext cx="852055" cy="849278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61" name="Group 60"/>
                            <p:cNvGrpSpPr/>
                            <p:nvPr/>
                          </p:nvGrpSpPr>
                          <p:grpSpPr>
                            <a:xfrm>
                              <a:off x="2671998" y="2032404"/>
                              <a:ext cx="3432863" cy="2390871"/>
                              <a:chOff x="820889" y="3802111"/>
                              <a:chExt cx="3432863" cy="2390871"/>
                            </a:xfrm>
                          </p:grpSpPr>
                          <p:cxnSp>
                            <p:nvCxnSpPr>
                              <p:cNvPr id="64" name="Straight Connector 63"/>
                              <p:cNvCxnSpPr/>
                              <p:nvPr/>
                            </p:nvCxnSpPr>
                            <p:spPr>
                              <a:xfrm>
                                <a:off x="1652155" y="3803073"/>
                                <a:ext cx="2601597" cy="1514296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5" name="Straight Connector 64"/>
                              <p:cNvCxnSpPr/>
                              <p:nvPr/>
                            </p:nvCxnSpPr>
                            <p:spPr>
                              <a:xfrm flipV="1">
                                <a:off x="3401697" y="5318332"/>
                                <a:ext cx="852055" cy="87465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6" name="Straight Connector 65"/>
                              <p:cNvCxnSpPr/>
                              <p:nvPr/>
                            </p:nvCxnSpPr>
                            <p:spPr>
                              <a:xfrm>
                                <a:off x="820889" y="4599703"/>
                                <a:ext cx="2580808" cy="159327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7" name="Straight Connector 66"/>
                              <p:cNvCxnSpPr/>
                              <p:nvPr/>
                            </p:nvCxnSpPr>
                            <p:spPr>
                              <a:xfrm flipV="1">
                                <a:off x="830590" y="3802111"/>
                                <a:ext cx="854676" cy="792658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62" name="TextBox 61"/>
                            <p:cNvSpPr txBox="1"/>
                            <p:nvPr/>
                          </p:nvSpPr>
                          <p:spPr>
                            <a:xfrm rot="18923783">
                              <a:off x="5578757" y="3402193"/>
                              <a:ext cx="488373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IN" sz="1400" b="1" dirty="0" smtClean="0"/>
                                <a:t>HP</a:t>
                              </a:r>
                              <a:endParaRPr lang="en-IN" sz="1400" b="1" dirty="0"/>
                            </a:p>
                          </p:txBody>
                        </p:sp>
                        <p:sp>
                          <p:nvSpPr>
                            <p:cNvPr id="63" name="TextBox 62"/>
                            <p:cNvSpPr txBox="1"/>
                            <p:nvPr/>
                          </p:nvSpPr>
                          <p:spPr>
                            <a:xfrm rot="18923783">
                              <a:off x="2749932" y="2558874"/>
                              <a:ext cx="488373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IN" sz="1400" b="1" dirty="0" smtClean="0"/>
                                <a:t>HP</a:t>
                              </a:r>
                              <a:endParaRPr lang="en-IN" sz="1400" b="1" dirty="0"/>
                            </a:p>
                          </p:txBody>
                        </p:sp>
                      </p:grpSp>
                      <p:grpSp>
                        <p:nvGrpSpPr>
                          <p:cNvPr id="51" name="Group 50"/>
                          <p:cNvGrpSpPr/>
                          <p:nvPr/>
                        </p:nvGrpSpPr>
                        <p:grpSpPr>
                          <a:xfrm>
                            <a:off x="1642669" y="1468727"/>
                            <a:ext cx="946370" cy="3792682"/>
                            <a:chOff x="3952010" y="1331980"/>
                            <a:chExt cx="946370" cy="3792682"/>
                          </a:xfrm>
                        </p:grpSpPr>
                        <p:cxnSp>
                          <p:nvCxnSpPr>
                            <p:cNvPr id="54" name="Straight Connector 53"/>
                            <p:cNvCxnSpPr/>
                            <p:nvPr/>
                          </p:nvCxnSpPr>
                          <p:spPr>
                            <a:xfrm>
                              <a:off x="3952011" y="2181258"/>
                              <a:ext cx="20782" cy="2943404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5" name="Straight Connector 54"/>
                            <p:cNvCxnSpPr/>
                            <p:nvPr/>
                          </p:nvCxnSpPr>
                          <p:spPr>
                            <a:xfrm flipV="1">
                              <a:off x="3952011" y="1331980"/>
                              <a:ext cx="852055" cy="84927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6" name="Straight Connector 55"/>
                            <p:cNvCxnSpPr/>
                            <p:nvPr/>
                          </p:nvCxnSpPr>
                          <p:spPr>
                            <a:xfrm>
                              <a:off x="4804066" y="1331980"/>
                              <a:ext cx="20782" cy="2943404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7" name="Straight Connector 56"/>
                            <p:cNvCxnSpPr/>
                            <p:nvPr/>
                          </p:nvCxnSpPr>
                          <p:spPr>
                            <a:xfrm flipV="1">
                              <a:off x="3952010" y="4275384"/>
                              <a:ext cx="852055" cy="84927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8" name="TextBox 57"/>
                            <p:cNvSpPr txBox="1"/>
                            <p:nvPr/>
                          </p:nvSpPr>
                          <p:spPr>
                            <a:xfrm rot="19782865">
                              <a:off x="4410007" y="1596685"/>
                              <a:ext cx="488373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IN" sz="1400" b="1" dirty="0"/>
                                <a:t>V</a:t>
                              </a:r>
                              <a:r>
                                <a:rPr lang="en-IN" sz="1400" b="1" dirty="0" smtClean="0"/>
                                <a:t>P</a:t>
                              </a:r>
                              <a:endParaRPr lang="en-IN" sz="1400" b="1" dirty="0"/>
                            </a:p>
                          </p:txBody>
                        </p:sp>
                        <p:sp>
                          <p:nvSpPr>
                            <p:cNvPr id="59" name="TextBox 58"/>
                            <p:cNvSpPr txBox="1"/>
                            <p:nvPr/>
                          </p:nvSpPr>
                          <p:spPr>
                            <a:xfrm rot="18856389">
                              <a:off x="3925233" y="4566949"/>
                              <a:ext cx="488373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IN" sz="1400" b="1" dirty="0" smtClean="0"/>
                                <a:t>VP</a:t>
                              </a:r>
                              <a:endParaRPr lang="en-IN" sz="1400" b="1" dirty="0"/>
                            </a:p>
                          </p:txBody>
                        </p:sp>
                      </p:grpSp>
                      <p:cxnSp>
                        <p:nvCxnSpPr>
                          <p:cNvPr id="52" name="Straight Connector 51"/>
                          <p:cNvCxnSpPr/>
                          <p:nvPr/>
                        </p:nvCxnSpPr>
                        <p:spPr>
                          <a:xfrm>
                            <a:off x="2056384" y="1955156"/>
                            <a:ext cx="84344" cy="2788276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Connector 52"/>
                          <p:cNvCxnSpPr/>
                          <p:nvPr/>
                        </p:nvCxnSpPr>
                        <p:spPr>
                          <a:xfrm>
                            <a:off x="966695" y="2572503"/>
                            <a:ext cx="2402797" cy="1508892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8" name="TextBox 47"/>
                        <p:cNvSpPr txBox="1"/>
                        <p:nvPr/>
                      </p:nvSpPr>
                      <p:spPr>
                        <a:xfrm>
                          <a:off x="468418" y="2880963"/>
                          <a:ext cx="103269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 smtClean="0">
                              <a:solidFill>
                                <a:srgbClr val="FF0000"/>
                              </a:solidFill>
                            </a:rPr>
                            <a:t>Top view</a:t>
                          </a:r>
                          <a:endParaRPr lang="en-IN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TextBox 48"/>
                        <p:cNvSpPr txBox="1"/>
                        <p:nvPr/>
                      </p:nvSpPr>
                      <p:spPr>
                        <a:xfrm>
                          <a:off x="358248" y="1083914"/>
                          <a:ext cx="64561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sz="1400" b="1" dirty="0" smtClean="0">
                              <a:solidFill>
                                <a:srgbClr val="FF0000"/>
                              </a:solidFill>
                            </a:rPr>
                            <a:t>Front </a:t>
                          </a:r>
                        </a:p>
                        <a:p>
                          <a:r>
                            <a:rPr lang="en-IN" sz="1400" b="1" dirty="0" smtClean="0">
                              <a:solidFill>
                                <a:srgbClr val="FF0000"/>
                              </a:solidFill>
                            </a:rPr>
                            <a:t>view</a:t>
                          </a:r>
                          <a:endParaRPr lang="en-IN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38" name="Oval 37"/>
                  <p:cNvSpPr/>
                  <p:nvPr/>
                </p:nvSpPr>
                <p:spPr>
                  <a:xfrm>
                    <a:off x="7554296" y="2766369"/>
                    <a:ext cx="166254" cy="14885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10692755" y="1896312"/>
                  <a:ext cx="19204" cy="82289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9"/>
                <p:cNvSpPr/>
                <p:nvPr/>
              </p:nvSpPr>
              <p:spPr>
                <a:xfrm rot="16200000">
                  <a:off x="10471616" y="2222356"/>
                  <a:ext cx="88517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sz="1400" b="1" dirty="0">
                      <a:solidFill>
                        <a:srgbClr val="FF0000"/>
                      </a:solidFill>
                    </a:rPr>
                    <a:t>h</a:t>
                  </a:r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= 40mm</a:t>
                  </a:r>
                  <a:endParaRPr lang="en-IN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8" name="Oval 67"/>
              <p:cNvSpPr/>
              <p:nvPr/>
            </p:nvSpPr>
            <p:spPr>
              <a:xfrm>
                <a:off x="1338164" y="1915894"/>
                <a:ext cx="166254" cy="14885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1480084" y="2048731"/>
                <a:ext cx="644468" cy="41659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 rot="2082745">
                <a:off x="1291754" y="2272006"/>
                <a:ext cx="8851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d= 35mm</a:t>
                </a:r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753975" y="2069636"/>
              <a:ext cx="298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/>
                <a:t>a</a:t>
              </a:r>
              <a:endParaRPr lang="en-IN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735005" y="84996"/>
            <a:ext cx="59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Steps to draw projection of a given point A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967575" y="630620"/>
            <a:ext cx="501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 Consider given rectangle is a drawing sheet or note book page</a:t>
            </a:r>
            <a:endParaRPr lang="en-IN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77193" y="947994"/>
            <a:ext cx="575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2. Draw a reference line XY with suitable length (assume length for XY)</a:t>
            </a:r>
            <a:endParaRPr lang="en-IN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77193" y="1240128"/>
            <a:ext cx="575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</a:t>
            </a:r>
            <a:r>
              <a:rPr lang="en-IN" sz="1400" dirty="0" smtClean="0"/>
              <a:t>. Plot a pint A at the center of reference line.</a:t>
            </a:r>
            <a:endParaRPr lang="en-IN" sz="1400" dirty="0"/>
          </a:p>
        </p:txBody>
      </p:sp>
      <p:sp>
        <p:nvSpPr>
          <p:cNvPr id="107" name="Rectangle 106"/>
          <p:cNvSpPr/>
          <p:nvPr/>
        </p:nvSpPr>
        <p:spPr>
          <a:xfrm>
            <a:off x="10417753" y="3691952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</a:t>
            </a:r>
            <a:endParaRPr lang="en-IN" dirty="0"/>
          </a:p>
        </p:txBody>
      </p:sp>
      <p:sp>
        <p:nvSpPr>
          <p:cNvPr id="108" name="TextBox 107"/>
          <p:cNvSpPr txBox="1"/>
          <p:nvPr/>
        </p:nvSpPr>
        <p:spPr>
          <a:xfrm>
            <a:off x="5973522" y="1546416"/>
            <a:ext cx="352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4. Plot </a:t>
            </a:r>
            <a:r>
              <a:rPr lang="en-IN" sz="1400" dirty="0" smtClean="0">
                <a:solidFill>
                  <a:srgbClr val="FF0000"/>
                </a:solidFill>
              </a:rPr>
              <a:t>front view </a:t>
            </a:r>
            <a:r>
              <a:rPr lang="en-IN" sz="1400" dirty="0" smtClean="0"/>
              <a:t>of a point A is </a:t>
            </a:r>
            <a:r>
              <a:rPr lang="en-IN" sz="1400" dirty="0" smtClean="0">
                <a:solidFill>
                  <a:srgbClr val="FF0000"/>
                </a:solidFill>
              </a:rPr>
              <a:t>40mm</a:t>
            </a:r>
            <a:r>
              <a:rPr lang="en-IN" sz="1400" dirty="0" smtClean="0"/>
              <a:t> above the reference line and assign name </a:t>
            </a:r>
            <a:r>
              <a:rPr lang="en-IN" sz="1400" dirty="0" smtClean="0">
                <a:solidFill>
                  <a:srgbClr val="FF0000"/>
                </a:solidFill>
              </a:rPr>
              <a:t>a’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10032559" y="3112749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h</a:t>
            </a:r>
            <a:r>
              <a:rPr lang="en-IN" sz="1400" b="1" dirty="0" smtClean="0">
                <a:solidFill>
                  <a:srgbClr val="FF0000"/>
                </a:solidFill>
              </a:rPr>
              <a:t>= 40mm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0616335" y="2530992"/>
            <a:ext cx="139921" cy="14876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/>
          <p:cNvSpPr txBox="1"/>
          <p:nvPr/>
        </p:nvSpPr>
        <p:spPr>
          <a:xfrm>
            <a:off x="5977193" y="2069458"/>
            <a:ext cx="352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5. Plot </a:t>
            </a:r>
            <a:r>
              <a:rPr lang="en-IN" sz="1400" dirty="0" smtClean="0">
                <a:solidFill>
                  <a:srgbClr val="FF0000"/>
                </a:solidFill>
              </a:rPr>
              <a:t>top view </a:t>
            </a:r>
            <a:r>
              <a:rPr lang="en-IN" sz="1400" dirty="0" smtClean="0"/>
              <a:t>of a point A is </a:t>
            </a:r>
            <a:r>
              <a:rPr lang="en-IN" sz="1400" dirty="0" smtClean="0">
                <a:solidFill>
                  <a:srgbClr val="FF0000"/>
                </a:solidFill>
              </a:rPr>
              <a:t>35mm</a:t>
            </a:r>
            <a:r>
              <a:rPr lang="en-IN" sz="1400" dirty="0" smtClean="0"/>
              <a:t> below the reference line and assign name </a:t>
            </a:r>
            <a:r>
              <a:rPr lang="en-IN" sz="1400" dirty="0" smtClean="0">
                <a:solidFill>
                  <a:srgbClr val="FF0000"/>
                </a:solidFill>
              </a:rPr>
              <a:t>a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 flipV="1">
            <a:off x="10648311" y="2907450"/>
            <a:ext cx="159279" cy="15210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10736260" y="3273625"/>
            <a:ext cx="91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d= 35mm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3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33" grpId="0"/>
      <p:bldP spid="34" grpId="0"/>
      <p:bldP spid="71" grpId="0"/>
      <p:bldP spid="94" grpId="0" animBg="1"/>
      <p:bldP spid="95" grpId="0" animBg="1"/>
      <p:bldP spid="96" grpId="0"/>
      <p:bldP spid="98" grpId="0"/>
      <p:bldP spid="99" grpId="0" animBg="1"/>
      <p:bldP spid="101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 animBg="1"/>
      <p:bldP spid="111" grpId="0"/>
      <p:bldP spid="112" grpId="0" animBg="1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96" y="359706"/>
            <a:ext cx="8335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/>
              <a:t>A </a:t>
            </a:r>
            <a:r>
              <a:rPr lang="en-IN" b="1" dirty="0" smtClean="0"/>
              <a:t>point </a:t>
            </a:r>
            <a:r>
              <a:rPr lang="en-IN" b="1" dirty="0" smtClean="0"/>
              <a:t>“S” </a:t>
            </a:r>
            <a:r>
              <a:rPr lang="en-IN" b="1" dirty="0" smtClean="0"/>
              <a:t>is </a:t>
            </a:r>
            <a:r>
              <a:rPr lang="en-IN" b="1" dirty="0" smtClean="0"/>
              <a:t>50mm </a:t>
            </a:r>
            <a:r>
              <a:rPr lang="en-IN" b="1" dirty="0" smtClean="0"/>
              <a:t>above H.P and </a:t>
            </a:r>
            <a:r>
              <a:rPr lang="en-IN" b="1" dirty="0" smtClean="0"/>
              <a:t>40 </a:t>
            </a:r>
            <a:r>
              <a:rPr lang="en-IN" b="1" dirty="0" smtClean="0"/>
              <a:t>mm in front of </a:t>
            </a:r>
            <a:r>
              <a:rPr lang="en-IN" b="1" dirty="0" smtClean="0"/>
              <a:t>V.P</a:t>
            </a:r>
          </a:p>
          <a:p>
            <a:pPr marL="342900" indent="-342900">
              <a:buAutoNum type="arabicPeriod"/>
            </a:pPr>
            <a:endParaRPr lang="en-IN" b="1" dirty="0" smtClean="0"/>
          </a:p>
          <a:p>
            <a:pPr marL="342900" indent="-342900">
              <a:buFontTx/>
              <a:buAutoNum type="arabicPeriod"/>
            </a:pPr>
            <a:r>
              <a:rPr lang="en-IN" b="1" dirty="0"/>
              <a:t>A point </a:t>
            </a:r>
            <a:r>
              <a:rPr lang="en-IN" b="1" dirty="0" smtClean="0"/>
              <a:t>“P” </a:t>
            </a:r>
            <a:r>
              <a:rPr lang="en-IN" b="1" dirty="0"/>
              <a:t>is </a:t>
            </a:r>
            <a:r>
              <a:rPr lang="en-IN" b="1" dirty="0" smtClean="0"/>
              <a:t>30mm </a:t>
            </a:r>
            <a:r>
              <a:rPr lang="en-IN" b="1" dirty="0"/>
              <a:t>above H.P and </a:t>
            </a:r>
            <a:r>
              <a:rPr lang="en-IN" b="1" dirty="0" smtClean="0"/>
              <a:t>40 </a:t>
            </a:r>
            <a:r>
              <a:rPr lang="en-IN" b="1" dirty="0"/>
              <a:t>mm </a:t>
            </a:r>
            <a:r>
              <a:rPr lang="en-IN" b="1" dirty="0" smtClean="0"/>
              <a:t>behind </a:t>
            </a:r>
            <a:r>
              <a:rPr lang="en-IN" b="1" dirty="0"/>
              <a:t>of </a:t>
            </a:r>
            <a:r>
              <a:rPr lang="en-IN" b="1" dirty="0" smtClean="0"/>
              <a:t>V.P</a:t>
            </a:r>
          </a:p>
          <a:p>
            <a:pPr marL="342900" indent="-342900">
              <a:buFontTx/>
              <a:buAutoNum type="arabicPeriod"/>
            </a:pPr>
            <a:endParaRPr lang="en-IN" b="1" dirty="0" smtClean="0"/>
          </a:p>
          <a:p>
            <a:pPr marL="342900" indent="-342900">
              <a:buFontTx/>
              <a:buAutoNum type="arabicPeriod"/>
            </a:pPr>
            <a:r>
              <a:rPr lang="en-IN" b="1" dirty="0"/>
              <a:t>A point </a:t>
            </a:r>
            <a:r>
              <a:rPr lang="en-IN" b="1" dirty="0" smtClean="0"/>
              <a:t>“Q” </a:t>
            </a:r>
            <a:r>
              <a:rPr lang="en-IN" b="1" dirty="0"/>
              <a:t>is </a:t>
            </a:r>
            <a:r>
              <a:rPr lang="en-IN" b="1" dirty="0" smtClean="0"/>
              <a:t>25mm below </a:t>
            </a:r>
            <a:r>
              <a:rPr lang="en-IN" b="1" dirty="0"/>
              <a:t>H.P and </a:t>
            </a:r>
            <a:r>
              <a:rPr lang="en-IN" b="1" dirty="0" smtClean="0"/>
              <a:t>30 </a:t>
            </a:r>
            <a:r>
              <a:rPr lang="en-IN" b="1" dirty="0"/>
              <a:t>mm in front of </a:t>
            </a:r>
            <a:r>
              <a:rPr lang="en-IN" b="1" dirty="0" smtClean="0"/>
              <a:t>V.P</a:t>
            </a:r>
          </a:p>
          <a:p>
            <a:pPr marL="342900" indent="-342900">
              <a:buFontTx/>
              <a:buAutoNum type="arabicPeriod"/>
            </a:pPr>
            <a:endParaRPr lang="en-IN" b="1" dirty="0" smtClean="0"/>
          </a:p>
          <a:p>
            <a:pPr marL="342900" indent="-342900">
              <a:buFontTx/>
              <a:buAutoNum type="arabicPeriod"/>
            </a:pPr>
            <a:r>
              <a:rPr lang="en-IN" b="1" dirty="0"/>
              <a:t>A point </a:t>
            </a:r>
            <a:r>
              <a:rPr lang="en-IN" b="1" dirty="0" smtClean="0"/>
              <a:t>“R” </a:t>
            </a:r>
            <a:r>
              <a:rPr lang="en-IN" b="1" dirty="0"/>
              <a:t>is </a:t>
            </a:r>
            <a:r>
              <a:rPr lang="en-IN" b="1" dirty="0" smtClean="0"/>
              <a:t>45mm </a:t>
            </a:r>
            <a:r>
              <a:rPr lang="en-IN" b="1" dirty="0"/>
              <a:t>below H.P and </a:t>
            </a:r>
            <a:r>
              <a:rPr lang="en-IN" b="1" dirty="0" smtClean="0"/>
              <a:t>35 </a:t>
            </a:r>
            <a:r>
              <a:rPr lang="en-IN" b="1" dirty="0"/>
              <a:t>mm </a:t>
            </a:r>
            <a:r>
              <a:rPr lang="en-IN" b="1" dirty="0" smtClean="0"/>
              <a:t>behind of </a:t>
            </a:r>
            <a:r>
              <a:rPr lang="en-IN" b="1" dirty="0"/>
              <a:t>V.P</a:t>
            </a:r>
          </a:p>
          <a:p>
            <a:pPr marL="342900" indent="-342900">
              <a:buFontTx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807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993" y="0"/>
            <a:ext cx="418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Quadrant System :</a:t>
            </a:r>
            <a:endParaRPr lang="en-I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8522" y="927946"/>
            <a:ext cx="73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2D</a:t>
            </a:r>
            <a:endParaRPr lang="en-IN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80685" y="2145671"/>
            <a:ext cx="9055" cy="371192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8993" y="3956360"/>
            <a:ext cx="43833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9881" y="4026931"/>
            <a:ext cx="164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- Axis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0685" y="1852590"/>
            <a:ext cx="164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- Axis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93601" y="2221922"/>
            <a:ext cx="434709" cy="416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1151" y="2249081"/>
            <a:ext cx="164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+ + 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7271" y="2145671"/>
            <a:ext cx="434709" cy="416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981" y="2169234"/>
            <a:ext cx="8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- + 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7270" y="4805880"/>
            <a:ext cx="434709" cy="416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981" y="4807967"/>
            <a:ext cx="8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- - 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93601" y="4832108"/>
            <a:ext cx="434709" cy="416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8310" y="4859268"/>
            <a:ext cx="8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+ - 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07481" y="946052"/>
            <a:ext cx="73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3D</a:t>
            </a:r>
            <a:endParaRPr lang="en-IN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43" y="1589448"/>
            <a:ext cx="46386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6409853" y="4229703"/>
            <a:ext cx="2136618" cy="1990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9942752" y="4735188"/>
            <a:ext cx="2136618" cy="1990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8257299" y="5712095"/>
            <a:ext cx="2136618" cy="9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 rot="19558753">
            <a:off x="8347983" y="5276523"/>
            <a:ext cx="2136618" cy="9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663350" y="3476531"/>
            <a:ext cx="814812" cy="181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51414" y="3358836"/>
            <a:ext cx="2797521" cy="13127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63220" y="2989504"/>
            <a:ext cx="111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- Axis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8605573" y="5177298"/>
            <a:ext cx="126270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581176" y="2408218"/>
            <a:ext cx="24397" cy="325712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942752" y="4992632"/>
            <a:ext cx="111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Y- Axis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8569359" y="3358836"/>
            <a:ext cx="1235544" cy="5975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9389670" y="3591433"/>
            <a:ext cx="126270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21022" y="3107199"/>
            <a:ext cx="24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Reference line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21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47" grpId="0"/>
      <p:bldP spid="54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17" y="1363292"/>
            <a:ext cx="4979141" cy="484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160051" y="4320172"/>
            <a:ext cx="2136618" cy="1990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846517" y="4897251"/>
            <a:ext cx="2136618" cy="176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110176" y="6012471"/>
            <a:ext cx="2136618" cy="845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 rot="19558753">
            <a:off x="4094472" y="5570261"/>
            <a:ext cx="2136618" cy="807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96576" y="3603461"/>
            <a:ext cx="814812" cy="181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03982" y="3365278"/>
            <a:ext cx="2995280" cy="153197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89040" y="3697122"/>
            <a:ext cx="111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- Axis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376450" y="5143759"/>
            <a:ext cx="126270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352053" y="2317864"/>
            <a:ext cx="24398" cy="36562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89323" y="5034017"/>
            <a:ext cx="111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Y- Axis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376450" y="3365278"/>
            <a:ext cx="1235544" cy="66368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455259" y="3353775"/>
            <a:ext cx="1371054" cy="1451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59572" y="2948015"/>
            <a:ext cx="24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Reference line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 rot="19243259">
            <a:off x="6459404" y="3921972"/>
            <a:ext cx="53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HP</a:t>
            </a:r>
            <a:endParaRPr lang="en-IN" sz="1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3003982" y="2602526"/>
            <a:ext cx="4105652" cy="2294725"/>
            <a:chOff x="3003982" y="2602526"/>
            <a:chExt cx="4105652" cy="2294725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3003982" y="2625719"/>
              <a:ext cx="1106194" cy="728056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03982" y="3353775"/>
              <a:ext cx="2995280" cy="1543476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114354" y="2602526"/>
              <a:ext cx="2995280" cy="1426441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003440" y="4028967"/>
              <a:ext cx="1106194" cy="86828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4021788" y="1068309"/>
            <a:ext cx="0" cy="19214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88871" y="624629"/>
            <a:ext cx="30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Horizontal reference Plane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343046" y="1476178"/>
            <a:ext cx="1346277" cy="4497962"/>
            <a:chOff x="4343046" y="1476178"/>
            <a:chExt cx="1346277" cy="4497962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4352053" y="1476178"/>
              <a:ext cx="1337270" cy="875533"/>
            </a:xfrm>
            <a:prstGeom prst="line">
              <a:avLst/>
            </a:prstGeom>
            <a:ln w="381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343046" y="2317865"/>
              <a:ext cx="9007" cy="3656275"/>
            </a:xfrm>
            <a:prstGeom prst="line">
              <a:avLst/>
            </a:prstGeom>
            <a:ln w="381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689323" y="1476178"/>
              <a:ext cx="0" cy="3565501"/>
            </a:xfrm>
            <a:prstGeom prst="line">
              <a:avLst/>
            </a:prstGeom>
            <a:ln w="381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343046" y="5098607"/>
              <a:ext cx="1337270" cy="875533"/>
            </a:xfrm>
            <a:prstGeom prst="line">
              <a:avLst/>
            </a:prstGeom>
            <a:ln w="381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 flipH="1">
            <a:off x="5455259" y="1635495"/>
            <a:ext cx="2079496" cy="3913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653192" y="1450829"/>
            <a:ext cx="30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 reference Plane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 rot="19662157">
            <a:off x="3211721" y="3124733"/>
            <a:ext cx="53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HP</a:t>
            </a:r>
            <a:endParaRPr lang="en-IN" sz="1400" b="1" dirty="0"/>
          </a:p>
        </p:txBody>
      </p:sp>
      <p:sp>
        <p:nvSpPr>
          <p:cNvPr id="69" name="TextBox 68"/>
          <p:cNvSpPr txBox="1"/>
          <p:nvPr/>
        </p:nvSpPr>
        <p:spPr>
          <a:xfrm rot="19643590">
            <a:off x="4446344" y="2197706"/>
            <a:ext cx="53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V</a:t>
            </a:r>
            <a:r>
              <a:rPr lang="en-IN" sz="1400" b="1" dirty="0" smtClean="0"/>
              <a:t>P</a:t>
            </a:r>
            <a:endParaRPr lang="en-IN" sz="1400" b="1" dirty="0"/>
          </a:p>
        </p:txBody>
      </p:sp>
      <p:sp>
        <p:nvSpPr>
          <p:cNvPr id="70" name="TextBox 69"/>
          <p:cNvSpPr txBox="1"/>
          <p:nvPr/>
        </p:nvSpPr>
        <p:spPr>
          <a:xfrm rot="19694331">
            <a:off x="5053008" y="4837173"/>
            <a:ext cx="53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V</a:t>
            </a:r>
            <a:r>
              <a:rPr lang="en-IN" sz="1400" b="1" dirty="0" smtClean="0"/>
              <a:t>P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4680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/>
      <p:bldP spid="67" grpId="0"/>
      <p:bldP spid="68" grpId="0"/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0" y="1085148"/>
            <a:ext cx="4979141" cy="484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80704" y="4042028"/>
            <a:ext cx="2136618" cy="1990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067170" y="4619107"/>
            <a:ext cx="2136618" cy="176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979264" y="5550768"/>
            <a:ext cx="2136618" cy="845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 rot="19558753">
            <a:off x="2375620" y="5261043"/>
            <a:ext cx="2136618" cy="959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615038" y="3091771"/>
            <a:ext cx="1235544" cy="6636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243259">
            <a:off x="4680057" y="3643828"/>
            <a:ext cx="53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HP</a:t>
            </a:r>
            <a:endParaRPr lang="en-IN" sz="1400" b="1" dirty="0"/>
          </a:p>
        </p:txBody>
      </p:sp>
      <p:sp>
        <p:nvSpPr>
          <p:cNvPr id="68" name="TextBox 67"/>
          <p:cNvSpPr txBox="1"/>
          <p:nvPr/>
        </p:nvSpPr>
        <p:spPr>
          <a:xfrm rot="19662157">
            <a:off x="1432374" y="2846589"/>
            <a:ext cx="53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HP</a:t>
            </a:r>
            <a:endParaRPr lang="en-IN" sz="1400" b="1" dirty="0"/>
          </a:p>
        </p:txBody>
      </p:sp>
      <p:sp>
        <p:nvSpPr>
          <p:cNvPr id="69" name="TextBox 68"/>
          <p:cNvSpPr txBox="1"/>
          <p:nvPr/>
        </p:nvSpPr>
        <p:spPr>
          <a:xfrm rot="19643590">
            <a:off x="2666997" y="1919562"/>
            <a:ext cx="53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V</a:t>
            </a:r>
            <a:r>
              <a:rPr lang="en-IN" sz="1400" b="1" dirty="0" smtClean="0"/>
              <a:t>P</a:t>
            </a:r>
            <a:endParaRPr lang="en-IN" sz="1400" b="1" dirty="0"/>
          </a:p>
        </p:txBody>
      </p:sp>
      <p:sp>
        <p:nvSpPr>
          <p:cNvPr id="70" name="TextBox 69"/>
          <p:cNvSpPr txBox="1"/>
          <p:nvPr/>
        </p:nvSpPr>
        <p:spPr>
          <a:xfrm rot="19694331">
            <a:off x="3273661" y="4559029"/>
            <a:ext cx="53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V</a:t>
            </a:r>
            <a:r>
              <a:rPr lang="en-IN" sz="1400" b="1" dirty="0" smtClean="0"/>
              <a:t>P</a:t>
            </a:r>
            <a:endParaRPr lang="en-IN" sz="1400" b="1" dirty="0"/>
          </a:p>
        </p:txBody>
      </p:sp>
      <p:sp>
        <p:nvSpPr>
          <p:cNvPr id="34" name="Oval 33"/>
          <p:cNvSpPr/>
          <p:nvPr/>
        </p:nvSpPr>
        <p:spPr>
          <a:xfrm>
            <a:off x="4469916" y="1830355"/>
            <a:ext cx="434709" cy="416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79740" y="2419352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1</a:t>
            </a:r>
            <a:r>
              <a:rPr lang="en-IN" sz="1400" b="1" baseline="30000" dirty="0" smtClean="0">
                <a:solidFill>
                  <a:srgbClr val="FF0000"/>
                </a:solidFill>
              </a:rPr>
              <a:t>st</a:t>
            </a:r>
            <a:r>
              <a:rPr lang="en-IN" sz="1400" b="1" dirty="0" smtClean="0">
                <a:solidFill>
                  <a:srgbClr val="FF0000"/>
                </a:solidFill>
              </a:rPr>
              <a:t> Quadrant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496181" y="1418890"/>
            <a:ext cx="434709" cy="416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74278" y="4296457"/>
            <a:ext cx="434709" cy="416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69916" y="4807437"/>
            <a:ext cx="434709" cy="416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7403" y="5348268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4</a:t>
            </a:r>
            <a:r>
              <a:rPr lang="en-IN" sz="1400" b="1" baseline="30000" dirty="0" smtClean="0">
                <a:solidFill>
                  <a:srgbClr val="FF0000"/>
                </a:solidFill>
              </a:rPr>
              <a:t>th</a:t>
            </a:r>
            <a:r>
              <a:rPr lang="en-IN" sz="1400" b="1" dirty="0" smtClean="0">
                <a:solidFill>
                  <a:srgbClr val="FF0000"/>
                </a:solidFill>
              </a:rPr>
              <a:t> Quadrant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927" y="4861777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</a:t>
            </a:r>
            <a:r>
              <a:rPr lang="en-IN" sz="1400" b="1" baseline="30000" dirty="0" smtClean="0">
                <a:solidFill>
                  <a:srgbClr val="FF0000"/>
                </a:solidFill>
              </a:rPr>
              <a:t>rd</a:t>
            </a:r>
            <a:r>
              <a:rPr lang="en-IN" sz="1400" b="1" dirty="0" smtClean="0">
                <a:solidFill>
                  <a:srgbClr val="FF0000"/>
                </a:solidFill>
              </a:rPr>
              <a:t> Quadrant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0536" y="1919561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</a:t>
            </a:r>
            <a:r>
              <a:rPr lang="en-IN" sz="1400" b="1" baseline="30000" dirty="0" smtClean="0">
                <a:solidFill>
                  <a:srgbClr val="FF0000"/>
                </a:solidFill>
              </a:rPr>
              <a:t>nd</a:t>
            </a:r>
            <a:r>
              <a:rPr lang="en-IN" sz="1400" b="1" dirty="0" smtClean="0">
                <a:solidFill>
                  <a:srgbClr val="FF0000"/>
                </a:solidFill>
              </a:rPr>
              <a:t> Quadrant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69449" y="960475"/>
            <a:ext cx="5823084" cy="5300059"/>
            <a:chOff x="6169449" y="960475"/>
            <a:chExt cx="5823084" cy="5300059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315" y="960475"/>
              <a:ext cx="4979141" cy="4847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169449" y="3917355"/>
              <a:ext cx="2136618" cy="1990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855915" y="4494434"/>
              <a:ext cx="2136618" cy="1766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 rot="19558753">
              <a:off x="8164365" y="5136370"/>
              <a:ext cx="2136618" cy="95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8403783" y="2967098"/>
              <a:ext cx="1235544" cy="6636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19243259">
              <a:off x="10468802" y="3519155"/>
              <a:ext cx="53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HP</a:t>
              </a:r>
              <a:endParaRPr lang="en-IN" sz="14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9662157">
              <a:off x="7221119" y="2721916"/>
              <a:ext cx="53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HP</a:t>
              </a:r>
              <a:endParaRPr lang="en-IN" sz="14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9643590">
              <a:off x="8455742" y="1794889"/>
              <a:ext cx="53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V</a:t>
              </a:r>
              <a:r>
                <a:rPr lang="en-IN" sz="1400" b="1" dirty="0" smtClean="0"/>
                <a:t>P</a:t>
              </a:r>
              <a:endParaRPr lang="en-IN" sz="1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 rot="19694331">
              <a:off x="9062406" y="4434356"/>
              <a:ext cx="53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V</a:t>
              </a:r>
              <a:r>
                <a:rPr lang="en-IN" sz="1400" b="1" dirty="0" smtClean="0"/>
                <a:t>P</a:t>
              </a:r>
              <a:endParaRPr lang="en-IN" sz="1400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9951774" y="1786020"/>
              <a:ext cx="434709" cy="41645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059209" y="2568027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1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st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7930976" y="1258194"/>
              <a:ext cx="434709" cy="41645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963023" y="4171784"/>
              <a:ext cx="434709" cy="41645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3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0258661" y="4682764"/>
              <a:ext cx="434709" cy="41645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4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446148" y="5223595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4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th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82672" y="4737104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3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rd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62525" y="1928821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2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nd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394199" y="1077442"/>
            <a:ext cx="2786130" cy="3374736"/>
            <a:chOff x="8394199" y="1077442"/>
            <a:chExt cx="2786130" cy="337473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59209" y="1710676"/>
              <a:ext cx="1121120" cy="2741502"/>
              <a:chOff x="8403783" y="889285"/>
              <a:chExt cx="1121120" cy="2741502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8403783" y="889285"/>
                <a:ext cx="1121120" cy="89178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403783" y="1781065"/>
                <a:ext cx="0" cy="184972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9482627" y="889285"/>
                <a:ext cx="42276" cy="19193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8415077" y="2809397"/>
                <a:ext cx="1083366" cy="8213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>
              <a:off x="8394199" y="1919562"/>
              <a:ext cx="1665010" cy="6828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643510" y="1077442"/>
              <a:ext cx="1536819" cy="6332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flipH="1">
            <a:off x="7018044" y="534154"/>
            <a:ext cx="2740689" cy="3095915"/>
            <a:chOff x="8394198" y="1356263"/>
            <a:chExt cx="3247635" cy="3095915"/>
          </a:xfrm>
        </p:grpSpPr>
        <p:grpSp>
          <p:nvGrpSpPr>
            <p:cNvPr id="87" name="Group 86"/>
            <p:cNvGrpSpPr/>
            <p:nvPr/>
          </p:nvGrpSpPr>
          <p:grpSpPr>
            <a:xfrm>
              <a:off x="8530734" y="1356264"/>
              <a:ext cx="3111099" cy="3095914"/>
              <a:chOff x="6875308" y="534873"/>
              <a:chExt cx="3111099" cy="3095914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8330965" y="1294935"/>
                <a:ext cx="1655442" cy="62534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8355705" y="1920279"/>
                <a:ext cx="48079" cy="171050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9986407" y="1294935"/>
                <a:ext cx="0" cy="165972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6875308" y="534873"/>
                <a:ext cx="1621218" cy="55099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>
              <a:off x="8394198" y="1899551"/>
              <a:ext cx="1640973" cy="84211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0126153" y="1356263"/>
              <a:ext cx="1495022" cy="76006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3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 animBg="1"/>
      <p:bldP spid="40" grpId="0" animBg="1"/>
      <p:bldP spid="41" grpId="0"/>
      <p:bldP spid="43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1862" y="1876540"/>
            <a:ext cx="3432863" cy="2390871"/>
            <a:chOff x="2671998" y="2032404"/>
            <a:chExt cx="3432863" cy="2390871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952008" y="2803682"/>
              <a:ext cx="852055" cy="849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671998" y="2032404"/>
              <a:ext cx="3432863" cy="2390871"/>
              <a:chOff x="820889" y="3802111"/>
              <a:chExt cx="3432863" cy="239087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652155" y="3803073"/>
                <a:ext cx="2601597" cy="15142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3401697" y="5318332"/>
                <a:ext cx="852055" cy="87465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20889" y="4599703"/>
                <a:ext cx="2580808" cy="159327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30590" y="3802111"/>
                <a:ext cx="854676" cy="7926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 rot="18923783">
              <a:off x="5578757" y="3402193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HP</a:t>
              </a:r>
              <a:endParaRPr lang="en-IN" sz="1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8923783">
              <a:off x="2749932" y="2558874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HP</a:t>
              </a:r>
              <a:endParaRPr lang="en-IN" sz="1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21874" y="1176116"/>
            <a:ext cx="946370" cy="3792682"/>
            <a:chOff x="3952010" y="1331980"/>
            <a:chExt cx="946370" cy="379268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52011" y="2181258"/>
              <a:ext cx="20782" cy="294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952011" y="1331980"/>
              <a:ext cx="852055" cy="849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04066" y="1331980"/>
              <a:ext cx="20782" cy="294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952010" y="4275384"/>
              <a:ext cx="852055" cy="849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9782865">
              <a:off x="4410007" y="1596685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V</a:t>
              </a:r>
              <a:r>
                <a:rPr lang="en-IN" sz="1400" b="1" dirty="0" smtClean="0"/>
                <a:t>P</a:t>
              </a:r>
              <a:endParaRPr lang="en-IN" sz="1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8856389">
              <a:off x="3925233" y="4566949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VP</a:t>
              </a:r>
              <a:endParaRPr lang="en-IN" sz="14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721358" y="2354207"/>
            <a:ext cx="3610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Rotate H.P in clockwise direction </a:t>
            </a:r>
            <a:r>
              <a:rPr lang="en-IN" sz="2400" b="1" dirty="0">
                <a:solidFill>
                  <a:srgbClr val="FF0000"/>
                </a:solidFill>
              </a:rPr>
              <a:t>to </a:t>
            </a:r>
            <a:r>
              <a:rPr lang="en-IN" sz="2400" b="1" dirty="0" smtClean="0">
                <a:solidFill>
                  <a:srgbClr val="FF0000"/>
                </a:solidFill>
              </a:rPr>
              <a:t>90</a:t>
            </a:r>
            <a:r>
              <a:rPr lang="en-IN" sz="2400" b="1" baseline="30000" dirty="0" smtClean="0">
                <a:solidFill>
                  <a:srgbClr val="FF0000"/>
                </a:solidFill>
              </a:rPr>
              <a:t>0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925793" y="941591"/>
            <a:ext cx="946370" cy="3792682"/>
            <a:chOff x="3952010" y="1331980"/>
            <a:chExt cx="946370" cy="379268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952011" y="2181258"/>
              <a:ext cx="20782" cy="294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952011" y="1331980"/>
              <a:ext cx="852055" cy="849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04066" y="1331980"/>
              <a:ext cx="20782" cy="294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52010" y="4275384"/>
              <a:ext cx="852055" cy="849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9782865">
              <a:off x="4410007" y="1596685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HP</a:t>
              </a:r>
              <a:endParaRPr lang="en-IN" sz="1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8856389">
              <a:off x="3925233" y="4566949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VP</a:t>
              </a:r>
              <a:endParaRPr lang="en-IN" sz="14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031215" y="941591"/>
            <a:ext cx="872838" cy="3792682"/>
            <a:chOff x="9031215" y="941591"/>
            <a:chExt cx="872838" cy="37926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9031216" y="1790869"/>
              <a:ext cx="20782" cy="29434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9031216" y="941591"/>
              <a:ext cx="852055" cy="849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883271" y="941591"/>
              <a:ext cx="20782" cy="29434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9031215" y="3884995"/>
              <a:ext cx="852055" cy="849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 rot="19782865">
            <a:off x="8990858" y="1636981"/>
            <a:ext cx="4883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V</a:t>
            </a:r>
            <a:r>
              <a:rPr lang="en-IN" sz="1400" b="1" dirty="0" smtClean="0"/>
              <a:t>P</a:t>
            </a:r>
            <a:endParaRPr lang="en-IN" sz="1400" b="1" dirty="0"/>
          </a:p>
        </p:txBody>
      </p:sp>
      <p:sp>
        <p:nvSpPr>
          <p:cNvPr id="35" name="TextBox 34"/>
          <p:cNvSpPr txBox="1"/>
          <p:nvPr/>
        </p:nvSpPr>
        <p:spPr>
          <a:xfrm rot="18856389">
            <a:off x="9427845" y="3599749"/>
            <a:ext cx="4883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HP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253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Projection Of </a:t>
            </a:r>
            <a:r>
              <a:rPr lang="en-IN" dirty="0"/>
              <a:t>P</a:t>
            </a:r>
            <a:r>
              <a:rPr lang="en-IN" dirty="0" smtClean="0"/>
              <a:t>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1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0166" y="47032"/>
            <a:ext cx="3872720" cy="3861344"/>
            <a:chOff x="1160166" y="47032"/>
            <a:chExt cx="3872720" cy="3861344"/>
          </a:xfrm>
        </p:grpSpPr>
        <p:grpSp>
          <p:nvGrpSpPr>
            <p:cNvPr id="4" name="Group 3"/>
            <p:cNvGrpSpPr/>
            <p:nvPr/>
          </p:nvGrpSpPr>
          <p:grpSpPr>
            <a:xfrm>
              <a:off x="2440178" y="115694"/>
              <a:ext cx="872838" cy="3792682"/>
              <a:chOff x="2440178" y="541185"/>
              <a:chExt cx="872838" cy="379268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2440179" y="1390463"/>
                <a:ext cx="20782" cy="29434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2440179" y="541185"/>
                <a:ext cx="852055" cy="849278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292234" y="541185"/>
                <a:ext cx="20782" cy="29434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2440178" y="3484589"/>
                <a:ext cx="852055" cy="849278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 flipV="1">
              <a:off x="2440176" y="1587396"/>
              <a:ext cx="852055" cy="849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1160166" y="816118"/>
              <a:ext cx="3432863" cy="2390871"/>
              <a:chOff x="820889" y="3802111"/>
              <a:chExt cx="3432863" cy="23908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1652155" y="3803073"/>
                <a:ext cx="2601597" cy="15142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3401697" y="5318332"/>
                <a:ext cx="852055" cy="87465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20889" y="4599703"/>
                <a:ext cx="2580808" cy="159327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830590" y="3802111"/>
                <a:ext cx="854676" cy="7926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 rot="18923783">
              <a:off x="4079234" y="2175548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HP</a:t>
              </a:r>
              <a:endParaRPr lang="en-IN" sz="1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 rot="18923783">
              <a:off x="1250409" y="1332229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HP</a:t>
              </a:r>
              <a:endParaRPr lang="en-IN" sz="1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9782865">
              <a:off x="2910484" y="370040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V</a:t>
              </a:r>
              <a:r>
                <a:rPr lang="en-IN" sz="1400" b="1" dirty="0" smtClean="0"/>
                <a:t>P</a:t>
              </a:r>
              <a:endParaRPr lang="en-IN" sz="1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 rot="18856389">
              <a:off x="2425710" y="3340304"/>
              <a:ext cx="48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VP</a:t>
              </a:r>
              <a:endParaRPr lang="en-IN" sz="1400" b="1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2427867" y="1593054"/>
              <a:ext cx="852055" cy="8492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2900809" y="3324978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4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th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243770" y="2496547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3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rd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95984" y="1007321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1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st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617768" y="47032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2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nd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95984" y="1332228"/>
            <a:ext cx="236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</a:rPr>
              <a:t>Above HP and front of VP</a:t>
            </a:r>
            <a:endParaRPr lang="en-IN" sz="1400" b="1" dirty="0">
              <a:solidFill>
                <a:srgbClr val="00206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56301" y="3599986"/>
            <a:ext cx="236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</a:rPr>
              <a:t>Below HP and front of VP</a:t>
            </a:r>
            <a:endParaRPr lang="en-IN" sz="1400" b="1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355" y="2747533"/>
            <a:ext cx="236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</a:rPr>
              <a:t>Below HP and behind of VP</a:t>
            </a:r>
            <a:endParaRPr lang="en-IN" sz="1400" b="1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9160" y="370039"/>
            <a:ext cx="236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</a:rPr>
              <a:t>Above HP and behind of VP</a:t>
            </a:r>
            <a:endParaRPr lang="en-IN" sz="1400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21510"/>
              </p:ext>
            </p:extLst>
          </p:nvPr>
        </p:nvGraphicFramePr>
        <p:xfrm>
          <a:off x="5705717" y="1087198"/>
          <a:ext cx="5195455" cy="1483360"/>
        </p:xfrm>
        <a:graphic>
          <a:graphicData uri="http://schemas.openxmlformats.org/drawingml/2006/table">
            <a:tbl>
              <a:tblPr firstRow="1" bandRow="1"/>
              <a:tblGrid>
                <a:gridCol w="571500"/>
                <a:gridCol w="2805545"/>
                <a:gridCol w="18184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Above HP and front of 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1800" b="1" baseline="30000" dirty="0" smtClean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IN" sz="1800" b="1" dirty="0" smtClean="0">
                          <a:solidFill>
                            <a:srgbClr val="FF0000"/>
                          </a:solidFill>
                        </a:rPr>
                        <a:t> Quadrant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Above HP and behind of 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N" sz="1800" b="1" baseline="30000" dirty="0" smtClean="0">
                          <a:solidFill>
                            <a:srgbClr val="FF0000"/>
                          </a:solidFill>
                        </a:rPr>
                        <a:t>nd</a:t>
                      </a:r>
                      <a:r>
                        <a:rPr lang="en-IN" sz="1800" b="1" dirty="0" smtClean="0">
                          <a:solidFill>
                            <a:srgbClr val="FF0000"/>
                          </a:solidFill>
                        </a:rPr>
                        <a:t> Quadrant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Below HP and behind of 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IN" sz="1800" b="1" baseline="30000" dirty="0" smtClean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IN" sz="1800" b="1" dirty="0" smtClean="0">
                          <a:solidFill>
                            <a:srgbClr val="FF0000"/>
                          </a:solidFill>
                        </a:rPr>
                        <a:t> Quadrant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Below HP and front of 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IN" sz="1800" b="1" baseline="300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IN" sz="1800" b="1" dirty="0" smtClean="0">
                          <a:solidFill>
                            <a:srgbClr val="FF0000"/>
                          </a:solidFill>
                        </a:rPr>
                        <a:t> Quadrant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256434" y="366386"/>
            <a:ext cx="59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Quadrant wise position of any point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37500"/>
              </p:ext>
            </p:extLst>
          </p:nvPr>
        </p:nvGraphicFramePr>
        <p:xfrm>
          <a:off x="1228293" y="5584384"/>
          <a:ext cx="3377045" cy="741680"/>
        </p:xfrm>
        <a:graphic>
          <a:graphicData uri="http://schemas.openxmlformats.org/drawingml/2006/table">
            <a:tbl>
              <a:tblPr firstRow="1" bandRow="1"/>
              <a:tblGrid>
                <a:gridCol w="1967580"/>
                <a:gridCol w="140946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Front view (on VP)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 a’</a:t>
                      </a:r>
                      <a:r>
                        <a:rPr lang="en-IN" sz="1800" b="0" baseline="0" dirty="0" smtClean="0">
                          <a:solidFill>
                            <a:schemeClr val="tx1"/>
                          </a:solidFill>
                        </a:rPr>
                        <a:t> or b’</a:t>
                      </a:r>
                      <a:endParaRPr lang="en-IN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Top view (on HP)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baseline="0" dirty="0" smtClean="0">
                          <a:solidFill>
                            <a:schemeClr val="tx1"/>
                          </a:solidFill>
                        </a:rPr>
                        <a:t> a or b</a:t>
                      </a:r>
                      <a:endParaRPr lang="en-IN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062037" y="4836721"/>
            <a:ext cx="59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Quadrant wise name of any point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25093" y="3079249"/>
            <a:ext cx="3432863" cy="3792682"/>
            <a:chOff x="6725093" y="3079249"/>
            <a:chExt cx="3432863" cy="3792682"/>
          </a:xfrm>
        </p:grpSpPr>
        <p:grpSp>
          <p:nvGrpSpPr>
            <p:cNvPr id="32" name="Group 31"/>
            <p:cNvGrpSpPr/>
            <p:nvPr/>
          </p:nvGrpSpPr>
          <p:grpSpPr>
            <a:xfrm>
              <a:off x="6725093" y="3779673"/>
              <a:ext cx="3432863" cy="2390871"/>
              <a:chOff x="2671998" y="2032404"/>
              <a:chExt cx="3432863" cy="239087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3952008" y="2803682"/>
                <a:ext cx="852055" cy="8492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2671998" y="2032404"/>
                <a:ext cx="3432863" cy="2390871"/>
                <a:chOff x="820889" y="3802111"/>
                <a:chExt cx="3432863" cy="239087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652155" y="3803073"/>
                  <a:ext cx="2601597" cy="151429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3401697" y="5318332"/>
                  <a:ext cx="852055" cy="8746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820889" y="4599703"/>
                  <a:ext cx="2580808" cy="159327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830590" y="3802111"/>
                  <a:ext cx="854676" cy="79265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 rot="18923783">
                <a:off x="5578757" y="3402193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/>
                  <a:t>HP</a:t>
                </a:r>
                <a:endParaRPr lang="en-IN" sz="1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8923783">
                <a:off x="2749932" y="2558874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/>
                  <a:t>HP</a:t>
                </a:r>
                <a:endParaRPr lang="en-IN" sz="1400" b="1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8005105" y="3079249"/>
              <a:ext cx="946370" cy="3792682"/>
              <a:chOff x="3952010" y="1331980"/>
              <a:chExt cx="946370" cy="379268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3952011" y="2181258"/>
                <a:ext cx="20782" cy="2943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952011" y="1331980"/>
                <a:ext cx="852055" cy="8492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804066" y="1331980"/>
                <a:ext cx="20782" cy="2943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952010" y="4275384"/>
                <a:ext cx="852055" cy="8492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 rot="19782865">
                <a:off x="4410007" y="1596685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/>
                  <a:t>V</a:t>
                </a:r>
                <a:r>
                  <a:rPr lang="en-IN" sz="1400" b="1" dirty="0" smtClean="0"/>
                  <a:t>P</a:t>
                </a:r>
                <a:endParaRPr lang="en-IN" sz="1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8856389">
                <a:off x="3925233" y="4566949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/>
                  <a:t>VP</a:t>
                </a:r>
                <a:endParaRPr lang="en-IN" sz="1400" b="1" dirty="0"/>
              </a:p>
            </p:txBody>
          </p:sp>
        </p:grpSp>
      </p:grpSp>
      <p:cxnSp>
        <p:nvCxnSpPr>
          <p:cNvPr id="53" name="Straight Arrow Connector 52"/>
          <p:cNvCxnSpPr/>
          <p:nvPr/>
        </p:nvCxnSpPr>
        <p:spPr>
          <a:xfrm flipH="1" flipV="1">
            <a:off x="8707290" y="4052296"/>
            <a:ext cx="598611" cy="32052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9086954">
            <a:off x="7938838" y="3698593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Front view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77943" y="3125995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1</a:t>
            </a:r>
            <a:r>
              <a:rPr lang="en-IN" sz="1400" b="1" baseline="30000" dirty="0" smtClean="0">
                <a:solidFill>
                  <a:srgbClr val="FF0000"/>
                </a:solidFill>
              </a:rPr>
              <a:t>st</a:t>
            </a:r>
            <a:r>
              <a:rPr lang="en-IN" sz="1400" b="1" dirty="0" smtClean="0">
                <a:solidFill>
                  <a:srgbClr val="FF0000"/>
                </a:solidFill>
              </a:rPr>
              <a:t> Quadrant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9398953" y="4640376"/>
            <a:ext cx="28475" cy="6320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979965">
            <a:off x="8733113" y="5599750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Top view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47213" y="2897155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</a:t>
            </a:r>
            <a:r>
              <a:rPr lang="en-IN" sz="1400" b="1" baseline="30000" dirty="0" smtClean="0">
                <a:solidFill>
                  <a:srgbClr val="FF0000"/>
                </a:solidFill>
              </a:rPr>
              <a:t>nd</a:t>
            </a:r>
            <a:r>
              <a:rPr lang="en-IN" sz="1400" b="1" dirty="0" smtClean="0">
                <a:solidFill>
                  <a:srgbClr val="FF0000"/>
                </a:solidFill>
              </a:rPr>
              <a:t> Quadrant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703825" y="3527517"/>
            <a:ext cx="476079" cy="25311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594601" y="3654076"/>
            <a:ext cx="28475" cy="6320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979965">
            <a:off x="7087370" y="4601877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Top view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87983" y="4821701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</a:t>
            </a:r>
            <a:r>
              <a:rPr lang="en-IN" sz="1400" b="1" baseline="30000" dirty="0" smtClean="0">
                <a:solidFill>
                  <a:srgbClr val="FF0000"/>
                </a:solidFill>
              </a:rPr>
              <a:t>rd</a:t>
            </a:r>
            <a:r>
              <a:rPr lang="en-IN" sz="1400" b="1" dirty="0" smtClean="0">
                <a:solidFill>
                  <a:srgbClr val="FF0000"/>
                </a:solidFill>
              </a:rPr>
              <a:t> Quadrant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19086954">
            <a:off x="8035474" y="5680695"/>
            <a:ext cx="64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Front </a:t>
            </a:r>
          </a:p>
          <a:p>
            <a:r>
              <a:rPr lang="en-IN" sz="1400" b="1" dirty="0" smtClean="0">
                <a:solidFill>
                  <a:srgbClr val="FF0000"/>
                </a:solidFill>
              </a:rPr>
              <a:t>view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85942" y="5206053"/>
            <a:ext cx="476079" cy="25311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477857" y="5149422"/>
            <a:ext cx="0" cy="129787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562126" y="6244591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4</a:t>
            </a:r>
            <a:r>
              <a:rPr lang="en-IN" sz="1400" b="1" baseline="30000" dirty="0" smtClean="0">
                <a:solidFill>
                  <a:srgbClr val="FF0000"/>
                </a:solidFill>
              </a:rPr>
              <a:t>th</a:t>
            </a:r>
            <a:r>
              <a:rPr lang="en-IN" sz="1400" b="1" dirty="0" smtClean="0">
                <a:solidFill>
                  <a:srgbClr val="FF0000"/>
                </a:solidFill>
              </a:rPr>
              <a:t> Quadrant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8394034" y="6244591"/>
            <a:ext cx="598611" cy="32052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095104" y="6122178"/>
            <a:ext cx="0" cy="64893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2" grpId="0"/>
      <p:bldP spid="72" grpId="0"/>
      <p:bldP spid="54" grpId="0"/>
      <p:bldP spid="55" grpId="0"/>
      <p:bldP spid="57" grpId="0"/>
      <p:bldP spid="58" grpId="0"/>
      <p:bldP spid="61" grpId="0"/>
      <p:bldP spid="62" grpId="0"/>
      <p:bldP spid="63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6004" y="1159652"/>
            <a:ext cx="5823084" cy="5300059"/>
            <a:chOff x="6169449" y="960475"/>
            <a:chExt cx="5823084" cy="530005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315" y="960475"/>
              <a:ext cx="4979141" cy="4847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169449" y="3917355"/>
              <a:ext cx="2136618" cy="1990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5915" y="4494434"/>
              <a:ext cx="2136618" cy="1766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 rot="19558753">
              <a:off x="8164365" y="5136370"/>
              <a:ext cx="2136618" cy="95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403783" y="2967098"/>
              <a:ext cx="1235544" cy="6636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9243259">
              <a:off x="10468802" y="3519155"/>
              <a:ext cx="53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HP</a:t>
              </a:r>
              <a:endParaRPr lang="en-IN" sz="1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9662157">
              <a:off x="7221119" y="2721916"/>
              <a:ext cx="53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HP</a:t>
              </a:r>
              <a:endParaRPr lang="en-IN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9643590">
              <a:off x="8455742" y="1794889"/>
              <a:ext cx="53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V</a:t>
              </a:r>
              <a:r>
                <a:rPr lang="en-IN" sz="1400" b="1" dirty="0" smtClean="0"/>
                <a:t>P</a:t>
              </a:r>
              <a:endParaRPr lang="en-IN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694331">
              <a:off x="9062406" y="4434356"/>
              <a:ext cx="53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V</a:t>
              </a:r>
              <a:r>
                <a:rPr lang="en-IN" sz="1400" b="1" dirty="0" smtClean="0"/>
                <a:t>P</a:t>
              </a:r>
              <a:endParaRPr lang="en-IN" sz="14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951774" y="1786020"/>
              <a:ext cx="434709" cy="41645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59209" y="2568027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1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st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930976" y="1258194"/>
              <a:ext cx="434709" cy="41645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963023" y="4171784"/>
              <a:ext cx="434709" cy="41645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3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258661" y="4682764"/>
              <a:ext cx="434709" cy="41645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4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46148" y="5223595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4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th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82672" y="4737104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3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rd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62525" y="1928821"/>
              <a:ext cx="153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2</a:t>
              </a:r>
              <a:r>
                <a:rPr lang="en-IN" sz="1400" b="1" baseline="30000" dirty="0" smtClean="0">
                  <a:solidFill>
                    <a:srgbClr val="FF0000"/>
                  </a:solidFill>
                </a:rPr>
                <a:t>nd</a:t>
              </a:r>
              <a:r>
                <a:rPr lang="en-IN" sz="1400" b="1" dirty="0" smtClean="0">
                  <a:solidFill>
                    <a:srgbClr val="FF0000"/>
                  </a:solidFill>
                </a:rPr>
                <a:t> Quadrant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0754" y="1276619"/>
            <a:ext cx="2786130" cy="3374736"/>
            <a:chOff x="8394199" y="1077442"/>
            <a:chExt cx="2786130" cy="3374736"/>
          </a:xfrm>
        </p:grpSpPr>
        <p:grpSp>
          <p:nvGrpSpPr>
            <p:cNvPr id="23" name="Group 22"/>
            <p:cNvGrpSpPr/>
            <p:nvPr/>
          </p:nvGrpSpPr>
          <p:grpSpPr>
            <a:xfrm>
              <a:off x="10059209" y="1710676"/>
              <a:ext cx="1121120" cy="2741502"/>
              <a:chOff x="8403783" y="889285"/>
              <a:chExt cx="1121120" cy="274150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403783" y="889285"/>
                <a:ext cx="1121120" cy="89178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403783" y="1781065"/>
                <a:ext cx="0" cy="184972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9482627" y="889285"/>
                <a:ext cx="42276" cy="19193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8415077" y="2809397"/>
                <a:ext cx="1083366" cy="8213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8394199" y="1919562"/>
              <a:ext cx="1665010" cy="6828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643510" y="1077442"/>
              <a:ext cx="1536819" cy="6332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flipH="1">
            <a:off x="3894599" y="733331"/>
            <a:ext cx="2740689" cy="3095915"/>
            <a:chOff x="8394198" y="1356263"/>
            <a:chExt cx="3247635" cy="3095915"/>
          </a:xfrm>
        </p:grpSpPr>
        <p:grpSp>
          <p:nvGrpSpPr>
            <p:cNvPr id="31" name="Group 30"/>
            <p:cNvGrpSpPr/>
            <p:nvPr/>
          </p:nvGrpSpPr>
          <p:grpSpPr>
            <a:xfrm>
              <a:off x="8530734" y="1356264"/>
              <a:ext cx="3111099" cy="3095914"/>
              <a:chOff x="6875308" y="534873"/>
              <a:chExt cx="3111099" cy="309591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V="1">
                <a:off x="8330965" y="1294935"/>
                <a:ext cx="1655442" cy="62534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355705" y="1920279"/>
                <a:ext cx="48079" cy="171050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9986407" y="1294935"/>
                <a:ext cx="0" cy="165972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6875308" y="534873"/>
                <a:ext cx="1621218" cy="55099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394198" y="1899551"/>
              <a:ext cx="1640973" cy="84211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26153" y="1356263"/>
              <a:ext cx="1495022" cy="76006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 flipH="1" flipV="1">
            <a:off x="7715303" y="3248347"/>
            <a:ext cx="1446804" cy="6238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52825" y="3962643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Front view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35216" y="1072237"/>
            <a:ext cx="28475" cy="6320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88433" y="1129302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Top view</a:t>
            </a:r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0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2657" y="1468727"/>
            <a:ext cx="3432863" cy="3792682"/>
            <a:chOff x="362657" y="1468727"/>
            <a:chExt cx="3432863" cy="3792682"/>
          </a:xfrm>
        </p:grpSpPr>
        <p:grpSp>
          <p:nvGrpSpPr>
            <p:cNvPr id="19" name="Group 18"/>
            <p:cNvGrpSpPr/>
            <p:nvPr/>
          </p:nvGrpSpPr>
          <p:grpSpPr>
            <a:xfrm>
              <a:off x="362657" y="2169151"/>
              <a:ext cx="3432863" cy="2390871"/>
              <a:chOff x="2671998" y="2032404"/>
              <a:chExt cx="3432863" cy="239087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3952008" y="2803682"/>
                <a:ext cx="852055" cy="8492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2671998" y="2032404"/>
                <a:ext cx="3432863" cy="2390871"/>
                <a:chOff x="820889" y="3802111"/>
                <a:chExt cx="3432863" cy="2390871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652155" y="3803073"/>
                  <a:ext cx="2601597" cy="151429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3401697" y="5318332"/>
                  <a:ext cx="852055" cy="8746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20889" y="4599703"/>
                  <a:ext cx="2580808" cy="159327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830590" y="3802111"/>
                  <a:ext cx="854676" cy="79265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 rot="18923783">
                <a:off x="5578757" y="3402193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/>
                  <a:t>HP</a:t>
                </a:r>
                <a:endParaRPr lang="en-IN" sz="14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8923783">
                <a:off x="2749932" y="2558874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/>
                  <a:t>HP</a:t>
                </a:r>
                <a:endParaRPr lang="en-IN" sz="14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642669" y="1468727"/>
              <a:ext cx="946370" cy="3792682"/>
              <a:chOff x="3952010" y="1331980"/>
              <a:chExt cx="946370" cy="379268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952011" y="2181258"/>
                <a:ext cx="20782" cy="2943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3952011" y="1331980"/>
                <a:ext cx="852055" cy="8492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804066" y="1331980"/>
                <a:ext cx="20782" cy="2943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3952010" y="4275384"/>
                <a:ext cx="852055" cy="8492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 rot="19782865">
                <a:off x="4410007" y="1596685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/>
                  <a:t>V</a:t>
                </a:r>
                <a:r>
                  <a:rPr lang="en-IN" sz="1400" b="1" dirty="0" smtClean="0"/>
                  <a:t>P</a:t>
                </a:r>
                <a:endParaRPr lang="en-IN" sz="14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8856389">
                <a:off x="3925233" y="4566949"/>
                <a:ext cx="488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/>
                  <a:t>VP</a:t>
                </a:r>
                <a:endParaRPr lang="en-IN" sz="1400" b="1" dirty="0"/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2056384" y="1955156"/>
              <a:ext cx="84344" cy="27882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66695" y="2572503"/>
              <a:ext cx="2402797" cy="15088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2659608" y="2452551"/>
            <a:ext cx="166254" cy="1488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857610" y="2601405"/>
            <a:ext cx="530995" cy="25340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51323" y="1398386"/>
            <a:ext cx="15345" cy="102327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0940" y="208096"/>
            <a:ext cx="612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1.   A point “A” is 40mm </a:t>
            </a:r>
            <a:r>
              <a:rPr lang="en-IN" b="1" dirty="0" smtClean="0">
                <a:solidFill>
                  <a:srgbClr val="FF0000"/>
                </a:solidFill>
              </a:rPr>
              <a:t>above H.P </a:t>
            </a:r>
            <a:r>
              <a:rPr lang="en-IN" b="1" dirty="0" smtClean="0"/>
              <a:t>and 35 mm in </a:t>
            </a:r>
            <a:r>
              <a:rPr lang="en-IN" b="1" dirty="0" smtClean="0">
                <a:solidFill>
                  <a:srgbClr val="FF0000"/>
                </a:solidFill>
              </a:rPr>
              <a:t>front of V.P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98980" y="225955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2980461" y="2975190"/>
            <a:ext cx="1205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Height (h)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05116" y="1708700"/>
            <a:ext cx="1695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Distance (d)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19776" y="2159653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a’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2516337" y="3578716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</a:t>
            </a:r>
            <a:endParaRPr lang="en-IN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15" y="1436191"/>
            <a:ext cx="5647244" cy="42850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84644" y="251349"/>
            <a:ext cx="153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1</a:t>
            </a:r>
            <a:r>
              <a:rPr lang="en-IN" sz="2000" b="1" baseline="30000" dirty="0" smtClean="0">
                <a:solidFill>
                  <a:srgbClr val="FF0000"/>
                </a:solidFill>
              </a:rPr>
              <a:t>st</a:t>
            </a:r>
            <a:r>
              <a:rPr lang="en-IN" sz="2000" b="1" dirty="0" smtClean="0">
                <a:solidFill>
                  <a:srgbClr val="FF0000"/>
                </a:solidFill>
              </a:rPr>
              <a:t> Quadrant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14817" y="1106335"/>
            <a:ext cx="153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Top view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66668" y="2661137"/>
            <a:ext cx="15345" cy="102327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72712" y="2537314"/>
            <a:ext cx="64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Front </a:t>
            </a:r>
          </a:p>
          <a:p>
            <a:r>
              <a:rPr lang="en-IN" sz="1400" b="1" dirty="0" smtClean="0">
                <a:solidFill>
                  <a:srgbClr val="FF0000"/>
                </a:solidFill>
              </a:rPr>
              <a:t>view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731690" y="3684409"/>
            <a:ext cx="166254" cy="1488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1969068" y="2143493"/>
            <a:ext cx="166254" cy="1488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079354" y="2236992"/>
            <a:ext cx="530995" cy="25340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6193" y="2688496"/>
            <a:ext cx="17272" cy="88409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98556" y="2015715"/>
            <a:ext cx="683457" cy="30229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/>
      <p:bldP spid="51" grpId="0"/>
      <p:bldP spid="52" grpId="0"/>
      <p:bldP spid="53" grpId="0"/>
      <p:bldP spid="54" grpId="0"/>
      <p:bldP spid="30" grpId="0"/>
      <p:bldP spid="34" grpId="0"/>
      <p:bldP spid="37" grpId="0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7A58B7464CF4294563F4931895BAB" ma:contentTypeVersion="5" ma:contentTypeDescription="Create a new document." ma:contentTypeScope="" ma:versionID="fadfa7c82a9af44c697f50163ed3aa25">
  <xsd:schema xmlns:xsd="http://www.w3.org/2001/XMLSchema" xmlns:xs="http://www.w3.org/2001/XMLSchema" xmlns:p="http://schemas.microsoft.com/office/2006/metadata/properties" xmlns:ns2="09a8fdd4-17f2-48b0-8d40-d0c02a8c6324" targetNamespace="http://schemas.microsoft.com/office/2006/metadata/properties" ma:root="true" ma:fieldsID="641c38555731a0fe0c0da68a222e76c2" ns2:_="">
    <xsd:import namespace="09a8fdd4-17f2-48b0-8d40-d0c02a8c63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8fdd4-17f2-48b0-8d40-d0c02a8c6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59EFA5-B6C1-4FDF-9EE9-E5F664541299}"/>
</file>

<file path=customXml/itemProps2.xml><?xml version="1.0" encoding="utf-8"?>
<ds:datastoreItem xmlns:ds="http://schemas.openxmlformats.org/officeDocument/2006/customXml" ds:itemID="{C24D782F-C5CC-4842-9569-3C4B08347643}"/>
</file>

<file path=customXml/itemProps3.xml><?xml version="1.0" encoding="utf-8"?>
<ds:datastoreItem xmlns:ds="http://schemas.openxmlformats.org/officeDocument/2006/customXml" ds:itemID="{06151F79-99E7-4DA1-B763-CC955F30E50A}"/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961</Words>
  <Application>Microsoft Office PowerPoint</Application>
  <PresentationFormat>Custom</PresentationFormat>
  <Paragraphs>346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 Of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Sharyu Kadam</dc:creator>
  <cp:lastModifiedBy>dell</cp:lastModifiedBy>
  <cp:revision>42</cp:revision>
  <dcterms:created xsi:type="dcterms:W3CDTF">2019-03-30T05:16:10Z</dcterms:created>
  <dcterms:modified xsi:type="dcterms:W3CDTF">2021-12-16T03:59:53Z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0x010100B317A58B7464CF4294563F4931895BAB</vt:lpwstr>
  </property>
</Properties>
</file>