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7" r:id="rId3"/>
    <p:sldId id="258" r:id="rId4"/>
    <p:sldId id="259" r:id="rId5"/>
    <p:sldId id="260" r:id="rId6"/>
    <p:sldId id="264" r:id="rId7"/>
    <p:sldId id="265" r:id="rId8"/>
    <p:sldId id="270" r:id="rId9"/>
    <p:sldId id="271" r:id="rId10"/>
    <p:sldId id="313" r:id="rId11"/>
    <p:sldId id="314" r:id="rId12"/>
    <p:sldId id="277" r:id="rId13"/>
    <p:sldId id="315" r:id="rId14"/>
    <p:sldId id="316" r:id="rId15"/>
    <p:sldId id="278" r:id="rId16"/>
    <p:sldId id="283" r:id="rId17"/>
    <p:sldId id="317" r:id="rId18"/>
    <p:sldId id="284" r:id="rId19"/>
    <p:sldId id="287" r:id="rId20"/>
    <p:sldId id="288" r:id="rId21"/>
    <p:sldId id="323" r:id="rId22"/>
    <p:sldId id="319" r:id="rId23"/>
    <p:sldId id="320" r:id="rId24"/>
    <p:sldId id="321" r:id="rId25"/>
    <p:sldId id="322" r:id="rId26"/>
    <p:sldId id="272" r:id="rId27"/>
  </p:sldIdLst>
  <p:sldSz cx="9144000" cy="5143500" type="screen16x9"/>
  <p:notesSz cx="6858000" cy="9144000"/>
  <p:embeddedFontLst>
    <p:embeddedFont>
      <p:font typeface="Livvic" pitchFamily="2" charset="0"/>
      <p:regular r:id="rId29"/>
      <p:bold r:id="rId30"/>
      <p:italic r:id="rId31"/>
      <p:boldItalic r:id="rId32"/>
    </p:embeddedFont>
    <p:embeddedFont>
      <p:font typeface="Oswald" panose="00000500000000000000" pitchFamily="2" charset="0"/>
      <p:regular r:id="rId33"/>
      <p:bold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CFA099-D249-4F35-848C-22CC5C035AB0}">
  <a:tblStyle styleId="{AECFA099-D249-4F35-848C-22CC5C035A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175" autoAdjust="0"/>
  </p:normalViewPr>
  <p:slideViewPr>
    <p:cSldViewPr snapToGrid="0">
      <p:cViewPr varScale="1">
        <p:scale>
          <a:sx n="111" d="100"/>
          <a:sy n="111" d="100"/>
        </p:scale>
        <p:origin x="8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89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15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691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511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8c1997cbfd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8c1997cbfd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3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8c1997cbfd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8c1997cbfd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8c1997cbfd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8c1997cbfd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17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12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7"/>
          <p:cNvSpPr txBox="1">
            <a:spLocks noGrp="1"/>
          </p:cNvSpPr>
          <p:nvPr>
            <p:ph type="subTitle" idx="4"/>
          </p:nvPr>
        </p:nvSpPr>
        <p:spPr>
          <a:xfrm>
            <a:off x="719975" y="2931341"/>
            <a:ext cx="1282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92" name="Google Shape;192;p17"/>
          <p:cNvSpPr txBox="1">
            <a:spLocks noGrp="1"/>
          </p:cNvSpPr>
          <p:nvPr>
            <p:ph type="subTitle" idx="5"/>
          </p:nvPr>
        </p:nvSpPr>
        <p:spPr>
          <a:xfrm>
            <a:off x="7141825" y="2931341"/>
            <a:ext cx="1282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 name="Google Shape;193;p17"/>
          <p:cNvSpPr txBox="1">
            <a:spLocks noGrp="1"/>
          </p:cNvSpPr>
          <p:nvPr>
            <p:ph type="subTitle" idx="6"/>
          </p:nvPr>
        </p:nvSpPr>
        <p:spPr>
          <a:xfrm>
            <a:off x="3964163" y="2931341"/>
            <a:ext cx="1282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94" name="Google Shape;194;p17"/>
          <p:cNvGrpSpPr/>
          <p:nvPr/>
        </p:nvGrpSpPr>
        <p:grpSpPr>
          <a:xfrm rot="-5400000" flipH="1">
            <a:off x="8346375" y="224871"/>
            <a:ext cx="1022509" cy="572747"/>
            <a:chOff x="-77" y="3784091"/>
            <a:chExt cx="2423582" cy="1357541"/>
          </a:xfrm>
        </p:grpSpPr>
        <p:sp>
          <p:nvSpPr>
            <p:cNvPr id="195" name="Google Shape;195;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7"/>
          <p:cNvGrpSpPr/>
          <p:nvPr/>
        </p:nvGrpSpPr>
        <p:grpSpPr>
          <a:xfrm rot="5400000" flipH="1">
            <a:off x="-224875" y="4345871"/>
            <a:ext cx="1022509" cy="572747"/>
            <a:chOff x="-77" y="3784091"/>
            <a:chExt cx="2423582" cy="1357541"/>
          </a:xfrm>
        </p:grpSpPr>
        <p:sp>
          <p:nvSpPr>
            <p:cNvPr id="201" name="Google Shape;201;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9" name="Google Shape;209;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1" name="Google Shape;211;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3" name="Google Shape;213;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5" name="Google Shape;215;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6" name="Google Shape;216;p18"/>
          <p:cNvGrpSpPr/>
          <p:nvPr/>
        </p:nvGrpSpPr>
        <p:grpSpPr>
          <a:xfrm rot="-5400000" flipH="1">
            <a:off x="8346375" y="224871"/>
            <a:ext cx="1022509" cy="572747"/>
            <a:chOff x="-77" y="3784091"/>
            <a:chExt cx="2423582" cy="1357541"/>
          </a:xfrm>
        </p:grpSpPr>
        <p:sp>
          <p:nvSpPr>
            <p:cNvPr id="217" name="Google Shape;217;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8"/>
          <p:cNvGrpSpPr/>
          <p:nvPr/>
        </p:nvGrpSpPr>
        <p:grpSpPr>
          <a:xfrm rot="5400000" flipH="1">
            <a:off x="-224875" y="4345871"/>
            <a:ext cx="1022509" cy="572747"/>
            <a:chOff x="-77" y="3784091"/>
            <a:chExt cx="2423582" cy="1357541"/>
          </a:xfrm>
        </p:grpSpPr>
        <p:sp>
          <p:nvSpPr>
            <p:cNvPr id="223" name="Google Shape;223;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3" r:id="rId10"/>
    <p:sldLayoutId id="2147483664" r:id="rId11"/>
    <p:sldLayoutId id="2147483666" r:id="rId12"/>
    <p:sldLayoutId id="2147483669"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meetkapadiya143@gmail.com"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828159"/>
            <a:ext cx="4079700" cy="15942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a:t>
            </a:r>
            <a:br>
              <a:rPr lang="en" dirty="0"/>
            </a:br>
            <a:r>
              <a:rPr lang="en" dirty="0"/>
              <a:t>Presentation</a:t>
            </a:r>
            <a:endParaRPr dirty="0"/>
          </a:p>
        </p:txBody>
      </p:sp>
      <p:sp>
        <p:nvSpPr>
          <p:cNvPr id="478" name="Google Shape;478;p27"/>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2"/>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PROPOSED</a:t>
            </a:r>
            <a:br>
              <a:rPr lang="en-US" dirty="0"/>
            </a:br>
            <a:r>
              <a:rPr lang="en-US" dirty="0"/>
              <a:t>SYSTEM</a:t>
            </a:r>
            <a:endParaRPr dirty="0"/>
          </a:p>
        </p:txBody>
      </p:sp>
      <p:sp>
        <p:nvSpPr>
          <p:cNvPr id="962" name="Google Shape;962;p42"/>
          <p:cNvSpPr txBox="1">
            <a:spLocks noGrp="1"/>
          </p:cNvSpPr>
          <p:nvPr>
            <p:ph type="subTitle" idx="1"/>
          </p:nvPr>
        </p:nvSpPr>
        <p:spPr>
          <a:xfrm>
            <a:off x="4001475" y="720668"/>
            <a:ext cx="4159886" cy="6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p>
        </p:txBody>
      </p:sp>
      <p:sp>
        <p:nvSpPr>
          <p:cNvPr id="963" name="Google Shape;963;p42"/>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p>
            <a:pPr marL="285750" indent="-285750" algn="just">
              <a:lnSpc>
                <a:spcPct val="107000"/>
              </a:lnSpc>
            </a:pPr>
            <a:r>
              <a:rPr lang="en-US" sz="1800" b="1" kern="100" dirty="0">
                <a:latin typeface="Oswald" panose="00000500000000000000" pitchFamily="2" charset="0"/>
                <a:ea typeface="Calibri" panose="020F0502020204030204" pitchFamily="34" charset="0"/>
                <a:cs typeface="Times New Roman" panose="02020603050405020304" pitchFamily="18" charset="0"/>
              </a:rPr>
              <a:t>OBJECTIVE</a:t>
            </a:r>
          </a:p>
          <a:p>
            <a:pPr marL="0" lvl="0" indent="0" algn="just">
              <a:lnSpc>
                <a:spcPct val="107000"/>
              </a:lnSpc>
              <a:buNone/>
            </a:pPr>
            <a:endParaRPr lang="en-IN" sz="1100" kern="100" dirty="0">
              <a:latin typeface="Oswald" panose="00000500000000000000" pitchFamily="2" charset="0"/>
              <a:ea typeface="Calibri" panose="020F0502020204030204" pitchFamily="34" charset="0"/>
              <a:cs typeface="Times New Roman" panose="02020603050405020304" pitchFamily="18" charset="0"/>
            </a:endParaRPr>
          </a:p>
          <a:p>
            <a:pPr marL="0" lvl="0" indent="0" algn="just">
              <a:lnSpc>
                <a:spcPct val="107000"/>
              </a:lnSpc>
              <a:buNone/>
            </a:pPr>
            <a:r>
              <a:rPr lang="en-US" sz="1600" kern="100" dirty="0">
                <a:effectLst/>
                <a:latin typeface="Oswald" panose="00000500000000000000" pitchFamily="2" charset="0"/>
                <a:ea typeface="Calibri" panose="020F0502020204030204" pitchFamily="34" charset="0"/>
                <a:cs typeface="Times New Roman" panose="02020603050405020304" pitchFamily="18" charset="0"/>
              </a:rPr>
              <a:t>The primary objective of this website is to facilitate the submission of thoughts and feedback to the police by enabling anyone to participate</a:t>
            </a:r>
            <a:endParaRPr lang="en-IN" sz="1600" kern="100" dirty="0">
              <a:effectLst/>
              <a:latin typeface="Oswald" panose="00000500000000000000" pitchFamily="2" charset="0"/>
              <a:ea typeface="Calibri" panose="020F0502020204030204" pitchFamily="34" charset="0"/>
              <a:cs typeface="Times New Roman" panose="02020603050405020304" pitchFamily="18" charset="0"/>
            </a:endParaRPr>
          </a:p>
          <a:p>
            <a:pPr marL="285750" indent="-285750">
              <a:spcAft>
                <a:spcPts val="16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208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2"/>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PROPOSED</a:t>
            </a:r>
            <a:br>
              <a:rPr lang="en-US" dirty="0"/>
            </a:br>
            <a:r>
              <a:rPr lang="en-US" dirty="0"/>
              <a:t>SYSTEM</a:t>
            </a:r>
            <a:endParaRPr dirty="0"/>
          </a:p>
        </p:txBody>
      </p:sp>
      <p:sp>
        <p:nvSpPr>
          <p:cNvPr id="962" name="Google Shape;962;p42"/>
          <p:cNvSpPr txBox="1">
            <a:spLocks noGrp="1"/>
          </p:cNvSpPr>
          <p:nvPr>
            <p:ph type="subTitle" idx="1"/>
          </p:nvPr>
        </p:nvSpPr>
        <p:spPr>
          <a:xfrm>
            <a:off x="3200401" y="902025"/>
            <a:ext cx="2715904" cy="6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H/W Constraints</a:t>
            </a:r>
            <a:endParaRPr sz="3200" dirty="0"/>
          </a:p>
        </p:txBody>
      </p:sp>
      <p:sp>
        <p:nvSpPr>
          <p:cNvPr id="963" name="Google Shape;963;p42"/>
          <p:cNvSpPr txBox="1">
            <a:spLocks noGrp="1"/>
          </p:cNvSpPr>
          <p:nvPr>
            <p:ph type="body" idx="2"/>
          </p:nvPr>
        </p:nvSpPr>
        <p:spPr>
          <a:xfrm>
            <a:off x="3200401" y="1440000"/>
            <a:ext cx="2715903" cy="2263500"/>
          </a:xfrm>
          <a:prstGeom prst="rect">
            <a:avLst/>
          </a:prstGeom>
        </p:spPr>
        <p:txBody>
          <a:bodyPr spcFirstLastPara="1" wrap="square" lIns="91425" tIns="91425" rIns="91425" bIns="91425" anchor="t" anchorCtr="0">
            <a:noAutofit/>
          </a:bodyPr>
          <a:lstStyle/>
          <a:p>
            <a:pPr marL="171450" indent="-171450">
              <a:lnSpc>
                <a:spcPct val="107000"/>
              </a:lnSpc>
            </a:pPr>
            <a:r>
              <a:rPr lang="en-US" kern="100" dirty="0">
                <a:latin typeface="Oswald" panose="00000500000000000000" pitchFamily="2" charset="0"/>
                <a:ea typeface="Calibri" panose="020F0502020204030204" pitchFamily="34" charset="0"/>
                <a:cs typeface="Times New Roman" panose="02020603050405020304" pitchFamily="18" charset="0"/>
              </a:rPr>
              <a:t>Minimum Microsoft Windows 7 Required</a:t>
            </a:r>
          </a:p>
          <a:p>
            <a:pPr marL="171450" indent="-171450">
              <a:lnSpc>
                <a:spcPct val="107000"/>
              </a:lnSpc>
            </a:pPr>
            <a:r>
              <a:rPr lang="en-US" kern="100" dirty="0">
                <a:latin typeface="Oswald" panose="00000500000000000000" pitchFamily="2" charset="0"/>
                <a:ea typeface="Calibri" panose="020F0502020204030204" pitchFamily="34" charset="0"/>
                <a:cs typeface="Times New Roman" panose="02020603050405020304" pitchFamily="18" charset="0"/>
              </a:rPr>
              <a:t>Google Chrome, Mozilla Firefox or any other browser required</a:t>
            </a:r>
          </a:p>
          <a:p>
            <a:pPr marL="171450" indent="-171450">
              <a:lnSpc>
                <a:spcPct val="107000"/>
              </a:lnSpc>
            </a:pPr>
            <a:r>
              <a:rPr lang="en-US" kern="100" dirty="0">
                <a:latin typeface="Oswald" panose="00000500000000000000" pitchFamily="2" charset="0"/>
                <a:ea typeface="Calibri" panose="020F0502020204030204" pitchFamily="34" charset="0"/>
                <a:cs typeface="Times New Roman" panose="02020603050405020304" pitchFamily="18" charset="0"/>
              </a:rPr>
              <a:t>MYSQL Database</a:t>
            </a:r>
            <a:endParaRPr lang="en-IN" kern="100" dirty="0">
              <a:latin typeface="Oswald" panose="00000500000000000000" pitchFamily="2" charset="0"/>
              <a:ea typeface="Calibri" panose="020F0502020204030204" pitchFamily="34" charset="0"/>
              <a:cs typeface="Times New Roman" panose="02020603050405020304" pitchFamily="18" charset="0"/>
            </a:endParaRPr>
          </a:p>
        </p:txBody>
      </p:sp>
      <p:sp>
        <p:nvSpPr>
          <p:cNvPr id="4" name="Google Shape;963;p42">
            <a:extLst>
              <a:ext uri="{FF2B5EF4-FFF2-40B4-BE49-F238E27FC236}">
                <a16:creationId xmlns:a16="http://schemas.microsoft.com/office/drawing/2014/main" id="{E66CAAF5-10D6-0FF3-C1CE-DB5F6B16628A}"/>
              </a:ext>
            </a:extLst>
          </p:cNvPr>
          <p:cNvSpPr txBox="1">
            <a:spLocks/>
          </p:cNvSpPr>
          <p:nvPr/>
        </p:nvSpPr>
        <p:spPr>
          <a:xfrm>
            <a:off x="5916304" y="1401493"/>
            <a:ext cx="2715903" cy="226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71450" indent="-171450" algn="just">
              <a:lnSpc>
                <a:spcPct val="107000"/>
              </a:lnSpc>
            </a:pPr>
            <a:r>
              <a:rPr lang="en-US" kern="100" dirty="0">
                <a:latin typeface="Oswald" panose="00000500000000000000" pitchFamily="2" charset="0"/>
                <a:ea typeface="Calibri" panose="020F0502020204030204" pitchFamily="34" charset="0"/>
                <a:cs typeface="Times New Roman" panose="02020603050405020304" pitchFamily="18" charset="0"/>
              </a:rPr>
              <a:t>Band with 10 MBPS minimum required</a:t>
            </a:r>
          </a:p>
          <a:p>
            <a:pPr marL="171450" indent="-171450" algn="just">
              <a:lnSpc>
                <a:spcPct val="107000"/>
              </a:lnSpc>
            </a:pPr>
            <a:r>
              <a:rPr lang="en-US" kern="100" dirty="0">
                <a:latin typeface="Oswald" panose="00000500000000000000" pitchFamily="2" charset="0"/>
                <a:ea typeface="Calibri" panose="020F0502020204030204" pitchFamily="34" charset="0"/>
                <a:cs typeface="Times New Roman" panose="02020603050405020304" pitchFamily="18" charset="0"/>
              </a:rPr>
              <a:t>Processor 2 GB RAM and 100 GB HDD minimum required</a:t>
            </a:r>
            <a:endParaRPr lang="en-IN" kern="100" dirty="0">
              <a:latin typeface="Oswald" panose="00000500000000000000" pitchFamily="2" charset="0"/>
              <a:ea typeface="Calibri" panose="020F0502020204030204" pitchFamily="34" charset="0"/>
              <a:cs typeface="Times New Roman" panose="02020603050405020304" pitchFamily="18" charset="0"/>
            </a:endParaRPr>
          </a:p>
        </p:txBody>
      </p:sp>
      <p:sp>
        <p:nvSpPr>
          <p:cNvPr id="5" name="Google Shape;962;p42">
            <a:extLst>
              <a:ext uri="{FF2B5EF4-FFF2-40B4-BE49-F238E27FC236}">
                <a16:creationId xmlns:a16="http://schemas.microsoft.com/office/drawing/2014/main" id="{F99BA1A1-1B92-D423-84D8-BF02FE65CB72}"/>
              </a:ext>
            </a:extLst>
          </p:cNvPr>
          <p:cNvSpPr txBox="1">
            <a:spLocks/>
          </p:cNvSpPr>
          <p:nvPr/>
        </p:nvSpPr>
        <p:spPr>
          <a:xfrm>
            <a:off x="5916303" y="902025"/>
            <a:ext cx="2715904" cy="66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100"/>
              <a:buFont typeface="Roboto"/>
              <a:buNone/>
              <a:defRPr sz="1800" b="0" i="0" u="none" strike="noStrike" cap="none">
                <a:solidFill>
                  <a:schemeClr val="dk1"/>
                </a:solidFill>
                <a:latin typeface="Oswald"/>
                <a:ea typeface="Oswald"/>
                <a:cs typeface="Oswald"/>
                <a:sym typeface="Oswald"/>
              </a:defRPr>
            </a:lvl1pPr>
            <a:lvl2pPr marL="914400" marR="0" lvl="1"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ctr"/>
            <a:r>
              <a:rPr lang="en-US" sz="3200" dirty="0"/>
              <a:t>S/W Constraints</a:t>
            </a:r>
          </a:p>
        </p:txBody>
      </p:sp>
    </p:spTree>
    <p:extLst>
      <p:ext uri="{BB962C8B-B14F-4D97-AF65-F5344CB8AC3E}">
        <p14:creationId xmlns:p14="http://schemas.microsoft.com/office/powerpoint/2010/main" val="240599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190" name="Google Shape;1190;p48"/>
          <p:cNvSpPr txBox="1">
            <a:spLocks noGrp="1"/>
          </p:cNvSpPr>
          <p:nvPr>
            <p:ph type="title" idx="2"/>
          </p:nvPr>
        </p:nvSpPr>
        <p:spPr>
          <a:xfrm>
            <a:off x="3216900" y="2744525"/>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ENVIRONMENT</a:t>
            </a:r>
            <a:br>
              <a:rPr lang="en-US" dirty="0"/>
            </a:br>
            <a:r>
              <a:rPr lang="en-US" dirty="0"/>
              <a:t>SPECIFICATION</a:t>
            </a:r>
            <a:endParaRPr dirty="0"/>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3" name="Title 2">
            <a:extLst>
              <a:ext uri="{FF2B5EF4-FFF2-40B4-BE49-F238E27FC236}">
                <a16:creationId xmlns:a16="http://schemas.microsoft.com/office/drawing/2014/main" id="{76F992D3-9F60-0F49-9870-5651F06F74AD}"/>
              </a:ext>
            </a:extLst>
          </p:cNvPr>
          <p:cNvSpPr>
            <a:spLocks noGrp="1"/>
          </p:cNvSpPr>
          <p:nvPr>
            <p:ph type="title"/>
          </p:nvPr>
        </p:nvSpPr>
        <p:spPr/>
        <p:txBody>
          <a:bodyPr/>
          <a:lstStyle/>
          <a:p>
            <a:r>
              <a:rPr lang="en-US" dirty="0">
                <a:solidFill>
                  <a:schemeClr val="accent6">
                    <a:lumMod val="60000"/>
                    <a:lumOff val="40000"/>
                  </a:schemeClr>
                </a:solidFill>
              </a:rPr>
              <a:t>HARDWARE REQUIREMENT</a:t>
            </a:r>
            <a:br>
              <a:rPr lang="en-US" dirty="0">
                <a:solidFill>
                  <a:schemeClr val="accent6">
                    <a:lumMod val="60000"/>
                    <a:lumOff val="40000"/>
                  </a:schemeClr>
                </a:solidFill>
              </a:rPr>
            </a:br>
            <a:endParaRPr lang="en-IN" dirty="0">
              <a:solidFill>
                <a:schemeClr val="accent6">
                  <a:lumMod val="60000"/>
                  <a:lumOff val="40000"/>
                </a:schemeClr>
              </a:solidFill>
            </a:endParaRPr>
          </a:p>
        </p:txBody>
      </p:sp>
      <p:graphicFrame>
        <p:nvGraphicFramePr>
          <p:cNvPr id="4" name="Table 3">
            <a:extLst>
              <a:ext uri="{FF2B5EF4-FFF2-40B4-BE49-F238E27FC236}">
                <a16:creationId xmlns:a16="http://schemas.microsoft.com/office/drawing/2014/main" id="{2E727E4E-78BC-DCFD-4F39-445B2B6253CA}"/>
              </a:ext>
            </a:extLst>
          </p:cNvPr>
          <p:cNvGraphicFramePr>
            <a:graphicFrameLocks noGrp="1"/>
          </p:cNvGraphicFramePr>
          <p:nvPr>
            <p:extLst>
              <p:ext uri="{D42A27DB-BD31-4B8C-83A1-F6EECF244321}">
                <p14:modId xmlns:p14="http://schemas.microsoft.com/office/powerpoint/2010/main" val="1035385094"/>
              </p:ext>
            </p:extLst>
          </p:nvPr>
        </p:nvGraphicFramePr>
        <p:xfrm>
          <a:off x="1705970" y="1538572"/>
          <a:ext cx="5728610" cy="2919034"/>
        </p:xfrm>
        <a:graphic>
          <a:graphicData uri="http://schemas.openxmlformats.org/drawingml/2006/table">
            <a:tbl>
              <a:tblPr firstRow="1" firstCol="1" bandRow="1">
                <a:tableStyleId>{AECFA099-D249-4F35-848C-22CC5C035AB0}</a:tableStyleId>
              </a:tblPr>
              <a:tblGrid>
                <a:gridCol w="1980840">
                  <a:extLst>
                    <a:ext uri="{9D8B030D-6E8A-4147-A177-3AD203B41FA5}">
                      <a16:colId xmlns:a16="http://schemas.microsoft.com/office/drawing/2014/main" val="2163381125"/>
                    </a:ext>
                  </a:extLst>
                </a:gridCol>
                <a:gridCol w="3747770">
                  <a:extLst>
                    <a:ext uri="{9D8B030D-6E8A-4147-A177-3AD203B41FA5}">
                      <a16:colId xmlns:a16="http://schemas.microsoft.com/office/drawing/2014/main" val="316589148"/>
                    </a:ext>
                  </a:extLst>
                </a:gridCol>
              </a:tblGrid>
              <a:tr h="0">
                <a:tc>
                  <a:txBody>
                    <a:bodyPr/>
                    <a:lstStyle/>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Web Requirement</a:t>
                      </a:r>
                      <a:endParaRPr lang="en-IN" sz="1600" kern="100" dirty="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600" kern="100">
                          <a:solidFill>
                            <a:schemeClr val="tx2">
                              <a:lumMod val="25000"/>
                              <a:lumOff val="75000"/>
                            </a:schemeClr>
                          </a:solidFill>
                          <a:effectLst/>
                          <a:latin typeface="Oswald" panose="00000500000000000000" pitchFamily="2" charset="0"/>
                        </a:rPr>
                        <a:t>Band with – 10 Mbps(Minimum)</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7212605"/>
                  </a:ext>
                </a:extLst>
              </a:tr>
              <a:tr h="0">
                <a:tc>
                  <a:txBody>
                    <a:bodyPr/>
                    <a:lstStyle/>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Development</a:t>
                      </a:r>
                      <a:endParaRPr lang="en-IN" sz="1600" kern="100" dirty="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600" kern="100">
                          <a:solidFill>
                            <a:schemeClr val="tx2">
                              <a:lumMod val="25000"/>
                              <a:lumOff val="75000"/>
                            </a:schemeClr>
                          </a:solidFill>
                          <a:effectLst/>
                          <a:latin typeface="Oswald" panose="00000500000000000000" pitchFamily="2" charset="0"/>
                        </a:rPr>
                        <a:t>Processor – Intel(R)Core ™  2 Duo</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2196604"/>
                  </a:ext>
                </a:extLst>
              </a:tr>
              <a:tr h="0">
                <a:tc>
                  <a:txBody>
                    <a:bodyPr/>
                    <a:lstStyle/>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Environment</a:t>
                      </a:r>
                      <a:endParaRPr lang="en-IN" sz="1600" kern="100" dirty="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Processor </a:t>
                      </a:r>
                    </a:p>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RAM – 1 GB</a:t>
                      </a:r>
                    </a:p>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HDD – 100GB</a:t>
                      </a:r>
                    </a:p>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Operation  System: Window XP</a:t>
                      </a:r>
                      <a:endParaRPr lang="en-IN" sz="1600" kern="100" dirty="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552666"/>
                  </a:ext>
                </a:extLst>
              </a:tr>
              <a:tr h="0">
                <a:tc>
                  <a:txBody>
                    <a:bodyPr/>
                    <a:lstStyle/>
                    <a:p>
                      <a:pPr algn="just">
                        <a:lnSpc>
                          <a:spcPct val="115000"/>
                        </a:lnSpc>
                        <a:spcAft>
                          <a:spcPts val="1000"/>
                        </a:spcAft>
                      </a:pPr>
                      <a:r>
                        <a:rPr lang="en-IN" sz="1600" kern="100">
                          <a:solidFill>
                            <a:schemeClr val="tx2">
                              <a:lumMod val="25000"/>
                              <a:lumOff val="75000"/>
                            </a:schemeClr>
                          </a:solidFill>
                          <a:effectLst/>
                          <a:latin typeface="Oswald" panose="00000500000000000000" pitchFamily="2" charset="0"/>
                        </a:rPr>
                        <a:t>Client Configuration</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Internet – 512 Kbps(Minimum)</a:t>
                      </a:r>
                    </a:p>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Internet explorer 6.0 and above.</a:t>
                      </a:r>
                      <a:endParaRPr lang="en-IN" sz="1600" kern="100" dirty="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3209812"/>
                  </a:ext>
                </a:extLst>
              </a:tr>
              <a:tr h="0">
                <a:tc>
                  <a:txBody>
                    <a:bodyPr/>
                    <a:lstStyle/>
                    <a:p>
                      <a:pPr algn="just">
                        <a:lnSpc>
                          <a:spcPct val="115000"/>
                        </a:lnSpc>
                        <a:spcAft>
                          <a:spcPts val="1000"/>
                        </a:spcAft>
                      </a:pPr>
                      <a:r>
                        <a:rPr lang="en-IN" sz="1600" kern="100">
                          <a:solidFill>
                            <a:schemeClr val="tx2">
                              <a:lumMod val="25000"/>
                              <a:lumOff val="75000"/>
                            </a:schemeClr>
                          </a:solidFill>
                          <a:effectLst/>
                          <a:latin typeface="Oswald" panose="00000500000000000000" pitchFamily="2" charset="0"/>
                        </a:rPr>
                        <a:t>Web Hosting</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600" kern="100" dirty="0">
                          <a:solidFill>
                            <a:schemeClr val="tx2">
                              <a:lumMod val="25000"/>
                              <a:lumOff val="75000"/>
                            </a:schemeClr>
                          </a:solidFill>
                          <a:effectLst/>
                          <a:latin typeface="Oswald" panose="00000500000000000000" pitchFamily="2" charset="0"/>
                        </a:rPr>
                        <a:t>Windows Server 2003 and above</a:t>
                      </a:r>
                      <a:endParaRPr lang="en-IN" sz="1600" kern="100" dirty="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57243"/>
                  </a:ext>
                </a:extLst>
              </a:tr>
            </a:tbl>
          </a:graphicData>
        </a:graphic>
      </p:graphicFrame>
    </p:spTree>
    <p:extLst>
      <p:ext uri="{BB962C8B-B14F-4D97-AF65-F5344CB8AC3E}">
        <p14:creationId xmlns:p14="http://schemas.microsoft.com/office/powerpoint/2010/main" val="137841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3" name="Title 2">
            <a:extLst>
              <a:ext uri="{FF2B5EF4-FFF2-40B4-BE49-F238E27FC236}">
                <a16:creationId xmlns:a16="http://schemas.microsoft.com/office/drawing/2014/main" id="{76F992D3-9F60-0F49-9870-5651F06F74AD}"/>
              </a:ext>
            </a:extLst>
          </p:cNvPr>
          <p:cNvSpPr>
            <a:spLocks noGrp="1"/>
          </p:cNvSpPr>
          <p:nvPr>
            <p:ph type="title"/>
          </p:nvPr>
        </p:nvSpPr>
        <p:spPr/>
        <p:txBody>
          <a:bodyPr/>
          <a:lstStyle/>
          <a:p>
            <a:r>
              <a:rPr lang="en-US" dirty="0">
                <a:solidFill>
                  <a:schemeClr val="accent6">
                    <a:lumMod val="60000"/>
                    <a:lumOff val="40000"/>
                  </a:schemeClr>
                </a:solidFill>
              </a:rPr>
              <a:t>SOFTWARE REQUIREMENT</a:t>
            </a:r>
            <a:br>
              <a:rPr lang="en-US" dirty="0">
                <a:solidFill>
                  <a:schemeClr val="accent6">
                    <a:lumMod val="60000"/>
                    <a:lumOff val="40000"/>
                  </a:schemeClr>
                </a:solidFill>
              </a:rPr>
            </a:br>
            <a:br>
              <a:rPr lang="en-US" dirty="0">
                <a:solidFill>
                  <a:schemeClr val="accent6">
                    <a:lumMod val="60000"/>
                    <a:lumOff val="40000"/>
                  </a:schemeClr>
                </a:solidFill>
              </a:rPr>
            </a:br>
            <a:endParaRPr lang="en-IN" dirty="0">
              <a:solidFill>
                <a:schemeClr val="accent6">
                  <a:lumMod val="60000"/>
                  <a:lumOff val="40000"/>
                </a:schemeClr>
              </a:solidFill>
            </a:endParaRPr>
          </a:p>
        </p:txBody>
      </p:sp>
      <p:graphicFrame>
        <p:nvGraphicFramePr>
          <p:cNvPr id="2" name="Table 1">
            <a:extLst>
              <a:ext uri="{FF2B5EF4-FFF2-40B4-BE49-F238E27FC236}">
                <a16:creationId xmlns:a16="http://schemas.microsoft.com/office/drawing/2014/main" id="{62DB703A-B826-6ED9-DED6-D72F6797FD98}"/>
              </a:ext>
            </a:extLst>
          </p:cNvPr>
          <p:cNvGraphicFramePr>
            <a:graphicFrameLocks noGrp="1"/>
          </p:cNvGraphicFramePr>
          <p:nvPr>
            <p:extLst>
              <p:ext uri="{D42A27DB-BD31-4B8C-83A1-F6EECF244321}">
                <p14:modId xmlns:p14="http://schemas.microsoft.com/office/powerpoint/2010/main" val="2479807486"/>
              </p:ext>
            </p:extLst>
          </p:nvPr>
        </p:nvGraphicFramePr>
        <p:xfrm>
          <a:off x="1709420" y="2237422"/>
          <a:ext cx="5725160" cy="1216345"/>
        </p:xfrm>
        <a:graphic>
          <a:graphicData uri="http://schemas.openxmlformats.org/drawingml/2006/table">
            <a:tbl>
              <a:tblPr firstRow="1" firstCol="1" bandRow="1">
                <a:tableStyleId>{AECFA099-D249-4F35-848C-22CC5C035AB0}</a:tableStyleId>
              </a:tblPr>
              <a:tblGrid>
                <a:gridCol w="2862580">
                  <a:extLst>
                    <a:ext uri="{9D8B030D-6E8A-4147-A177-3AD203B41FA5}">
                      <a16:colId xmlns:a16="http://schemas.microsoft.com/office/drawing/2014/main" val="3948682524"/>
                    </a:ext>
                  </a:extLst>
                </a:gridCol>
                <a:gridCol w="2862580">
                  <a:extLst>
                    <a:ext uri="{9D8B030D-6E8A-4147-A177-3AD203B41FA5}">
                      <a16:colId xmlns:a16="http://schemas.microsoft.com/office/drawing/2014/main" val="2753332820"/>
                    </a:ext>
                  </a:extLst>
                </a:gridCol>
              </a:tblGrid>
              <a:tr h="0">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Front-end</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HTML , CSS</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4821400"/>
                  </a:ext>
                </a:extLst>
              </a:tr>
              <a:tr h="0">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Back-end</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Node.js, Express.js</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1787321"/>
                  </a:ext>
                </a:extLst>
              </a:tr>
              <a:tr h="0">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Scripting Language</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JavaScript</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7395877"/>
                  </a:ext>
                </a:extLst>
              </a:tr>
              <a:tr h="0">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Other Technology</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xampp</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9209244"/>
                  </a:ext>
                </a:extLst>
              </a:tr>
              <a:tr h="0">
                <a:tc>
                  <a:txBody>
                    <a:bodyPr/>
                    <a:lstStyle/>
                    <a:p>
                      <a:pPr algn="just">
                        <a:lnSpc>
                          <a:spcPct val="107000"/>
                        </a:lnSpc>
                        <a:spcAft>
                          <a:spcPts val="800"/>
                        </a:spcAft>
                      </a:pPr>
                      <a:r>
                        <a:rPr lang="en-US" sz="1600" kern="100">
                          <a:solidFill>
                            <a:schemeClr val="tx2">
                              <a:lumMod val="25000"/>
                              <a:lumOff val="75000"/>
                            </a:schemeClr>
                          </a:solidFill>
                          <a:effectLst/>
                          <a:latin typeface="Oswald" panose="00000500000000000000" pitchFamily="2" charset="0"/>
                        </a:rPr>
                        <a:t>Browser</a:t>
                      </a:r>
                      <a:endParaRPr lang="en-IN" sz="1600" kern="10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dirty="0">
                          <a:solidFill>
                            <a:schemeClr val="tx2">
                              <a:lumMod val="25000"/>
                              <a:lumOff val="75000"/>
                            </a:schemeClr>
                          </a:solidFill>
                          <a:effectLst/>
                          <a:latin typeface="Oswald" panose="00000500000000000000" pitchFamily="2" charset="0"/>
                        </a:rPr>
                        <a:t>Mozilla Firefox, Google Chrome</a:t>
                      </a:r>
                      <a:endParaRPr lang="en-IN" sz="1600" kern="100" dirty="0">
                        <a:solidFill>
                          <a:schemeClr val="tx2">
                            <a:lumMod val="25000"/>
                            <a:lumOff val="75000"/>
                          </a:schemeClr>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4043633"/>
                  </a:ext>
                </a:extLst>
              </a:tr>
            </a:tbl>
          </a:graphicData>
        </a:graphic>
      </p:graphicFrame>
    </p:spTree>
    <p:extLst>
      <p:ext uri="{BB962C8B-B14F-4D97-AF65-F5344CB8AC3E}">
        <p14:creationId xmlns:p14="http://schemas.microsoft.com/office/powerpoint/2010/main" val="48686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34"/>
        <p:cNvGrpSpPr/>
        <p:nvPr/>
      </p:nvGrpSpPr>
      <p:grpSpPr>
        <a:xfrm>
          <a:off x="0" y="0"/>
          <a:ext cx="0" cy="0"/>
          <a:chOff x="0" y="0"/>
          <a:chExt cx="0" cy="0"/>
        </a:xfrm>
      </p:grpSpPr>
      <p:sp>
        <p:nvSpPr>
          <p:cNvPr id="1235" name="Google Shape;1235;p49"/>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EXPRESS.JS</a:t>
            </a:r>
            <a:endParaRPr dirty="0"/>
          </a:p>
        </p:txBody>
      </p:sp>
      <p:sp>
        <p:nvSpPr>
          <p:cNvPr id="1236" name="Google Shape;1236;p49"/>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PHP</a:t>
            </a:r>
            <a:endParaRPr dirty="0"/>
          </a:p>
        </p:txBody>
      </p:sp>
      <p:sp>
        <p:nvSpPr>
          <p:cNvPr id="1237" name="Google Shape;1237;p49"/>
          <p:cNvSpPr txBox="1">
            <a:spLocks noGrp="1"/>
          </p:cNvSpPr>
          <p:nvPr>
            <p:ph type="subTitle" idx="2"/>
          </p:nvPr>
        </p:nvSpPr>
        <p:spPr>
          <a:xfrm>
            <a:off x="259307" y="1918700"/>
            <a:ext cx="3265743" cy="81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D1D5DB"/>
                </a:solidFill>
                <a:effectLst/>
                <a:latin typeface="Oswald" panose="00000500000000000000" pitchFamily="2" charset="0"/>
              </a:rPr>
              <a:t>Lightweight Node.js web framework for building efficient web applications and APIs with simplicity, flexibility, and scalability in mind</a:t>
            </a:r>
            <a:endParaRPr dirty="0">
              <a:latin typeface="Oswald" panose="00000500000000000000" pitchFamily="2" charset="0"/>
            </a:endParaRPr>
          </a:p>
        </p:txBody>
      </p:sp>
      <p:sp>
        <p:nvSpPr>
          <p:cNvPr id="1238" name="Google Shape;1238;p49"/>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MYSQL</a:t>
            </a:r>
            <a:endParaRPr dirty="0"/>
          </a:p>
        </p:txBody>
      </p:sp>
      <p:sp>
        <p:nvSpPr>
          <p:cNvPr id="1239" name="Google Shape;1239;p49"/>
          <p:cNvSpPr txBox="1">
            <a:spLocks noGrp="1"/>
          </p:cNvSpPr>
          <p:nvPr>
            <p:ph type="subTitle" idx="4"/>
          </p:nvPr>
        </p:nvSpPr>
        <p:spPr>
          <a:xfrm>
            <a:off x="259307" y="3242325"/>
            <a:ext cx="3265767" cy="81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D1D5DB"/>
                </a:solidFill>
                <a:effectLst/>
                <a:latin typeface="Oswald" panose="00000500000000000000" pitchFamily="2" charset="0"/>
              </a:rPr>
              <a:t>Popular open-source relational database management system, known for reliability, speed, and versatility in managing structured data for applications</a:t>
            </a:r>
            <a:endParaRPr dirty="0">
              <a:latin typeface="Oswald" panose="00000500000000000000" pitchFamily="2" charset="0"/>
            </a:endParaRPr>
          </a:p>
        </p:txBody>
      </p:sp>
      <p:sp>
        <p:nvSpPr>
          <p:cNvPr id="1240" name="Google Shape;1240;p49"/>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XAMPP SERVER</a:t>
            </a:r>
            <a:endParaRPr dirty="0"/>
          </a:p>
        </p:txBody>
      </p:sp>
      <p:sp>
        <p:nvSpPr>
          <p:cNvPr id="1241" name="Google Shape;1241;p49"/>
          <p:cNvSpPr txBox="1">
            <a:spLocks noGrp="1"/>
          </p:cNvSpPr>
          <p:nvPr>
            <p:ph type="subTitle" idx="6"/>
          </p:nvPr>
        </p:nvSpPr>
        <p:spPr>
          <a:xfrm>
            <a:off x="5618974" y="3242325"/>
            <a:ext cx="3265667" cy="81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D1D5DB"/>
                </a:solidFill>
                <a:effectLst/>
                <a:latin typeface="Oswald" panose="00000500000000000000" pitchFamily="2" charset="0"/>
              </a:rPr>
              <a:t>Cross-platform, free, open-source server solution, bundling Apache, MySQL, PHP, and Perl for simplified web development and testing environments.</a:t>
            </a:r>
            <a:endParaRPr dirty="0">
              <a:latin typeface="Oswald" panose="00000500000000000000" pitchFamily="2" charset="0"/>
            </a:endParaRPr>
          </a:p>
        </p:txBody>
      </p:sp>
      <p:sp>
        <p:nvSpPr>
          <p:cNvPr id="1242" name="Google Shape;1242;p49"/>
          <p:cNvSpPr txBox="1">
            <a:spLocks noGrp="1"/>
          </p:cNvSpPr>
          <p:nvPr>
            <p:ph type="subTitle" idx="8"/>
          </p:nvPr>
        </p:nvSpPr>
        <p:spPr>
          <a:xfrm>
            <a:off x="5619025" y="1918700"/>
            <a:ext cx="3265668" cy="81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D1D5DB"/>
                </a:solidFill>
                <a:effectLst/>
                <a:latin typeface="Oswald" panose="00000500000000000000" pitchFamily="2" charset="0"/>
              </a:rPr>
              <a:t>Widely-used open-source scripting language, designed for web development, executing on the server, and embedding within HTML code for dynamic content</a:t>
            </a:r>
            <a:endParaRPr dirty="0">
              <a:latin typeface="Oswald" panose="00000500000000000000" pitchFamily="2" charset="0"/>
            </a:endParaRPr>
          </a:p>
        </p:txBody>
      </p:sp>
      <p:sp>
        <p:nvSpPr>
          <p:cNvPr id="1243" name="Google Shape;1243;p4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DEVELOPMENT DESCRIPTION</a:t>
            </a:r>
            <a:endParaRPr dirty="0"/>
          </a:p>
        </p:txBody>
      </p:sp>
      <p:sp>
        <p:nvSpPr>
          <p:cNvPr id="1244" name="Google Shape;1244;p49"/>
          <p:cNvSpPr/>
          <p:nvPr/>
        </p:nvSpPr>
        <p:spPr>
          <a:xfrm>
            <a:off x="3672333" y="1611267"/>
            <a:ext cx="406871" cy="404753"/>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3673922" y="2935449"/>
            <a:ext cx="403694" cy="403659"/>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5058199" y="2935449"/>
            <a:ext cx="410151" cy="403659"/>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7" name="Google Shape;1247;p49"/>
          <p:cNvGrpSpPr/>
          <p:nvPr/>
        </p:nvGrpSpPr>
        <p:grpSpPr>
          <a:xfrm>
            <a:off x="5064520" y="1614901"/>
            <a:ext cx="397509" cy="397484"/>
            <a:chOff x="-1700225" y="2768875"/>
            <a:chExt cx="291450" cy="292225"/>
          </a:xfrm>
        </p:grpSpPr>
        <p:sp>
          <p:nvSpPr>
            <p:cNvPr id="1248" name="Google Shape;1248;p49"/>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42"/>
        <p:cNvGrpSpPr/>
        <p:nvPr/>
      </p:nvGrpSpPr>
      <p:grpSpPr>
        <a:xfrm>
          <a:off x="0" y="0"/>
          <a:ext cx="0" cy="0"/>
          <a:chOff x="0" y="0"/>
          <a:chExt cx="0" cy="0"/>
        </a:xfrm>
      </p:grpSpPr>
      <p:sp>
        <p:nvSpPr>
          <p:cNvPr id="1343" name="Google Shape;1343;p54"/>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344" name="Google Shape;1344;p54"/>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a:t>
            </a:r>
            <a:br>
              <a:rPr lang="en" dirty="0"/>
            </a:br>
            <a:r>
              <a:rPr lang="en" dirty="0"/>
              <a:t>PLANNING</a:t>
            </a:r>
            <a:endParaRPr dirty="0"/>
          </a:p>
        </p:txBody>
      </p:sp>
      <p:grpSp>
        <p:nvGrpSpPr>
          <p:cNvPr id="1345" name="Google Shape;1345;p54"/>
          <p:cNvGrpSpPr/>
          <p:nvPr/>
        </p:nvGrpSpPr>
        <p:grpSpPr>
          <a:xfrm>
            <a:off x="6275090" y="1382992"/>
            <a:ext cx="2377521" cy="2377521"/>
            <a:chOff x="6275090" y="1382992"/>
            <a:chExt cx="2377521" cy="2377521"/>
          </a:xfrm>
        </p:grpSpPr>
        <p:sp>
          <p:nvSpPr>
            <p:cNvPr id="1346" name="Google Shape;1346;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54"/>
          <p:cNvGrpSpPr/>
          <p:nvPr/>
        </p:nvGrpSpPr>
        <p:grpSpPr>
          <a:xfrm>
            <a:off x="2598300" y="1013625"/>
            <a:ext cx="95400" cy="3116250"/>
            <a:chOff x="4524300" y="1013625"/>
            <a:chExt cx="95400" cy="3116250"/>
          </a:xfrm>
        </p:grpSpPr>
        <p:sp>
          <p:nvSpPr>
            <p:cNvPr id="1369" name="Google Shape;1369;p5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2"/>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SYSTEM</a:t>
            </a:r>
            <a:br>
              <a:rPr lang="en-US" dirty="0"/>
            </a:br>
            <a:r>
              <a:rPr lang="en-US" dirty="0"/>
              <a:t>PLANNING</a:t>
            </a:r>
            <a:endParaRPr dirty="0"/>
          </a:p>
        </p:txBody>
      </p:sp>
      <p:sp>
        <p:nvSpPr>
          <p:cNvPr id="963" name="Google Shape;963;p42"/>
          <p:cNvSpPr txBox="1">
            <a:spLocks noGrp="1"/>
          </p:cNvSpPr>
          <p:nvPr>
            <p:ph type="body" idx="2"/>
          </p:nvPr>
        </p:nvSpPr>
        <p:spPr>
          <a:xfrm>
            <a:off x="4001475" y="232011"/>
            <a:ext cx="4422600" cy="4715301"/>
          </a:xfrm>
          <a:prstGeom prst="rect">
            <a:avLst/>
          </a:prstGeom>
        </p:spPr>
        <p:txBody>
          <a:bodyPr spcFirstLastPara="1" wrap="square" lIns="91425" tIns="91425" rIns="91425" bIns="91425" anchor="t" anchorCtr="0">
            <a:noAutofit/>
          </a:bodyPr>
          <a:lstStyle/>
          <a:p>
            <a:pPr marL="285750" indent="-285750">
              <a:spcAft>
                <a:spcPts val="1600"/>
              </a:spcAft>
            </a:pPr>
            <a:r>
              <a:rPr lang="en-US" sz="1600" kern="100" dirty="0">
                <a:latin typeface="Oswald" panose="00000500000000000000" pitchFamily="2" charset="0"/>
                <a:ea typeface="Calibri" panose="020F0502020204030204" pitchFamily="34" charset="0"/>
                <a:cs typeface="Times New Roman" panose="02020603050405020304" pitchFamily="18" charset="0"/>
              </a:rPr>
              <a:t>SOFTWARE ENGINERRING MODEL</a:t>
            </a:r>
          </a:p>
          <a:p>
            <a:pPr marL="285750" indent="-285750">
              <a:spcAft>
                <a:spcPts val="1600"/>
              </a:spcAft>
            </a:pPr>
            <a:r>
              <a:rPr lang="en-US" sz="1600" kern="100" dirty="0">
                <a:latin typeface="Oswald" panose="00000500000000000000" pitchFamily="2" charset="0"/>
                <a:ea typeface="Calibri" panose="020F0502020204030204" pitchFamily="34" charset="0"/>
                <a:cs typeface="Times New Roman" panose="02020603050405020304" pitchFamily="18" charset="0"/>
              </a:rPr>
              <a:t>INCREMENTAL MODEL</a:t>
            </a:r>
          </a:p>
          <a:p>
            <a:pPr marL="0" indent="0">
              <a:spcAft>
                <a:spcPts val="1600"/>
              </a:spcAft>
              <a:buNone/>
            </a:pPr>
            <a:r>
              <a:rPr lang="en-US" sz="1600" kern="100" dirty="0">
                <a:effectLst/>
                <a:latin typeface="Oswald" panose="00000500000000000000" pitchFamily="2" charset="0"/>
                <a:ea typeface="Calibri" panose="020F0502020204030204" pitchFamily="34" charset="0"/>
                <a:cs typeface="Times New Roman" panose="02020603050405020304" pitchFamily="18" charset="0"/>
              </a:rPr>
              <a:t>The incremental model in software engineering is a modern approach to project management that involves dividing a complex project into smaller, self-contained modules known as increments.</a:t>
            </a:r>
            <a:endParaRPr lang="en-IN" sz="1600" kern="100" dirty="0">
              <a:effectLst/>
              <a:latin typeface="Oswald" panose="00000500000000000000" pitchFamily="2" charset="0"/>
              <a:ea typeface="Calibri" panose="020F0502020204030204" pitchFamily="34" charset="0"/>
              <a:cs typeface="Times New Roman" panose="02020603050405020304" pitchFamily="18" charset="0"/>
            </a:endParaRPr>
          </a:p>
          <a:p>
            <a:pPr marL="0" indent="0">
              <a:spcAft>
                <a:spcPts val="1600"/>
              </a:spcAft>
              <a:buNone/>
            </a:pPr>
            <a:endParaRPr lang="en-IN" kern="100" dirty="0">
              <a:effectLst/>
              <a:latin typeface="Oswald" panose="00000500000000000000" pitchFamily="2" charset="0"/>
              <a:ea typeface="Calibri" panose="020F0502020204030204" pitchFamily="34" charset="0"/>
              <a:cs typeface="Times New Roman" panose="02020603050405020304" pitchFamily="18" charset="0"/>
            </a:endParaRPr>
          </a:p>
          <a:p>
            <a:pPr marL="0" indent="0">
              <a:spcAft>
                <a:spcPts val="1600"/>
              </a:spcAft>
              <a:buNone/>
            </a:pPr>
            <a:endParaRPr lang="en-US" dirty="0"/>
          </a:p>
        </p:txBody>
      </p:sp>
      <p:pic>
        <p:nvPicPr>
          <p:cNvPr id="3" name="Picture 2">
            <a:extLst>
              <a:ext uri="{FF2B5EF4-FFF2-40B4-BE49-F238E27FC236}">
                <a16:creationId xmlns:a16="http://schemas.microsoft.com/office/drawing/2014/main" id="{7B0BCE90-1FAE-0017-361A-63ECAFEF596F}"/>
              </a:ext>
            </a:extLst>
          </p:cNvPr>
          <p:cNvPicPr>
            <a:picLocks noChangeAspect="1"/>
          </p:cNvPicPr>
          <p:nvPr/>
        </p:nvPicPr>
        <p:blipFill>
          <a:blip r:embed="rId3"/>
          <a:stretch>
            <a:fillRect/>
          </a:stretch>
        </p:blipFill>
        <p:spPr>
          <a:xfrm>
            <a:off x="3956560" y="2381534"/>
            <a:ext cx="4467515" cy="2370637"/>
          </a:xfrm>
          <a:prstGeom prst="rect">
            <a:avLst/>
          </a:prstGeom>
        </p:spPr>
      </p:pic>
    </p:spTree>
    <p:extLst>
      <p:ext uri="{BB962C8B-B14F-4D97-AF65-F5344CB8AC3E}">
        <p14:creationId xmlns:p14="http://schemas.microsoft.com/office/powerpoint/2010/main" val="318173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78"/>
        <p:cNvGrpSpPr/>
        <p:nvPr/>
      </p:nvGrpSpPr>
      <p:grpSpPr>
        <a:xfrm>
          <a:off x="0" y="0"/>
          <a:ext cx="0" cy="0"/>
          <a:chOff x="0" y="0"/>
          <a:chExt cx="0" cy="0"/>
        </a:xfrm>
      </p:grpSpPr>
      <p:sp>
        <p:nvSpPr>
          <p:cNvPr id="17" name="Title 16">
            <a:extLst>
              <a:ext uri="{FF2B5EF4-FFF2-40B4-BE49-F238E27FC236}">
                <a16:creationId xmlns:a16="http://schemas.microsoft.com/office/drawing/2014/main" id="{0E1EE066-6CF7-32EA-BD74-CD97E910FA98}"/>
              </a:ext>
            </a:extLst>
          </p:cNvPr>
          <p:cNvSpPr>
            <a:spLocks noGrp="1"/>
          </p:cNvSpPr>
          <p:nvPr>
            <p:ph type="title"/>
          </p:nvPr>
        </p:nvSpPr>
        <p:spPr/>
        <p:txBody>
          <a:bodyPr/>
          <a:lstStyle/>
          <a:p>
            <a:r>
              <a:rPr lang="en-US" dirty="0"/>
              <a:t>INCREMENTAL MODEL</a:t>
            </a:r>
            <a:endParaRPr lang="en-IN" dirty="0"/>
          </a:p>
        </p:txBody>
      </p:sp>
      <p:sp>
        <p:nvSpPr>
          <p:cNvPr id="18" name="Text Placeholder 17">
            <a:extLst>
              <a:ext uri="{FF2B5EF4-FFF2-40B4-BE49-F238E27FC236}">
                <a16:creationId xmlns:a16="http://schemas.microsoft.com/office/drawing/2014/main" id="{B976426E-7169-6D47-6586-32D6F17C6786}"/>
              </a:ext>
            </a:extLst>
          </p:cNvPr>
          <p:cNvSpPr>
            <a:spLocks noGrp="1"/>
          </p:cNvSpPr>
          <p:nvPr>
            <p:ph type="body" idx="1"/>
          </p:nvPr>
        </p:nvSpPr>
        <p:spPr/>
        <p:txBody>
          <a:bodyPr/>
          <a:lstStyle/>
          <a:p>
            <a:pPr algn="just"/>
            <a:r>
              <a:rPr lang="en-US" sz="1600" kern="100" dirty="0">
                <a:effectLst/>
                <a:latin typeface="Oswald" panose="00000500000000000000" pitchFamily="2" charset="0"/>
                <a:ea typeface="Calibri" panose="020F0502020204030204" pitchFamily="34" charset="0"/>
                <a:cs typeface="Times New Roman" panose="02020603050405020304" pitchFamily="18" charset="0"/>
              </a:rPr>
              <a:t>Each increment represents a partial system with added functionality, allowing for the project's gradual development. The key feature of this model is its iterative process, where increments are developed, tested, and integrated one after another into the evolving system. This iterative approach facilitates frequent testing, quick feedback, and early defect detection.</a:t>
            </a:r>
          </a:p>
          <a:p>
            <a:pPr algn="just"/>
            <a:endParaRPr lang="en-US" sz="1600" kern="100" dirty="0">
              <a:effectLst/>
              <a:latin typeface="Oswald" panose="00000500000000000000" pitchFamily="2" charset="0"/>
              <a:ea typeface="Calibri" panose="020F0502020204030204" pitchFamily="34" charset="0"/>
              <a:cs typeface="Times New Roman" panose="02020603050405020304" pitchFamily="18" charset="0"/>
            </a:endParaRPr>
          </a:p>
          <a:p>
            <a:pPr algn="just"/>
            <a:r>
              <a:rPr lang="en-US" sz="1600" kern="100" dirty="0">
                <a:effectLst/>
                <a:latin typeface="Oswald" panose="00000500000000000000" pitchFamily="2" charset="0"/>
                <a:ea typeface="Calibri" panose="020F0502020204030204" pitchFamily="34" charset="0"/>
                <a:cs typeface="Times New Roman" panose="02020603050405020304" pitchFamily="18" charset="0"/>
              </a:rPr>
              <a:t>By breaking the project into increments, teams can prioritize features and address changes efficiently. This process promotes collaboration and adaptability, making it essential for effectively managing intricate projects in today's dynamic digital landscape. Continuous assessment, feedback, and adjustments are integral to this model, enabling prompt identification and correction of errors. To ensure the smooth integration of increments, careful planning and coherent design are crucial. This approach harnesses the power of the incremental model, allowing organizations to efficiently address evolving requirements while effectively managing the complexity of modern projects.</a:t>
            </a:r>
            <a:endParaRPr lang="en-IN" sz="1600" kern="100" dirty="0">
              <a:effectLst/>
              <a:latin typeface="Oswald" panose="00000500000000000000" pitchFamily="2" charset="0"/>
              <a:ea typeface="Calibri" panose="020F0502020204030204" pitchFamily="34" charset="0"/>
              <a:cs typeface="Times New Roman" panose="02020603050405020304" pitchFamily="18" charset="0"/>
            </a:endParaRPr>
          </a:p>
          <a:p>
            <a:pPr algn="just"/>
            <a:endParaRPr lang="en-IN" sz="1600" kern="100" dirty="0">
              <a:effectLst/>
              <a:latin typeface="Oswald" panose="00000500000000000000"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70"/>
        <p:cNvGrpSpPr/>
        <p:nvPr/>
      </p:nvGrpSpPr>
      <p:grpSpPr>
        <a:xfrm>
          <a:off x="0" y="0"/>
          <a:ext cx="0" cy="0"/>
          <a:chOff x="0" y="0"/>
          <a:chExt cx="0" cy="0"/>
        </a:xfrm>
      </p:grpSpPr>
      <p:sp>
        <p:nvSpPr>
          <p:cNvPr id="1471" name="Google Shape;1471;p5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472" name="Google Shape;1472;p58"/>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a:t>
            </a:r>
            <a:br>
              <a:rPr lang="en-US" dirty="0"/>
            </a:br>
            <a:r>
              <a:rPr lang="en-US" dirty="0"/>
              <a:t>ANALYSIS</a:t>
            </a:r>
            <a:endParaRPr dirty="0"/>
          </a:p>
        </p:txBody>
      </p:sp>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 name="Title 5">
            <a:extLst>
              <a:ext uri="{FF2B5EF4-FFF2-40B4-BE49-F238E27FC236}">
                <a16:creationId xmlns:a16="http://schemas.microsoft.com/office/drawing/2014/main" id="{8ECC01AE-7F81-3A83-E250-4102395B3D57}"/>
              </a:ext>
            </a:extLst>
          </p:cNvPr>
          <p:cNvSpPr>
            <a:spLocks noGrp="1"/>
          </p:cNvSpPr>
          <p:nvPr>
            <p:ph type="title"/>
          </p:nvPr>
        </p:nvSpPr>
        <p:spPr>
          <a:xfrm>
            <a:off x="310486" y="1531918"/>
            <a:ext cx="8523027" cy="2461800"/>
          </a:xfrm>
        </p:spPr>
        <p:txBody>
          <a:bodyPr/>
          <a:lstStyle/>
          <a:p>
            <a:r>
              <a:rPr lang="en-US" dirty="0"/>
              <a:t>POLICE FEEDBACK SYSTEM</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5"/>
        <p:cNvGrpSpPr/>
        <p:nvPr/>
      </p:nvGrpSpPr>
      <p:grpSpPr>
        <a:xfrm>
          <a:off x="0" y="0"/>
          <a:ext cx="0" cy="0"/>
          <a:chOff x="0" y="0"/>
          <a:chExt cx="0" cy="0"/>
        </a:xfrm>
      </p:grpSpPr>
      <p:sp>
        <p:nvSpPr>
          <p:cNvPr id="5" name="TextBox 4">
            <a:extLst>
              <a:ext uri="{FF2B5EF4-FFF2-40B4-BE49-F238E27FC236}">
                <a16:creationId xmlns:a16="http://schemas.microsoft.com/office/drawing/2014/main" id="{02506B06-D85A-2B6D-E37F-93F71DC3A38A}"/>
              </a:ext>
            </a:extLst>
          </p:cNvPr>
          <p:cNvSpPr txBox="1"/>
          <p:nvPr/>
        </p:nvSpPr>
        <p:spPr>
          <a:xfrm>
            <a:off x="322997" y="855544"/>
            <a:ext cx="2481618" cy="3020250"/>
          </a:xfrm>
          <a:prstGeom prst="rect">
            <a:avLst/>
          </a:prstGeom>
          <a:noFill/>
        </p:spPr>
        <p:txBody>
          <a:bodyPr wrap="square" rtlCol="0">
            <a:spAutoFit/>
          </a:bodyPr>
          <a:lstStyle/>
          <a:p>
            <a:r>
              <a:rPr lang="en-US" sz="18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ADMIN</a:t>
            </a: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Give Feedback</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Add New User</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Manage Website</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Manage Post</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Manage data / Report</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View Feedback</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Manage Comment</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07000"/>
              </a:lnSpc>
              <a:spcAft>
                <a:spcPts val="800"/>
              </a:spcAft>
              <a:buFont typeface="Symbol" panose="05050102010706020507" pitchFamily="18" charset="2"/>
              <a:buChar char=""/>
            </a:pPr>
            <a:r>
              <a:rPr lang="en-US"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rPr>
              <a:t>Manage Status</a:t>
            </a:r>
            <a:endParaRPr lang="en-IN" sz="1800" kern="100" dirty="0">
              <a:solidFill>
                <a:schemeClr val="tx2">
                  <a:lumMod val="25000"/>
                  <a:lumOff val="7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B05018D6-2930-8B1C-9C74-D9C32FA1ACA9}"/>
              </a:ext>
            </a:extLst>
          </p:cNvPr>
          <p:cNvSpPr txBox="1"/>
          <p:nvPr/>
        </p:nvSpPr>
        <p:spPr>
          <a:xfrm>
            <a:off x="3283424" y="855544"/>
            <a:ext cx="2481618" cy="2430730"/>
          </a:xfrm>
          <a:prstGeom prst="rect">
            <a:avLst/>
          </a:prstGeom>
          <a:noFill/>
        </p:spPr>
        <p:txBody>
          <a:bodyPr wrap="square" rtlCol="0">
            <a:spAutoFit/>
          </a:bodyPr>
          <a:lstStyle/>
          <a:p>
            <a:r>
              <a:rPr lang="en-US" sz="18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POLICE</a:t>
            </a:r>
          </a:p>
          <a:p>
            <a:pPr marL="342900" lvl="0" indent="-342900" algn="just">
              <a:lnSpc>
                <a:spcPct val="107000"/>
              </a:lnSpc>
              <a:buFont typeface="Symbol" panose="05050102010706020507" pitchFamily="18" charset="2"/>
              <a:buChar char=""/>
            </a:pPr>
            <a:r>
              <a:rPr lang="en-US"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rPr>
              <a:t>Give Feedback</a:t>
            </a:r>
            <a:endParaRPr lang="en-IN"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rPr>
              <a:t>View Data / Report</a:t>
            </a:r>
            <a:endParaRPr lang="en-IN"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rPr>
              <a:t>View Feedback</a:t>
            </a:r>
            <a:endParaRPr lang="en-IN"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rPr>
              <a:t>View Post</a:t>
            </a:r>
            <a:endParaRPr lang="en-IN"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rPr>
              <a:t>View </a:t>
            </a:r>
            <a:r>
              <a:rPr lang="en-US"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IN"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rPr>
              <a:t>Update / Manage Status</a:t>
            </a:r>
            <a:endParaRPr lang="en-IN" sz="1800" kern="100" dirty="0">
              <a:solidFill>
                <a:schemeClr val="tx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E72E9E5-0EBD-D0D5-735F-1BCD2BF4AFD5}"/>
              </a:ext>
            </a:extLst>
          </p:cNvPr>
          <p:cNvSpPr txBox="1"/>
          <p:nvPr/>
        </p:nvSpPr>
        <p:spPr>
          <a:xfrm>
            <a:off x="6243851" y="871751"/>
            <a:ext cx="2481618" cy="1953740"/>
          </a:xfrm>
          <a:prstGeom prst="rect">
            <a:avLst/>
          </a:prstGeom>
          <a:noFill/>
        </p:spPr>
        <p:txBody>
          <a:bodyPr wrap="square" rtlCol="0">
            <a:spAutoFit/>
          </a:bodyPr>
          <a:lstStyle/>
          <a:p>
            <a:pPr lvl="0" algn="just">
              <a:lnSpc>
                <a:spcPct val="107000"/>
              </a:lnSpc>
            </a:pPr>
            <a:r>
              <a:rPr lang="en-US" sz="18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CIVILIANS</a:t>
            </a: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rPr>
              <a:t>Give Feedback</a:t>
            </a:r>
            <a:endParaRPr lang="en-IN"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rPr>
              <a:t>View Post</a:t>
            </a:r>
            <a:endParaRPr lang="en-IN"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rPr>
              <a:t>Add Comment</a:t>
            </a:r>
            <a:endParaRPr lang="en-IN"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rPr>
              <a:t>View Status</a:t>
            </a:r>
            <a:endParaRPr lang="en-IN" sz="1800" kern="100" dirty="0">
              <a:solidFill>
                <a:schemeClr val="tx2">
                  <a:lumMod val="25000"/>
                  <a:lumOff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2">
                  <a:lumMod val="25000"/>
                  <a:lumOff val="75000"/>
                </a:schemeClr>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54"/>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1344" name="Google Shape;1344;p54"/>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a:t>
            </a:r>
            <a:br>
              <a:rPr lang="en" dirty="0"/>
            </a:br>
            <a:r>
              <a:rPr lang="en" dirty="0"/>
              <a:t>FLOW</a:t>
            </a:r>
            <a:endParaRPr dirty="0"/>
          </a:p>
        </p:txBody>
      </p:sp>
      <p:grpSp>
        <p:nvGrpSpPr>
          <p:cNvPr id="1345" name="Google Shape;1345;p54"/>
          <p:cNvGrpSpPr/>
          <p:nvPr/>
        </p:nvGrpSpPr>
        <p:grpSpPr>
          <a:xfrm>
            <a:off x="6275090" y="1382992"/>
            <a:ext cx="2377521" cy="2377521"/>
            <a:chOff x="6275090" y="1382992"/>
            <a:chExt cx="2377521" cy="2377521"/>
          </a:xfrm>
        </p:grpSpPr>
        <p:sp>
          <p:nvSpPr>
            <p:cNvPr id="1346" name="Google Shape;1346;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54"/>
          <p:cNvGrpSpPr/>
          <p:nvPr/>
        </p:nvGrpSpPr>
        <p:grpSpPr>
          <a:xfrm>
            <a:off x="2598300" y="1013625"/>
            <a:ext cx="95400" cy="3116250"/>
            <a:chOff x="4524300" y="1013625"/>
            <a:chExt cx="95400" cy="3116250"/>
          </a:xfrm>
        </p:grpSpPr>
        <p:sp>
          <p:nvSpPr>
            <p:cNvPr id="1369" name="Google Shape;1369;p5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039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C7D4AB-C659-2BEE-93CD-C698AFE6FC5B}"/>
              </a:ext>
            </a:extLst>
          </p:cNvPr>
          <p:cNvPicPr>
            <a:picLocks noChangeAspect="1"/>
          </p:cNvPicPr>
          <p:nvPr/>
        </p:nvPicPr>
        <p:blipFill>
          <a:blip r:embed="rId2"/>
          <a:stretch>
            <a:fillRect/>
          </a:stretch>
        </p:blipFill>
        <p:spPr>
          <a:xfrm>
            <a:off x="1059526" y="412845"/>
            <a:ext cx="7024948" cy="4317810"/>
          </a:xfrm>
          <a:prstGeom prst="rect">
            <a:avLst/>
          </a:prstGeom>
        </p:spPr>
      </p:pic>
    </p:spTree>
    <p:extLst>
      <p:ext uri="{BB962C8B-B14F-4D97-AF65-F5344CB8AC3E}">
        <p14:creationId xmlns:p14="http://schemas.microsoft.com/office/powerpoint/2010/main" val="2593203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A9E74E-DC4D-C5C2-B5EB-B789172D7503}"/>
              </a:ext>
            </a:extLst>
          </p:cNvPr>
          <p:cNvSpPr>
            <a:spLocks noGrp="1"/>
          </p:cNvSpPr>
          <p:nvPr>
            <p:ph type="title"/>
          </p:nvPr>
        </p:nvSpPr>
        <p:spPr/>
        <p:txBody>
          <a:bodyPr/>
          <a:lstStyle/>
          <a:p>
            <a:r>
              <a:rPr lang="en-US" dirty="0"/>
              <a:t>Chatbot Interface</a:t>
            </a:r>
            <a:endParaRPr lang="en-IN" dirty="0"/>
          </a:p>
        </p:txBody>
      </p:sp>
      <p:sp>
        <p:nvSpPr>
          <p:cNvPr id="5" name="Text Placeholder 4">
            <a:extLst>
              <a:ext uri="{FF2B5EF4-FFF2-40B4-BE49-F238E27FC236}">
                <a16:creationId xmlns:a16="http://schemas.microsoft.com/office/drawing/2014/main" id="{CD109DF7-85BF-6757-6F54-BF5295E878ED}"/>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8273A5D7-FCAA-101E-875C-D484681D6475}"/>
              </a:ext>
            </a:extLst>
          </p:cNvPr>
          <p:cNvPicPr>
            <a:picLocks noChangeAspect="1"/>
          </p:cNvPicPr>
          <p:nvPr/>
        </p:nvPicPr>
        <p:blipFill>
          <a:blip r:embed="rId2"/>
          <a:stretch>
            <a:fillRect/>
          </a:stretch>
        </p:blipFill>
        <p:spPr>
          <a:xfrm>
            <a:off x="720000" y="1112700"/>
            <a:ext cx="7890600" cy="3135550"/>
          </a:xfrm>
          <a:prstGeom prst="rect">
            <a:avLst/>
          </a:prstGeom>
        </p:spPr>
      </p:pic>
    </p:spTree>
    <p:extLst>
      <p:ext uri="{BB962C8B-B14F-4D97-AF65-F5344CB8AC3E}">
        <p14:creationId xmlns:p14="http://schemas.microsoft.com/office/powerpoint/2010/main" val="17740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A9E74E-DC4D-C5C2-B5EB-B789172D7503}"/>
              </a:ext>
            </a:extLst>
          </p:cNvPr>
          <p:cNvSpPr>
            <a:spLocks noGrp="1"/>
          </p:cNvSpPr>
          <p:nvPr>
            <p:ph type="title"/>
          </p:nvPr>
        </p:nvSpPr>
        <p:spPr/>
        <p:txBody>
          <a:bodyPr/>
          <a:lstStyle/>
          <a:p>
            <a:r>
              <a:rPr lang="en-US" dirty="0"/>
              <a:t>Civilians POV Interface</a:t>
            </a:r>
            <a:endParaRPr lang="en-IN" dirty="0"/>
          </a:p>
        </p:txBody>
      </p:sp>
      <p:sp>
        <p:nvSpPr>
          <p:cNvPr id="5" name="Text Placeholder 4">
            <a:extLst>
              <a:ext uri="{FF2B5EF4-FFF2-40B4-BE49-F238E27FC236}">
                <a16:creationId xmlns:a16="http://schemas.microsoft.com/office/drawing/2014/main" id="{CD109DF7-85BF-6757-6F54-BF5295E878ED}"/>
              </a:ext>
            </a:extLst>
          </p:cNvPr>
          <p:cNvSpPr>
            <a:spLocks noGrp="1"/>
          </p:cNvSpPr>
          <p:nvPr>
            <p:ph type="body" idx="1"/>
          </p:nvPr>
        </p:nvSpPr>
        <p:spPr/>
        <p:txBody>
          <a:bodyPr/>
          <a:lstStyle/>
          <a:p>
            <a:endParaRPr lang="en-IN" dirty="0"/>
          </a:p>
        </p:txBody>
      </p:sp>
      <p:pic>
        <p:nvPicPr>
          <p:cNvPr id="3" name="Picture 2">
            <a:extLst>
              <a:ext uri="{FF2B5EF4-FFF2-40B4-BE49-F238E27FC236}">
                <a16:creationId xmlns:a16="http://schemas.microsoft.com/office/drawing/2014/main" id="{EC4DA755-9DB0-BEAF-37C4-61C173492293}"/>
              </a:ext>
            </a:extLst>
          </p:cNvPr>
          <p:cNvPicPr>
            <a:picLocks noChangeAspect="1"/>
          </p:cNvPicPr>
          <p:nvPr/>
        </p:nvPicPr>
        <p:blipFill>
          <a:blip r:embed="rId2"/>
          <a:stretch>
            <a:fillRect/>
          </a:stretch>
        </p:blipFill>
        <p:spPr>
          <a:xfrm>
            <a:off x="719999" y="1112700"/>
            <a:ext cx="7890599" cy="3143401"/>
          </a:xfrm>
          <a:prstGeom prst="rect">
            <a:avLst/>
          </a:prstGeom>
        </p:spPr>
      </p:pic>
    </p:spTree>
    <p:extLst>
      <p:ext uri="{BB962C8B-B14F-4D97-AF65-F5344CB8AC3E}">
        <p14:creationId xmlns:p14="http://schemas.microsoft.com/office/powerpoint/2010/main" val="4048750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A9E74E-DC4D-C5C2-B5EB-B789172D7503}"/>
              </a:ext>
            </a:extLst>
          </p:cNvPr>
          <p:cNvSpPr>
            <a:spLocks noGrp="1"/>
          </p:cNvSpPr>
          <p:nvPr>
            <p:ph type="title"/>
          </p:nvPr>
        </p:nvSpPr>
        <p:spPr/>
        <p:txBody>
          <a:bodyPr/>
          <a:lstStyle/>
          <a:p>
            <a:r>
              <a:rPr lang="en-US" dirty="0"/>
              <a:t>Civilians POV Interface</a:t>
            </a:r>
            <a:endParaRPr lang="en-IN" dirty="0"/>
          </a:p>
        </p:txBody>
      </p:sp>
      <p:sp>
        <p:nvSpPr>
          <p:cNvPr id="5" name="Text Placeholder 4">
            <a:extLst>
              <a:ext uri="{FF2B5EF4-FFF2-40B4-BE49-F238E27FC236}">
                <a16:creationId xmlns:a16="http://schemas.microsoft.com/office/drawing/2014/main" id="{CD109DF7-85BF-6757-6F54-BF5295E878ED}"/>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F166B29C-5C72-3952-BF93-83CBB61CBC6D}"/>
              </a:ext>
            </a:extLst>
          </p:cNvPr>
          <p:cNvPicPr>
            <a:picLocks noChangeAspect="1"/>
          </p:cNvPicPr>
          <p:nvPr/>
        </p:nvPicPr>
        <p:blipFill>
          <a:blip r:embed="rId2"/>
          <a:stretch>
            <a:fillRect/>
          </a:stretch>
        </p:blipFill>
        <p:spPr>
          <a:xfrm>
            <a:off x="720000" y="1104851"/>
            <a:ext cx="7890600" cy="3143400"/>
          </a:xfrm>
          <a:prstGeom prst="rect">
            <a:avLst/>
          </a:prstGeom>
        </p:spPr>
      </p:pic>
    </p:spTree>
    <p:extLst>
      <p:ext uri="{BB962C8B-B14F-4D97-AF65-F5344CB8AC3E}">
        <p14:creationId xmlns:p14="http://schemas.microsoft.com/office/powerpoint/2010/main" val="527171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767385" y="1340850"/>
            <a:ext cx="5629701"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rPr>
              <a:t>T</a:t>
            </a:r>
            <a:r>
              <a:rPr lang="en-US" dirty="0">
                <a:solidFill>
                  <a:schemeClr val="accent5">
                    <a:lumMod val="60000"/>
                    <a:lumOff val="40000"/>
                  </a:schemeClr>
                </a:solidFill>
              </a:rPr>
              <a:t>H</a:t>
            </a:r>
            <a:r>
              <a:rPr lang="en-US" dirty="0">
                <a:solidFill>
                  <a:schemeClr val="accent3">
                    <a:lumMod val="20000"/>
                    <a:lumOff val="80000"/>
                  </a:schemeClr>
                </a:solidFill>
              </a:rPr>
              <a:t>A</a:t>
            </a:r>
            <a:r>
              <a:rPr lang="en-US" dirty="0">
                <a:solidFill>
                  <a:schemeClr val="accent1">
                    <a:lumMod val="75000"/>
                  </a:schemeClr>
                </a:solidFill>
              </a:rPr>
              <a:t>N</a:t>
            </a:r>
            <a:r>
              <a:rPr lang="en-US" dirty="0">
                <a:solidFill>
                  <a:schemeClr val="tx1">
                    <a:lumMod val="50000"/>
                  </a:schemeClr>
                </a:solidFill>
              </a:rPr>
              <a:t>K</a:t>
            </a:r>
            <a:r>
              <a:rPr lang="en-US" dirty="0">
                <a:solidFill>
                  <a:schemeClr val="accent6"/>
                </a:solidFill>
              </a:rPr>
              <a:t> Y</a:t>
            </a:r>
            <a:r>
              <a:rPr lang="en-US" dirty="0">
                <a:solidFill>
                  <a:schemeClr val="accent6">
                    <a:lumMod val="40000"/>
                    <a:lumOff val="60000"/>
                  </a:schemeClr>
                </a:solidFill>
              </a:rPr>
              <a:t>O</a:t>
            </a:r>
            <a:r>
              <a:rPr lang="en-US" dirty="0">
                <a:solidFill>
                  <a:schemeClr val="accent3">
                    <a:lumMod val="20000"/>
                    <a:lumOff val="80000"/>
                  </a:schemeClr>
                </a:solidFill>
              </a:rPr>
              <a:t>U</a:t>
            </a:r>
            <a:endParaRPr dirty="0">
              <a:solidFill>
                <a:schemeClr val="accent3">
                  <a:lumMod val="20000"/>
                  <a:lumOff val="80000"/>
                </a:schemeClr>
              </a:solidFill>
            </a:endParaRPr>
          </a:p>
        </p:txBody>
      </p:sp>
      <p:sp>
        <p:nvSpPr>
          <p:cNvPr id="2" name="Google Shape;1601;p63">
            <a:extLst>
              <a:ext uri="{FF2B5EF4-FFF2-40B4-BE49-F238E27FC236}">
                <a16:creationId xmlns:a16="http://schemas.microsoft.com/office/drawing/2014/main" id="{8C558ECF-7874-89A2-1B98-7095326CCF06}"/>
              </a:ext>
            </a:extLst>
          </p:cNvPr>
          <p:cNvSpPr txBox="1">
            <a:spLocks/>
          </p:cNvSpPr>
          <p:nvPr/>
        </p:nvSpPr>
        <p:spPr>
          <a:xfrm>
            <a:off x="6089100" y="3982596"/>
            <a:ext cx="3054900" cy="1019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dirty="0">
                <a:solidFill>
                  <a:schemeClr val="accent5">
                    <a:lumMod val="20000"/>
                    <a:lumOff val="80000"/>
                  </a:schemeClr>
                </a:solidFill>
              </a:rPr>
              <a:t>Do you have any questions?</a:t>
            </a:r>
          </a:p>
          <a:p>
            <a:pPr algn="ctr">
              <a:buClr>
                <a:schemeClr val="dk1"/>
              </a:buClr>
              <a:buSzPts val="1100"/>
            </a:pPr>
            <a:r>
              <a:rPr lang="en-US" dirty="0">
                <a:solidFill>
                  <a:schemeClr val="accent5">
                    <a:lumMod val="20000"/>
                    <a:lumOff val="80000"/>
                  </a:schemeClr>
                </a:solidFill>
                <a:hlinkClick r:id="rId3">
                  <a:extLst>
                    <a:ext uri="{A12FA001-AC4F-418D-AE19-62706E023703}">
                      <ahyp:hlinkClr xmlns:ahyp="http://schemas.microsoft.com/office/drawing/2018/hyperlinkcolor" val="tx"/>
                    </a:ext>
                  </a:extLst>
                </a:hlinkClick>
              </a:rPr>
              <a:t>meetkapadiya143@gmail.com</a:t>
            </a:r>
            <a:endParaRPr lang="en-US" dirty="0">
              <a:solidFill>
                <a:schemeClr val="accent5">
                  <a:lumMod val="20000"/>
                  <a:lumOff val="80000"/>
                </a:schemeClr>
              </a:solidFill>
            </a:endParaRPr>
          </a:p>
          <a:p>
            <a:pPr algn="ctr">
              <a:buClr>
                <a:schemeClr val="dk1"/>
              </a:buClr>
              <a:buSzPts val="1100"/>
            </a:pPr>
            <a:r>
              <a:rPr lang="en-US" u="sng" dirty="0">
                <a:solidFill>
                  <a:schemeClr val="accent5">
                    <a:lumMod val="20000"/>
                    <a:lumOff val="80000"/>
                  </a:schemeClr>
                </a:solidFill>
              </a:rPr>
              <a:t>prathamtambolipt1@gmail.com</a:t>
            </a:r>
          </a:p>
          <a:p>
            <a:pPr algn="ctr"/>
            <a:endParaRPr lang="en-US" dirty="0">
              <a:solidFill>
                <a:schemeClr val="accent5">
                  <a:lumMod val="20000"/>
                  <a:lumOff val="80000"/>
                </a:schemeClr>
              </a:solidFill>
            </a:endParaRPr>
          </a:p>
        </p:txBody>
      </p:sp>
    </p:spTree>
    <p:extLst>
      <p:ext uri="{BB962C8B-B14F-4D97-AF65-F5344CB8AC3E}">
        <p14:creationId xmlns:p14="http://schemas.microsoft.com/office/powerpoint/2010/main" val="360601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Oswald" panose="00000500000000000000" pitchFamily="2" charset="0"/>
              </a:rPr>
              <a:t>Project Profile</a:t>
            </a:r>
            <a:endParaRPr dirty="0">
              <a:latin typeface="Oswald" panose="00000500000000000000" pitchFamily="2" charset="0"/>
            </a:endParaRPr>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panose="00000500000000000000" pitchFamily="2" charset="0"/>
              </a:rPr>
              <a:t>01</a:t>
            </a:r>
            <a:endParaRPr>
              <a:latin typeface="Oswald" panose="00000500000000000000" pitchFamily="2" charset="0"/>
            </a:endParaRPr>
          </a:p>
        </p:txBody>
      </p:sp>
      <p:sp>
        <p:nvSpPr>
          <p:cNvPr id="676" name="Google Shape;676;p29"/>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Oswald" panose="00000500000000000000" pitchFamily="2" charset="0"/>
              </a:rPr>
              <a:t>Here, you will find details about the project.</a:t>
            </a:r>
            <a:endParaRPr dirty="0">
              <a:latin typeface="Oswald" panose="00000500000000000000" pitchFamily="2" charset="0"/>
            </a:endParaRPr>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Oswald" panose="00000500000000000000" pitchFamily="2" charset="0"/>
              </a:rPr>
              <a:t>Proposed System</a:t>
            </a:r>
            <a:endParaRPr dirty="0">
              <a:latin typeface="Oswald" panose="00000500000000000000" pitchFamily="2" charset="0"/>
            </a:endParaRPr>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panose="00000500000000000000" pitchFamily="2" charset="0"/>
              </a:rPr>
              <a:t>02</a:t>
            </a:r>
            <a:endParaRPr>
              <a:latin typeface="Oswald" panose="00000500000000000000" pitchFamily="2" charset="0"/>
            </a:endParaRPr>
          </a:p>
        </p:txBody>
      </p:sp>
      <p:sp>
        <p:nvSpPr>
          <p:cNvPr id="679" name="Google Shape;679;p29"/>
          <p:cNvSpPr txBox="1">
            <a:spLocks noGrp="1"/>
          </p:cNvSpPr>
          <p:nvPr>
            <p:ph type="subTitle" idx="6"/>
          </p:nvPr>
        </p:nvSpPr>
        <p:spPr>
          <a:xfrm>
            <a:off x="3193477" y="2146716"/>
            <a:ext cx="2756848"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Oswald" panose="00000500000000000000" pitchFamily="2" charset="0"/>
              </a:rPr>
              <a:t>Here, you will find the proposed details of the system</a:t>
            </a:r>
            <a:endParaRPr dirty="0">
              <a:latin typeface="Oswald" panose="00000500000000000000" pitchFamily="2" charset="0"/>
            </a:endParaRPr>
          </a:p>
        </p:txBody>
      </p:sp>
      <p:sp>
        <p:nvSpPr>
          <p:cNvPr id="680" name="Google Shape;680;p29"/>
          <p:cNvSpPr txBox="1">
            <a:spLocks noGrp="1"/>
          </p:cNvSpPr>
          <p:nvPr>
            <p:ph type="subTitle" idx="7"/>
          </p:nvPr>
        </p:nvSpPr>
        <p:spPr>
          <a:xfrm>
            <a:off x="5950424" y="1770625"/>
            <a:ext cx="2756848"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Oswald" panose="00000500000000000000" pitchFamily="2" charset="0"/>
              </a:rPr>
              <a:t>Environment Specification</a:t>
            </a:r>
            <a:endParaRPr dirty="0">
              <a:latin typeface="Oswald" panose="00000500000000000000" pitchFamily="2" charset="0"/>
            </a:endParaRPr>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panose="00000500000000000000" pitchFamily="2" charset="0"/>
              </a:rPr>
              <a:t>03</a:t>
            </a:r>
            <a:endParaRPr>
              <a:latin typeface="Oswald" panose="00000500000000000000" pitchFamily="2" charset="0"/>
            </a:endParaRPr>
          </a:p>
        </p:txBody>
      </p:sp>
      <p:sp>
        <p:nvSpPr>
          <p:cNvPr id="682" name="Google Shape;682;p29"/>
          <p:cNvSpPr txBox="1">
            <a:spLocks noGrp="1"/>
          </p:cNvSpPr>
          <p:nvPr>
            <p:ph type="subTitle" idx="9"/>
          </p:nvPr>
        </p:nvSpPr>
        <p:spPr>
          <a:xfrm>
            <a:off x="5950325" y="2153521"/>
            <a:ext cx="2811538"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Söhne"/>
              </a:rPr>
              <a:t>Here, you will find information about hardware, software, and the development description.</a:t>
            </a:r>
            <a:endParaRPr dirty="0"/>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Oswald" panose="00000500000000000000" pitchFamily="2" charset="0"/>
              </a:rPr>
              <a:t>System Planning</a:t>
            </a:r>
            <a:endParaRPr dirty="0">
              <a:latin typeface="Oswald" panose="00000500000000000000" pitchFamily="2" charset="0"/>
            </a:endParaRPr>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panose="00000500000000000000" pitchFamily="2" charset="0"/>
              </a:rPr>
              <a:t>04</a:t>
            </a:r>
            <a:endParaRPr>
              <a:latin typeface="Oswald" panose="00000500000000000000" pitchFamily="2" charset="0"/>
            </a:endParaRPr>
          </a:p>
        </p:txBody>
      </p:sp>
      <p:sp>
        <p:nvSpPr>
          <p:cNvPr id="685" name="Google Shape;685;p29"/>
          <p:cNvSpPr txBox="1">
            <a:spLocks noGrp="1"/>
          </p:cNvSpPr>
          <p:nvPr>
            <p:ph type="subTitle" idx="15"/>
          </p:nvPr>
        </p:nvSpPr>
        <p:spPr>
          <a:xfrm>
            <a:off x="559559" y="3771577"/>
            <a:ext cx="2633918"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Oswald" panose="00000500000000000000" pitchFamily="2" charset="0"/>
              </a:rPr>
              <a:t>Here, you can find information about software engineering models</a:t>
            </a:r>
            <a:endParaRPr dirty="0">
              <a:latin typeface="Oswald" panose="00000500000000000000" pitchFamily="2" charset="0"/>
            </a:endParaRPr>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Oswald" panose="00000500000000000000" pitchFamily="2" charset="0"/>
              </a:rPr>
              <a:t>System Analysis</a:t>
            </a:r>
            <a:endParaRPr dirty="0">
              <a:latin typeface="Oswald" panose="00000500000000000000" pitchFamily="2" charset="0"/>
            </a:endParaRPr>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Oswald" panose="00000500000000000000" pitchFamily="2" charset="0"/>
              </a:rPr>
              <a:t>05</a:t>
            </a:r>
            <a:endParaRPr dirty="0">
              <a:latin typeface="Oswald" panose="00000500000000000000" pitchFamily="2" charset="0"/>
            </a:endParaRPr>
          </a:p>
        </p:txBody>
      </p:sp>
      <p:sp>
        <p:nvSpPr>
          <p:cNvPr id="688" name="Google Shape;688;p29"/>
          <p:cNvSpPr txBox="1">
            <a:spLocks noGrp="1"/>
          </p:cNvSpPr>
          <p:nvPr>
            <p:ph type="subTitle" idx="18"/>
          </p:nvPr>
        </p:nvSpPr>
        <p:spPr>
          <a:xfrm>
            <a:off x="3353519" y="3771577"/>
            <a:ext cx="2596806"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panose="00000500000000000000" pitchFamily="2" charset="0"/>
              </a:rPr>
              <a:t>Here you find detail SRS and flowchart of the project</a:t>
            </a:r>
            <a:endParaRPr dirty="0">
              <a:latin typeface="Oswald" panose="00000500000000000000" pitchFamily="2" charset="0"/>
            </a:endParaRPr>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Oswald" panose="00000500000000000000" pitchFamily="2" charset="0"/>
              </a:rPr>
              <a:t>System Flow</a:t>
            </a:r>
            <a:endParaRPr dirty="0">
              <a:latin typeface="Oswald" panose="00000500000000000000" pitchFamily="2" charset="0"/>
            </a:endParaRPr>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panose="00000500000000000000" pitchFamily="2" charset="0"/>
              </a:rPr>
              <a:t>06</a:t>
            </a:r>
            <a:endParaRPr>
              <a:latin typeface="Oswald" panose="00000500000000000000" pitchFamily="2" charset="0"/>
            </a:endParaRPr>
          </a:p>
        </p:txBody>
      </p:sp>
      <p:sp>
        <p:nvSpPr>
          <p:cNvPr id="691" name="Google Shape;691;p29"/>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Oswald" panose="00000500000000000000" pitchFamily="2" charset="0"/>
              </a:rPr>
              <a:t>Here you will understand the flow of the project </a:t>
            </a:r>
            <a:endParaRPr dirty="0">
              <a:latin typeface="Oswald"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5"/>
        <p:cNvGrpSpPr/>
        <p:nvPr/>
      </p:nvGrpSpPr>
      <p:grpSpPr>
        <a:xfrm>
          <a:off x="0" y="0"/>
          <a:ext cx="0" cy="0"/>
          <a:chOff x="0" y="0"/>
          <a:chExt cx="0" cy="0"/>
        </a:xfrm>
      </p:grpSpPr>
      <p:sp>
        <p:nvSpPr>
          <p:cNvPr id="696" name="Google Shape;696;p30"/>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p>
            <a:pPr algn="l"/>
            <a:r>
              <a:rPr lang="en-US" dirty="0"/>
              <a:t>“</a:t>
            </a:r>
            <a:r>
              <a:rPr lang="en-US" b="0" i="0" dirty="0">
                <a:solidFill>
                  <a:srgbClr val="D1D5DB"/>
                </a:solidFill>
                <a:effectLst/>
                <a:latin typeface="Söhne"/>
              </a:rPr>
              <a:t>Technology is anything that makes our life easier, solves problems and helps us achieve our goals.</a:t>
            </a:r>
            <a:r>
              <a:rPr lang="en-US" dirty="0"/>
              <a:t>”</a:t>
            </a:r>
            <a:endParaRPr dirty="0"/>
          </a:p>
        </p:txBody>
      </p:sp>
      <p:sp>
        <p:nvSpPr>
          <p:cNvPr id="697" name="Google Shape;697;p30"/>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 UNKNOWN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4891933" y="1206395"/>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MISSION STATEMENT</a:t>
            </a:r>
            <a:endParaRPr dirty="0"/>
          </a:p>
        </p:txBody>
      </p:sp>
      <p:sp>
        <p:nvSpPr>
          <p:cNvPr id="703" name="Google Shape;703;p31"/>
          <p:cNvSpPr txBox="1">
            <a:spLocks noGrp="1"/>
          </p:cNvSpPr>
          <p:nvPr>
            <p:ph type="body" idx="1"/>
          </p:nvPr>
        </p:nvSpPr>
        <p:spPr>
          <a:xfrm>
            <a:off x="4891933" y="2257576"/>
            <a:ext cx="1905300" cy="180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b="0" i="0" dirty="0">
                <a:solidFill>
                  <a:srgbClr val="D1D5DB"/>
                </a:solidFill>
                <a:effectLst/>
                <a:latin typeface="Roboto" panose="02000000000000000000" pitchFamily="2" charset="0"/>
                <a:ea typeface="Roboto" panose="02000000000000000000" pitchFamily="2" charset="0"/>
                <a:cs typeface="Roboto" panose="02000000000000000000" pitchFamily="2" charset="0"/>
              </a:rPr>
              <a:t>Empowering communities through our Police Feedback System for transparent, accountable, and collaborative policing. Share experiences, build trust, and shape safer neighborhoods together.</a:t>
            </a:r>
            <a:endParaRPr sz="1200" dirty="0">
              <a:latin typeface="Roboto" panose="02000000000000000000" pitchFamily="2" charset="0"/>
              <a:ea typeface="Roboto" panose="02000000000000000000" pitchFamily="2" charset="0"/>
              <a:cs typeface="Roboto" panose="02000000000000000000" pitchFamily="2" charset="0"/>
            </a:endParaRPr>
          </a:p>
        </p:txBody>
      </p:sp>
      <p:grpSp>
        <p:nvGrpSpPr>
          <p:cNvPr id="704" name="Google Shape;704;p31"/>
          <p:cNvGrpSpPr/>
          <p:nvPr/>
        </p:nvGrpSpPr>
        <p:grpSpPr>
          <a:xfrm>
            <a:off x="1845914" y="1864668"/>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524300" y="1013625"/>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a:t>
            </a:r>
            <a:br>
              <a:rPr lang="en" dirty="0"/>
            </a:br>
            <a:r>
              <a:rPr lang="en" dirty="0"/>
              <a:t>PROFILE</a:t>
            </a:r>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3" name="Title 2">
            <a:extLst>
              <a:ext uri="{FF2B5EF4-FFF2-40B4-BE49-F238E27FC236}">
                <a16:creationId xmlns:a16="http://schemas.microsoft.com/office/drawing/2014/main" id="{76F992D3-9F60-0F49-9870-5651F06F74AD}"/>
              </a:ext>
            </a:extLst>
          </p:cNvPr>
          <p:cNvSpPr>
            <a:spLocks noGrp="1"/>
          </p:cNvSpPr>
          <p:nvPr>
            <p:ph type="title"/>
          </p:nvPr>
        </p:nvSpPr>
        <p:spPr/>
        <p:txBody>
          <a:bodyPr/>
          <a:lstStyle/>
          <a:p>
            <a:r>
              <a:rPr lang="en-US" dirty="0">
                <a:solidFill>
                  <a:schemeClr val="accent6">
                    <a:lumMod val="60000"/>
                    <a:lumOff val="40000"/>
                  </a:schemeClr>
                </a:solidFill>
              </a:rPr>
              <a:t>PROJECT DESCRIPTION</a:t>
            </a:r>
            <a:endParaRPr lang="en-IN" dirty="0">
              <a:solidFill>
                <a:schemeClr val="accent6">
                  <a:lumMod val="60000"/>
                  <a:lumOff val="40000"/>
                </a:schemeClr>
              </a:solidFill>
            </a:endParaRPr>
          </a:p>
        </p:txBody>
      </p:sp>
      <p:graphicFrame>
        <p:nvGraphicFramePr>
          <p:cNvPr id="6" name="Table 5">
            <a:extLst>
              <a:ext uri="{FF2B5EF4-FFF2-40B4-BE49-F238E27FC236}">
                <a16:creationId xmlns:a16="http://schemas.microsoft.com/office/drawing/2014/main" id="{8177AAF1-54AC-4463-8F1C-ECBF22B44636}"/>
              </a:ext>
            </a:extLst>
          </p:cNvPr>
          <p:cNvGraphicFramePr>
            <a:graphicFrameLocks noGrp="1"/>
          </p:cNvGraphicFramePr>
          <p:nvPr>
            <p:extLst>
              <p:ext uri="{D42A27DB-BD31-4B8C-83A1-F6EECF244321}">
                <p14:modId xmlns:p14="http://schemas.microsoft.com/office/powerpoint/2010/main" val="3701128769"/>
              </p:ext>
            </p:extLst>
          </p:nvPr>
        </p:nvGraphicFramePr>
        <p:xfrm>
          <a:off x="1542197" y="1662017"/>
          <a:ext cx="5892383" cy="2547178"/>
        </p:xfrm>
        <a:graphic>
          <a:graphicData uri="http://schemas.openxmlformats.org/drawingml/2006/table">
            <a:tbl>
              <a:tblPr firstRow="1" firstCol="1" bandRow="1">
                <a:tableStyleId>{AECFA099-D249-4F35-848C-22CC5C035AB0}</a:tableStyleId>
              </a:tblPr>
              <a:tblGrid>
                <a:gridCol w="3029803">
                  <a:extLst>
                    <a:ext uri="{9D8B030D-6E8A-4147-A177-3AD203B41FA5}">
                      <a16:colId xmlns:a16="http://schemas.microsoft.com/office/drawing/2014/main" val="3763549606"/>
                    </a:ext>
                  </a:extLst>
                </a:gridCol>
                <a:gridCol w="2862580">
                  <a:extLst>
                    <a:ext uri="{9D8B030D-6E8A-4147-A177-3AD203B41FA5}">
                      <a16:colId xmlns:a16="http://schemas.microsoft.com/office/drawing/2014/main" val="21418206"/>
                    </a:ext>
                  </a:extLst>
                </a:gridCol>
              </a:tblGrid>
              <a:tr h="0">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Project Title</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lnT w="9525" cap="flat" cmpd="sng">
                      <a:noFill/>
                      <a:prstDash val="solid"/>
                      <a:round/>
                      <a:headEnd type="none" w="sm" len="sm"/>
                      <a:tailEnd type="none" w="sm" len="sm"/>
                    </a:lnT>
                  </a:tcPr>
                </a:tc>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Police Feedback System</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lnT w="9525" cap="flat" cmpd="sng">
                      <a:noFill/>
                      <a:prstDash val="solid"/>
                      <a:round/>
                      <a:headEnd type="none" w="sm" len="sm"/>
                      <a:tailEnd type="none" w="sm" len="sm"/>
                    </a:lnT>
                  </a:tcPr>
                </a:tc>
                <a:extLst>
                  <a:ext uri="{0D108BD9-81ED-4DB2-BD59-A6C34878D82A}">
                    <a16:rowId xmlns:a16="http://schemas.microsoft.com/office/drawing/2014/main" val="3699362288"/>
                  </a:ext>
                </a:extLst>
              </a:tr>
              <a:tr h="0">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Project Category</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a:solidFill>
                            <a:schemeClr val="tx1"/>
                          </a:solidFill>
                          <a:effectLst/>
                          <a:latin typeface="Oswald" panose="00000500000000000000" pitchFamily="2" charset="0"/>
                        </a:rPr>
                        <a:t>Website</a:t>
                      </a:r>
                      <a:endParaRPr lang="en-IN" sz="1600" kern="10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292868"/>
                  </a:ext>
                </a:extLst>
              </a:tr>
              <a:tr h="0">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Technology Used</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PHP , Express.js </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4305232"/>
                  </a:ext>
                </a:extLst>
              </a:tr>
              <a:tr h="0">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Back-End</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a:solidFill>
                            <a:schemeClr val="tx1"/>
                          </a:solidFill>
                          <a:effectLst/>
                          <a:latin typeface="Oswald" panose="00000500000000000000" pitchFamily="2" charset="0"/>
                        </a:rPr>
                        <a:t>MY SQL</a:t>
                      </a:r>
                      <a:endParaRPr lang="en-IN" sz="1600" kern="10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5953130"/>
                  </a:ext>
                </a:extLst>
              </a:tr>
              <a:tr h="241935">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Team Strength</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Four Member</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311914"/>
                  </a:ext>
                </a:extLst>
              </a:tr>
              <a:tr h="241935">
                <a:tc>
                  <a:txBody>
                    <a:bodyPr/>
                    <a:lstStyle/>
                    <a:p>
                      <a:pPr algn="just">
                        <a:lnSpc>
                          <a:spcPct val="107000"/>
                        </a:lnSpc>
                        <a:spcAft>
                          <a:spcPts val="800"/>
                        </a:spcAft>
                      </a:pPr>
                      <a:r>
                        <a:rPr lang="en-US" sz="1600" kern="100">
                          <a:solidFill>
                            <a:schemeClr val="tx1"/>
                          </a:solidFill>
                          <a:effectLst/>
                          <a:latin typeface="Oswald" panose="00000500000000000000" pitchFamily="2" charset="0"/>
                        </a:rPr>
                        <a:t>Project Programmers</a:t>
                      </a:r>
                      <a:endParaRPr lang="en-IN" sz="1600" kern="10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00" dirty="0">
                          <a:solidFill>
                            <a:schemeClr val="tx1"/>
                          </a:solidFill>
                          <a:effectLst/>
                          <a:latin typeface="Oswald" panose="00000500000000000000" pitchFamily="2" charset="0"/>
                        </a:rPr>
                        <a:t>Kapadiya Meet A.</a:t>
                      </a:r>
                      <a:endParaRPr lang="en-IN" sz="1600" kern="100" dirty="0">
                        <a:solidFill>
                          <a:schemeClr val="tx1"/>
                        </a:solidFill>
                        <a:effectLst/>
                        <a:latin typeface="Oswald" panose="00000500000000000000" pitchFamily="2" charset="0"/>
                      </a:endParaRPr>
                    </a:p>
                    <a:p>
                      <a:pPr algn="just">
                        <a:lnSpc>
                          <a:spcPct val="107000"/>
                        </a:lnSpc>
                        <a:spcAft>
                          <a:spcPts val="800"/>
                        </a:spcAft>
                      </a:pPr>
                      <a:r>
                        <a:rPr lang="en-US" sz="1600" kern="100" dirty="0" err="1">
                          <a:solidFill>
                            <a:schemeClr val="tx1"/>
                          </a:solidFill>
                          <a:effectLst/>
                          <a:latin typeface="Oswald" panose="00000500000000000000" pitchFamily="2" charset="0"/>
                        </a:rPr>
                        <a:t>Tamboli</a:t>
                      </a:r>
                      <a:r>
                        <a:rPr lang="en-US" sz="1600" kern="100" dirty="0">
                          <a:solidFill>
                            <a:schemeClr val="tx1"/>
                          </a:solidFill>
                          <a:effectLst/>
                          <a:latin typeface="Oswald" panose="00000500000000000000" pitchFamily="2" charset="0"/>
                        </a:rPr>
                        <a:t> Pratham J.</a:t>
                      </a:r>
                      <a:endParaRPr lang="en-IN" sz="1600" kern="100" dirty="0">
                        <a:solidFill>
                          <a:schemeClr val="tx1"/>
                        </a:solidFill>
                        <a:effectLst/>
                        <a:latin typeface="Oswald" panose="00000500000000000000" pitchFamily="2" charset="0"/>
                      </a:endParaRPr>
                    </a:p>
                    <a:p>
                      <a:pPr algn="just">
                        <a:lnSpc>
                          <a:spcPct val="107000"/>
                        </a:lnSpc>
                        <a:spcAft>
                          <a:spcPts val="800"/>
                        </a:spcAft>
                      </a:pPr>
                      <a:r>
                        <a:rPr lang="en-US" sz="1600" kern="100" dirty="0">
                          <a:solidFill>
                            <a:schemeClr val="tx1"/>
                          </a:solidFill>
                          <a:effectLst/>
                          <a:latin typeface="Oswald" panose="00000500000000000000" pitchFamily="2" charset="0"/>
                        </a:rPr>
                        <a:t>Joshi Kavya K.</a:t>
                      </a:r>
                    </a:p>
                    <a:p>
                      <a:pPr algn="just">
                        <a:lnSpc>
                          <a:spcPct val="107000"/>
                        </a:lnSpc>
                        <a:spcAft>
                          <a:spcPts val="800"/>
                        </a:spcAft>
                      </a:pPr>
                      <a:r>
                        <a:rPr lang="en-US"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rPr>
                        <a:t>Jain Vidhi N.</a:t>
                      </a:r>
                      <a:endParaRPr lang="en-IN" sz="1600" kern="100" dirty="0">
                        <a:solidFill>
                          <a:schemeClr val="tx1"/>
                        </a:solidFill>
                        <a:effectLst/>
                        <a:latin typeface="Oswald"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6832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a:t>
            </a:r>
            <a:br>
              <a:rPr lang="en-US" dirty="0"/>
            </a:br>
            <a:r>
              <a:rPr lang="en-US" dirty="0"/>
              <a:t>SYSTEM</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961" name="Google Shape;961;p42"/>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PROPOSED</a:t>
            </a:r>
            <a:br>
              <a:rPr lang="en-US" dirty="0"/>
            </a:br>
            <a:r>
              <a:rPr lang="en-US" dirty="0"/>
              <a:t>SYSTEM</a:t>
            </a:r>
            <a:endParaRPr dirty="0"/>
          </a:p>
        </p:txBody>
      </p:sp>
      <p:sp>
        <p:nvSpPr>
          <p:cNvPr id="962" name="Google Shape;962;p42"/>
          <p:cNvSpPr txBox="1">
            <a:spLocks noGrp="1"/>
          </p:cNvSpPr>
          <p:nvPr>
            <p:ph type="subTitle" idx="1"/>
          </p:nvPr>
        </p:nvSpPr>
        <p:spPr>
          <a:xfrm>
            <a:off x="4001475" y="720668"/>
            <a:ext cx="4159886" cy="6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p>
        </p:txBody>
      </p:sp>
      <p:sp>
        <p:nvSpPr>
          <p:cNvPr id="963" name="Google Shape;963;p42"/>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p>
            <a:pPr marL="285750" indent="-285750">
              <a:spcAft>
                <a:spcPts val="1600"/>
              </a:spcAft>
            </a:pPr>
            <a:r>
              <a:rPr lang="en-US" sz="1800" b="1" kern="100" dirty="0">
                <a:effectLst/>
                <a:latin typeface="Oswald" panose="00000500000000000000" pitchFamily="2" charset="0"/>
                <a:ea typeface="Calibri" panose="020F0502020204030204" pitchFamily="34" charset="0"/>
                <a:cs typeface="Times New Roman" panose="02020603050405020304" pitchFamily="18" charset="0"/>
              </a:rPr>
              <a:t>SCOPE</a:t>
            </a:r>
          </a:p>
          <a:p>
            <a:pPr marL="0" indent="0" algn="just">
              <a:spcAft>
                <a:spcPts val="1600"/>
              </a:spcAft>
              <a:buNone/>
            </a:pPr>
            <a:r>
              <a:rPr lang="en-US" sz="1600" kern="100" dirty="0">
                <a:effectLst/>
                <a:latin typeface="Oswald" panose="00000500000000000000" pitchFamily="2" charset="0"/>
                <a:ea typeface="Calibri" panose="020F0502020204030204" pitchFamily="34" charset="0"/>
                <a:cs typeface="Times New Roman" panose="02020603050405020304" pitchFamily="18" charset="0"/>
              </a:rPr>
              <a:t>The Police comments System will allow law enforcement agencies to handle and react to comments, as well as allow civilians to provide feedback A variety of user roles, including administrators, police officers, and civilians, will be supported by the system.</a:t>
            </a:r>
            <a:endParaRPr lang="en-IN" sz="1600" kern="100" dirty="0">
              <a:effectLst/>
              <a:latin typeface="Oswald" panose="00000500000000000000" pitchFamily="2" charset="0"/>
              <a:ea typeface="Calibri" panose="020F0502020204030204" pitchFamily="34" charset="0"/>
              <a:cs typeface="Times New Roman" panose="02020603050405020304" pitchFamily="18" charset="0"/>
            </a:endParaRPr>
          </a:p>
          <a:p>
            <a:pPr marL="0" indent="0">
              <a:spcAft>
                <a:spcPts val="1600"/>
              </a:spcAft>
              <a:buNone/>
            </a:pPr>
            <a:endParaRPr lang="en-US" dirty="0"/>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790</Words>
  <Application>Microsoft Office PowerPoint</Application>
  <PresentationFormat>On-screen Show (16:9)</PresentationFormat>
  <Paragraphs>139</Paragraphs>
  <Slides>26</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Oswald</vt:lpstr>
      <vt:lpstr>Livvic</vt:lpstr>
      <vt:lpstr>Arial</vt:lpstr>
      <vt:lpstr>Roboto</vt:lpstr>
      <vt:lpstr>Symbol</vt:lpstr>
      <vt:lpstr>Raleway</vt:lpstr>
      <vt:lpstr>Söhne</vt:lpstr>
      <vt:lpstr>Roboto Condensed Light</vt:lpstr>
      <vt:lpstr>Calibri</vt:lpstr>
      <vt:lpstr>Software Development Bussines Plan by Slidesgo</vt:lpstr>
      <vt:lpstr>Project Presentation</vt:lpstr>
      <vt:lpstr>POLICE FEEDBACK SYSTEM</vt:lpstr>
      <vt:lpstr>TABLE OF CONTENTS</vt:lpstr>
      <vt:lpstr>“Technology is anything that makes our life easier, solves problems and helps us achieve our goals.”</vt:lpstr>
      <vt:lpstr>MISSION STATEMENT</vt:lpstr>
      <vt:lpstr>01</vt:lpstr>
      <vt:lpstr>PROJECT DESCRIPTION</vt:lpstr>
      <vt:lpstr>02</vt:lpstr>
      <vt:lpstr>PROPOSED SYSTEM</vt:lpstr>
      <vt:lpstr>PROPOSED SYSTEM</vt:lpstr>
      <vt:lpstr>PROPOSED SYSTEM</vt:lpstr>
      <vt:lpstr>03</vt:lpstr>
      <vt:lpstr>HARDWARE REQUIREMENT </vt:lpstr>
      <vt:lpstr>SOFTWARE REQUIREMENT  </vt:lpstr>
      <vt:lpstr>DEVELOPMENT DESCRIPTION</vt:lpstr>
      <vt:lpstr>04</vt:lpstr>
      <vt:lpstr>SYSTEM PLANNING</vt:lpstr>
      <vt:lpstr>INCREMENTAL MODEL</vt:lpstr>
      <vt:lpstr>05</vt:lpstr>
      <vt:lpstr>PowerPoint Presentation</vt:lpstr>
      <vt:lpstr>06</vt:lpstr>
      <vt:lpstr>PowerPoint Presentation</vt:lpstr>
      <vt:lpstr>Chatbot Interface</vt:lpstr>
      <vt:lpstr>Civilians POV Interface</vt:lpstr>
      <vt:lpstr>Civilians POV Interface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cp:lastModifiedBy>Meet Kapadiya</cp:lastModifiedBy>
  <cp:revision>38</cp:revision>
  <dcterms:modified xsi:type="dcterms:W3CDTF">2024-01-17T17:19:35Z</dcterms:modified>
</cp:coreProperties>
</file>