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Caveat"/>
      <p:regular r:id="rId28"/>
      <p:bold r:id="rId29"/>
    </p:embeddedFont>
    <p:embeddedFont>
      <p:font typeface="Nunito"/>
      <p:regular r:id="rId30"/>
      <p:bold r:id="rId31"/>
      <p:italic r:id="rId32"/>
      <p:boldItalic r:id="rId33"/>
    </p:embeddedFont>
    <p:embeddedFont>
      <p:font typeface="Lobster"/>
      <p:regular r:id="rId34"/>
    </p:embeddedFont>
    <p:embeddedFont>
      <p:font typeface="Pacifico"/>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ave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ve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Pacifico-regular.fntdata"/><Relationship Id="rId12" Type="http://schemas.openxmlformats.org/officeDocument/2006/relationships/slide" Target="slides/slide7.xml"/><Relationship Id="rId34" Type="http://schemas.openxmlformats.org/officeDocument/2006/relationships/font" Target="fonts/Lobster-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67b1d389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67b1d389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67b1d3896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67b1d3896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67b1d3896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67b1d3896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84fc65e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84fc65e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31c3ee7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31c3ee7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e31c3ee76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e31c3ee7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e31c3ee7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e31c3ee7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31c3ee7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31c3ee7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3860a5b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3860a5b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3860a5b5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3860a5b5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3860a5b5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3860a5b5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0994ac5343f307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994ac5343f307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4dc89f0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4dc89f0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4dc89f01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4dc89f01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4dc89f01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4dc89f01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67b1d38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67b1d38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jp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hyperlink" Target="https://youtu.be/33mb9eScyl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hyperlink" Target="https://youtu.be/32PQ2mmUGQ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file/d/1OsGHJZjYipsqY3cnau6zgN1XxHnQl2CB/view?usp=drivesdk"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1485563" y="0"/>
            <a:ext cx="6008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0A0A23"/>
                </a:solidFill>
                <a:highlight>
                  <a:srgbClr val="DEC20A"/>
                </a:highlight>
                <a:latin typeface="Courier New"/>
                <a:ea typeface="Courier New"/>
                <a:cs typeface="Courier New"/>
                <a:sym typeface="Courier New"/>
              </a:rPr>
              <a:t>K</a:t>
            </a:r>
            <a:r>
              <a:rPr b="1" lang="en" sz="2600">
                <a:solidFill>
                  <a:srgbClr val="0A0A23"/>
                </a:solidFill>
                <a:highlight>
                  <a:srgbClr val="DEC20A"/>
                </a:highlight>
                <a:latin typeface="Courier New"/>
                <a:ea typeface="Courier New"/>
                <a:cs typeface="Courier New"/>
                <a:sym typeface="Courier New"/>
              </a:rPr>
              <a:t>haragpur Open Source Society</a:t>
            </a:r>
            <a:endParaRPr b="1" sz="2600">
              <a:solidFill>
                <a:srgbClr val="0A0A23"/>
              </a:solidFill>
              <a:highlight>
                <a:srgbClr val="DEC20A"/>
              </a:highlight>
              <a:latin typeface="Courier New"/>
              <a:ea typeface="Courier New"/>
              <a:cs typeface="Courier New"/>
              <a:sym typeface="Courier New"/>
            </a:endParaRPr>
          </a:p>
          <a:p>
            <a:pPr indent="0" lvl="0" marL="0" rtl="0" algn="l">
              <a:spcBef>
                <a:spcPts val="0"/>
              </a:spcBef>
              <a:spcAft>
                <a:spcPts val="0"/>
              </a:spcAft>
              <a:buNone/>
            </a:pPr>
            <a:r>
              <a:rPr b="1" lang="en" sz="2600">
                <a:solidFill>
                  <a:srgbClr val="0A0A23"/>
                </a:solidFill>
                <a:highlight>
                  <a:srgbClr val="DEC20A"/>
                </a:highlight>
                <a:latin typeface="Courier New"/>
                <a:ea typeface="Courier New"/>
                <a:cs typeface="Courier New"/>
                <a:sym typeface="Courier New"/>
              </a:rPr>
              <a:t> presents</a:t>
            </a:r>
            <a:endParaRPr b="1" sz="2600">
              <a:solidFill>
                <a:srgbClr val="0A0A23"/>
              </a:solidFill>
              <a:highlight>
                <a:srgbClr val="DEC20A"/>
              </a:highlight>
              <a:latin typeface="Courier New"/>
              <a:ea typeface="Courier New"/>
              <a:cs typeface="Courier New"/>
              <a:sym typeface="Courier New"/>
            </a:endParaRPr>
          </a:p>
        </p:txBody>
      </p:sp>
      <p:sp>
        <p:nvSpPr>
          <p:cNvPr id="129" name="Google Shape;129;p13"/>
          <p:cNvSpPr txBox="1"/>
          <p:nvPr/>
        </p:nvSpPr>
        <p:spPr>
          <a:xfrm>
            <a:off x="2461100" y="1669025"/>
            <a:ext cx="6845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0A0A23"/>
                </a:solidFill>
                <a:highlight>
                  <a:srgbClr val="F2DF0D"/>
                </a:highlight>
                <a:latin typeface="Roboto"/>
                <a:ea typeface="Roboto"/>
                <a:cs typeface="Roboto"/>
                <a:sym typeface="Roboto"/>
              </a:rPr>
              <a:t>  </a:t>
            </a:r>
            <a:r>
              <a:rPr lang="en" sz="2300">
                <a:solidFill>
                  <a:srgbClr val="0A0A23"/>
                </a:solidFill>
                <a:highlight>
                  <a:srgbClr val="F2DF0D"/>
                </a:highlight>
                <a:latin typeface="Roboto"/>
                <a:ea typeface="Roboto"/>
                <a:cs typeface="Roboto"/>
                <a:sym typeface="Roboto"/>
              </a:rPr>
              <a:t>  GIT AND GITHUB CONCEPTS</a:t>
            </a:r>
            <a:r>
              <a:rPr lang="en" sz="2300">
                <a:solidFill>
                  <a:srgbClr val="DEC20A"/>
                </a:solidFill>
                <a:highlight>
                  <a:srgbClr val="000000"/>
                </a:highlight>
                <a:latin typeface="Roboto"/>
                <a:ea typeface="Roboto"/>
                <a:cs typeface="Roboto"/>
                <a:sym typeface="Roboto"/>
              </a:rPr>
              <a:t>  </a:t>
            </a:r>
            <a:endParaRPr sz="2300">
              <a:solidFill>
                <a:srgbClr val="DEC20A"/>
              </a:solidFill>
              <a:highlight>
                <a:srgbClr val="000000"/>
              </a:highlight>
              <a:latin typeface="Roboto"/>
              <a:ea typeface="Roboto"/>
              <a:cs typeface="Roboto"/>
              <a:sym typeface="Roboto"/>
            </a:endParaRPr>
          </a:p>
        </p:txBody>
      </p:sp>
      <p:pic>
        <p:nvPicPr>
          <p:cNvPr id="130" name="Google Shape;130;p13"/>
          <p:cNvPicPr preferRelativeResize="0"/>
          <p:nvPr/>
        </p:nvPicPr>
        <p:blipFill rotWithShape="1">
          <a:blip r:embed="rId3">
            <a:alphaModFix/>
          </a:blip>
          <a:srcRect b="100000" l="185633" r="-205753" t="-120120"/>
          <a:stretch/>
        </p:blipFill>
        <p:spPr>
          <a:xfrm>
            <a:off x="5860313" y="1265238"/>
            <a:ext cx="1346374" cy="1346374"/>
          </a:xfrm>
          <a:prstGeom prst="rect">
            <a:avLst/>
          </a:prstGeom>
          <a:noFill/>
          <a:ln>
            <a:noFill/>
          </a:ln>
        </p:spPr>
      </p:pic>
      <p:sp>
        <p:nvSpPr>
          <p:cNvPr id="131" name="Google Shape;131;p13"/>
          <p:cNvSpPr txBox="1"/>
          <p:nvPr/>
        </p:nvSpPr>
        <p:spPr>
          <a:xfrm>
            <a:off x="5774725" y="4327525"/>
            <a:ext cx="23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pic>
        <p:nvPicPr>
          <p:cNvPr id="132" name="Google Shape;132;p13"/>
          <p:cNvPicPr preferRelativeResize="0"/>
          <p:nvPr/>
        </p:nvPicPr>
        <p:blipFill>
          <a:blip r:embed="rId4">
            <a:alphaModFix/>
          </a:blip>
          <a:stretch>
            <a:fillRect/>
          </a:stretch>
        </p:blipFill>
        <p:spPr>
          <a:xfrm>
            <a:off x="401200" y="3367461"/>
            <a:ext cx="1451901" cy="1571715"/>
          </a:xfrm>
          <a:prstGeom prst="rect">
            <a:avLst/>
          </a:prstGeom>
          <a:noFill/>
          <a:ln cap="flat" cmpd="sng" w="38100">
            <a:solidFill>
              <a:srgbClr val="F2DF0D"/>
            </a:solidFill>
            <a:prstDash val="solid"/>
            <a:round/>
            <a:headEnd len="sm" w="sm" type="none"/>
            <a:tailEnd len="sm" w="sm" type="none"/>
          </a:ln>
        </p:spPr>
      </p:pic>
      <p:pic>
        <p:nvPicPr>
          <p:cNvPr id="133" name="Google Shape;133;p13"/>
          <p:cNvPicPr preferRelativeResize="0"/>
          <p:nvPr/>
        </p:nvPicPr>
        <p:blipFill rotWithShape="1">
          <a:blip r:embed="rId5">
            <a:alphaModFix/>
          </a:blip>
          <a:srcRect b="67159" l="-441389" r="441389" t="-67159"/>
          <a:stretch/>
        </p:blipFill>
        <p:spPr>
          <a:xfrm>
            <a:off x="259744" y="228299"/>
            <a:ext cx="1279856" cy="1346350"/>
          </a:xfrm>
          <a:prstGeom prst="rect">
            <a:avLst/>
          </a:prstGeom>
          <a:noFill/>
          <a:ln>
            <a:noFill/>
          </a:ln>
        </p:spPr>
      </p:pic>
      <p:pic>
        <p:nvPicPr>
          <p:cNvPr id="134" name="Google Shape;134;p13"/>
          <p:cNvPicPr preferRelativeResize="0"/>
          <p:nvPr/>
        </p:nvPicPr>
        <p:blipFill>
          <a:blip r:embed="rId5">
            <a:alphaModFix/>
          </a:blip>
          <a:stretch>
            <a:fillRect/>
          </a:stretch>
        </p:blipFill>
        <p:spPr>
          <a:xfrm>
            <a:off x="7728275" y="95975"/>
            <a:ext cx="1279850" cy="1346336"/>
          </a:xfrm>
          <a:prstGeom prst="rect">
            <a:avLst/>
          </a:prstGeom>
          <a:noFill/>
          <a:ln cap="flat" cmpd="sng" w="19050">
            <a:solidFill>
              <a:srgbClr val="F2DF0D"/>
            </a:solidFill>
            <a:prstDash val="solid"/>
            <a:round/>
            <a:headEnd len="sm" w="sm" type="none"/>
            <a:tailEnd len="sm" w="sm" type="none"/>
          </a:ln>
        </p:spPr>
      </p:pic>
      <p:pic>
        <p:nvPicPr>
          <p:cNvPr id="135" name="Google Shape;135;p13"/>
          <p:cNvPicPr preferRelativeResize="0"/>
          <p:nvPr/>
        </p:nvPicPr>
        <p:blipFill>
          <a:blip r:embed="rId3">
            <a:alphaModFix/>
          </a:blip>
          <a:stretch>
            <a:fillRect/>
          </a:stretch>
        </p:blipFill>
        <p:spPr>
          <a:xfrm>
            <a:off x="87688" y="755900"/>
            <a:ext cx="1451925" cy="1451925"/>
          </a:xfrm>
          <a:prstGeom prst="rect">
            <a:avLst/>
          </a:prstGeom>
          <a:noFill/>
          <a:ln cap="flat" cmpd="sng" w="28575">
            <a:solidFill>
              <a:srgbClr val="F2DF0D"/>
            </a:solidFill>
            <a:prstDash val="solid"/>
            <a:round/>
            <a:headEnd len="sm" w="sm" type="none"/>
            <a:tailEnd len="sm" w="sm" type="none"/>
          </a:ln>
        </p:spPr>
      </p:pic>
      <p:sp>
        <p:nvSpPr>
          <p:cNvPr id="136" name="Google Shape;136;p13"/>
          <p:cNvSpPr txBox="1"/>
          <p:nvPr/>
        </p:nvSpPr>
        <p:spPr>
          <a:xfrm>
            <a:off x="4883800" y="2891650"/>
            <a:ext cx="3662400" cy="1323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a:solidFill>
                  <a:srgbClr val="0A0A23"/>
                </a:solidFill>
                <a:highlight>
                  <a:srgbClr val="F2DF0D"/>
                </a:highlight>
                <a:latin typeface="Lobster"/>
                <a:ea typeface="Lobster"/>
                <a:cs typeface="Lobster"/>
                <a:sym typeface="Lobster"/>
              </a:rPr>
              <a:t>A</a:t>
            </a:r>
            <a:r>
              <a:rPr lang="en">
                <a:solidFill>
                  <a:srgbClr val="0A0A23"/>
                </a:solidFill>
                <a:highlight>
                  <a:srgbClr val="F2DF0D"/>
                </a:highlight>
                <a:latin typeface="Lobster"/>
                <a:ea typeface="Lobster"/>
                <a:cs typeface="Lobster"/>
                <a:sym typeface="Lobster"/>
              </a:rPr>
              <a:t>lways code as if the guy ends up maintaining your code will be a violent psychopath who knows where you live.                                                             </a:t>
            </a:r>
            <a:endParaRPr>
              <a:solidFill>
                <a:srgbClr val="0A0A23"/>
              </a:solidFill>
              <a:highlight>
                <a:srgbClr val="F2DF0D"/>
              </a:highlight>
              <a:latin typeface="Lobster"/>
              <a:ea typeface="Lobster"/>
              <a:cs typeface="Lobster"/>
              <a:sym typeface="Lobster"/>
            </a:endParaRPr>
          </a:p>
          <a:p>
            <a:pPr indent="0" lvl="0" marL="0" rtl="0" algn="l">
              <a:lnSpc>
                <a:spcPct val="142857"/>
              </a:lnSpc>
              <a:spcBef>
                <a:spcPts val="0"/>
              </a:spcBef>
              <a:spcAft>
                <a:spcPts val="0"/>
              </a:spcAft>
              <a:buNone/>
            </a:pPr>
            <a:r>
              <a:rPr lang="en">
                <a:solidFill>
                  <a:srgbClr val="0A0A23"/>
                </a:solidFill>
                <a:highlight>
                  <a:srgbClr val="F2DF0D"/>
                </a:highlight>
                <a:latin typeface="Lobster"/>
                <a:ea typeface="Lobster"/>
                <a:cs typeface="Lobster"/>
                <a:sym typeface="Lobster"/>
              </a:rPr>
              <a:t>– Martin Golding</a:t>
            </a:r>
            <a:endParaRPr sz="1600">
              <a:solidFill>
                <a:srgbClr val="0A0A23"/>
              </a:solidFill>
              <a:highlight>
                <a:srgbClr val="F2DF0D"/>
              </a:highlight>
              <a:latin typeface="Lobster"/>
              <a:ea typeface="Lobster"/>
              <a:cs typeface="Lobster"/>
              <a:sym typeface="Lobster"/>
            </a:endParaRPr>
          </a:p>
        </p:txBody>
      </p:sp>
    </p:spTree>
  </p:cSld>
  <p:clrMapOvr>
    <a:masterClrMapping/>
  </p:clrMapOvr>
  <mc:AlternateContent>
    <mc:Choice Requires="p14">
      <p:transition spd="slow" p14:dur="1400">
        <p14:flip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idx="1" type="subTitle"/>
          </p:nvPr>
        </p:nvSpPr>
        <p:spPr>
          <a:xfrm>
            <a:off x="200925" y="248926"/>
            <a:ext cx="8411700" cy="449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Now if we rebase the master branch ,then git checks changes in feature branch and apply it to master branch and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also update the master branch to latest commit.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a:t>
            </a:r>
            <a:r>
              <a:rPr i="1" lang="en" sz="1200">
                <a:solidFill>
                  <a:srgbClr val="222222"/>
                </a:solidFill>
                <a:highlight>
                  <a:srgbClr val="F2DF0D"/>
                </a:highlight>
                <a:latin typeface="Arial"/>
                <a:ea typeface="Arial"/>
                <a:cs typeface="Arial"/>
                <a:sym typeface="Arial"/>
              </a:rPr>
              <a:t>Rebases are how changes should pass from the top of the hierarchy downwards, and merges are how they flow   </a:t>
            </a:r>
            <a:endParaRPr i="1"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i="1" lang="en" sz="1200">
                <a:solidFill>
                  <a:srgbClr val="222222"/>
                </a:solidFill>
                <a:highlight>
                  <a:srgbClr val="F2DF0D"/>
                </a:highlight>
                <a:latin typeface="Arial"/>
                <a:ea typeface="Arial"/>
                <a:cs typeface="Arial"/>
                <a:sym typeface="Arial"/>
              </a:rPr>
              <a:t>        back upwards.</a:t>
            </a:r>
            <a:endParaRPr i="1"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t/>
            </a:r>
            <a:endParaRPr i="1"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i="1" lang="en" sz="1200">
                <a:solidFill>
                  <a:srgbClr val="222222"/>
                </a:solidFill>
                <a:highlight>
                  <a:srgbClr val="F2DF0D"/>
                </a:highlight>
                <a:latin typeface="Arial"/>
                <a:ea typeface="Arial"/>
                <a:cs typeface="Arial"/>
                <a:sym typeface="Arial"/>
              </a:rPr>
              <a:t>        </a:t>
            </a:r>
            <a:r>
              <a:rPr lang="en" sz="1200">
                <a:solidFill>
                  <a:srgbClr val="222222"/>
                </a:solidFill>
                <a:highlight>
                  <a:srgbClr val="F2DF0D"/>
                </a:highlight>
                <a:latin typeface="Arial"/>
                <a:ea typeface="Arial"/>
                <a:cs typeface="Arial"/>
                <a:sym typeface="Arial"/>
              </a:rPr>
              <a:t>To have a clear and simple branching, git rebase &lt;branch_name&gt; is advisable to use due to traceability and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understandable history commit.</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What is purpose of command </a:t>
            </a:r>
            <a:r>
              <a:rPr b="1" lang="en" sz="1200">
                <a:solidFill>
                  <a:srgbClr val="222222"/>
                </a:solidFill>
                <a:highlight>
                  <a:srgbClr val="F2DF0D"/>
                </a:highlight>
                <a:latin typeface="Arial"/>
                <a:ea typeface="Arial"/>
                <a:cs typeface="Arial"/>
                <a:sym typeface="Arial"/>
              </a:rPr>
              <a:t>‘git rebase -i’</a:t>
            </a:r>
            <a:r>
              <a:rPr lang="en" sz="1200">
                <a:solidFill>
                  <a:srgbClr val="222222"/>
                </a:solidFill>
                <a:highlight>
                  <a:srgbClr val="F2DF0D"/>
                </a:highlight>
                <a:latin typeface="Arial"/>
                <a:ea typeface="Arial"/>
                <a:cs typeface="Arial"/>
                <a:sym typeface="Arial"/>
              </a:rPr>
              <a:t>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What does the command </a:t>
            </a:r>
            <a:r>
              <a:rPr b="1" lang="en" sz="1200">
                <a:solidFill>
                  <a:srgbClr val="222222"/>
                </a:solidFill>
                <a:highlight>
                  <a:srgbClr val="F2DF0D"/>
                </a:highlight>
                <a:latin typeface="Arial"/>
                <a:ea typeface="Arial"/>
                <a:cs typeface="Arial"/>
                <a:sym typeface="Arial"/>
              </a:rPr>
              <a:t>‘git rebase -i HEAD~10’ </a:t>
            </a:r>
            <a:r>
              <a:rPr lang="en" sz="1200">
                <a:solidFill>
                  <a:srgbClr val="222222"/>
                </a:solidFill>
                <a:highlight>
                  <a:srgbClr val="F2DF0D"/>
                </a:highlight>
                <a:latin typeface="Arial"/>
                <a:ea typeface="Arial"/>
                <a:cs typeface="Arial"/>
                <a:sym typeface="Arial"/>
              </a:rPr>
              <a:t>do?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What is</a:t>
            </a:r>
            <a:r>
              <a:rPr b="1" lang="en" sz="1200">
                <a:solidFill>
                  <a:srgbClr val="222222"/>
                </a:solidFill>
                <a:highlight>
                  <a:srgbClr val="F2DF0D"/>
                </a:highlight>
                <a:latin typeface="Arial"/>
                <a:ea typeface="Arial"/>
                <a:cs typeface="Arial"/>
                <a:sym typeface="Arial"/>
              </a:rPr>
              <a:t> ‘merge conflict’</a:t>
            </a:r>
            <a:r>
              <a:rPr lang="en" sz="1200">
                <a:solidFill>
                  <a:srgbClr val="222222"/>
                </a:solidFill>
                <a:highlight>
                  <a:srgbClr val="F2DF0D"/>
                </a:highlight>
                <a:latin typeface="Arial"/>
                <a:ea typeface="Arial"/>
                <a:cs typeface="Arial"/>
                <a:sym typeface="Arial"/>
              </a:rPr>
              <a:t>?</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How many</a:t>
            </a:r>
            <a:r>
              <a:rPr b="1" lang="en" sz="1200">
                <a:solidFill>
                  <a:srgbClr val="222222"/>
                </a:solidFill>
                <a:highlight>
                  <a:srgbClr val="F2DF0D"/>
                </a:highlight>
                <a:latin typeface="Arial"/>
                <a:ea typeface="Arial"/>
                <a:cs typeface="Arial"/>
                <a:sym typeface="Arial"/>
              </a:rPr>
              <a:t> ways</a:t>
            </a:r>
            <a:r>
              <a:rPr lang="en" sz="1200">
                <a:solidFill>
                  <a:srgbClr val="222222"/>
                </a:solidFill>
                <a:highlight>
                  <a:srgbClr val="F2DF0D"/>
                </a:highlight>
                <a:latin typeface="Arial"/>
                <a:ea typeface="Arial"/>
                <a:cs typeface="Arial"/>
                <a:sym typeface="Arial"/>
              </a:rPr>
              <a:t> are present in Git to integrate changes from one branch into another?</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rgbClr val="F2DF0D"/>
                </a:highlight>
                <a:latin typeface="Arial"/>
                <a:ea typeface="Arial"/>
                <a:cs typeface="Arial"/>
                <a:sym typeface="Arial"/>
              </a:rPr>
              <a:t>        What is the main issue with using </a:t>
            </a:r>
            <a:r>
              <a:rPr b="1" lang="en" sz="1200">
                <a:solidFill>
                  <a:srgbClr val="222222"/>
                </a:solidFill>
                <a:highlight>
                  <a:srgbClr val="F2DF0D"/>
                </a:highlight>
                <a:latin typeface="Arial"/>
                <a:ea typeface="Arial"/>
                <a:cs typeface="Arial"/>
                <a:sym typeface="Arial"/>
              </a:rPr>
              <a:t>git rebase</a:t>
            </a:r>
            <a:r>
              <a:rPr lang="en" sz="1200">
                <a:solidFill>
                  <a:srgbClr val="222222"/>
                </a:solidFill>
                <a:highlight>
                  <a:srgbClr val="F2DF0D"/>
                </a:highlight>
                <a:latin typeface="Arial"/>
                <a:ea typeface="Arial"/>
                <a:cs typeface="Arial"/>
                <a:sym typeface="Arial"/>
              </a:rPr>
              <a:t> when working with multiple developers?</a:t>
            </a:r>
            <a:endParaRPr sz="1200">
              <a:solidFill>
                <a:srgbClr val="222222"/>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000000"/>
                </a:solidFill>
                <a:highlight>
                  <a:srgbClr val="F2DF0D"/>
                </a:highlight>
                <a:latin typeface="Arial"/>
                <a:ea typeface="Arial"/>
                <a:cs typeface="Arial"/>
                <a:sym typeface="Arial"/>
              </a:rPr>
              <a:t>.</a:t>
            </a:r>
            <a:endParaRPr sz="1200">
              <a:solidFill>
                <a:srgbClr val="000000"/>
              </a:solidFill>
              <a:highlight>
                <a:srgbClr val="F2DF0D"/>
              </a:highlight>
              <a:latin typeface="Arial"/>
              <a:ea typeface="Arial"/>
              <a:cs typeface="Arial"/>
              <a:sym typeface="Arial"/>
            </a:endParaRPr>
          </a:p>
        </p:txBody>
      </p:sp>
      <p:pic>
        <p:nvPicPr>
          <p:cNvPr id="200" name="Google Shape;200;p22"/>
          <p:cNvPicPr preferRelativeResize="0"/>
          <p:nvPr/>
        </p:nvPicPr>
        <p:blipFill rotWithShape="1">
          <a:blip r:embed="rId3">
            <a:alphaModFix/>
          </a:blip>
          <a:srcRect b="0" l="0" r="0" t="0"/>
          <a:stretch/>
        </p:blipFill>
        <p:spPr>
          <a:xfrm>
            <a:off x="3788450" y="1792082"/>
            <a:ext cx="1687448" cy="903381"/>
          </a:xfrm>
          <a:prstGeom prst="rect">
            <a:avLst/>
          </a:prstGeom>
          <a:noFill/>
          <a:ln cap="flat" cmpd="sng" w="38100">
            <a:solidFill>
              <a:srgbClr val="F2DF0D"/>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idx="1" type="subTitle"/>
          </p:nvPr>
        </p:nvSpPr>
        <p:spPr>
          <a:xfrm>
            <a:off x="460950" y="160524"/>
            <a:ext cx="8222100" cy="22962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1900">
                <a:solidFill>
                  <a:srgbClr val="222222"/>
                </a:solidFill>
                <a:highlight>
                  <a:srgbClr val="DEC20A"/>
                </a:highlight>
              </a:rPr>
              <a:t>4)GIT REFLOG</a:t>
            </a:r>
            <a:endParaRPr sz="1900">
              <a:solidFill>
                <a:srgbClr val="222222"/>
              </a:solidFill>
              <a:highlight>
                <a:srgbClr val="DEC20A"/>
              </a:highlight>
            </a:endParaRPr>
          </a:p>
          <a:p>
            <a:pPr indent="0" lvl="0" marL="0" rtl="0" algn="ctr">
              <a:spcBef>
                <a:spcPts val="0"/>
              </a:spcBef>
              <a:spcAft>
                <a:spcPts val="0"/>
              </a:spcAft>
              <a:buNone/>
            </a:pPr>
            <a:r>
              <a:rPr lang="en" sz="1200">
                <a:solidFill>
                  <a:srgbClr val="222222"/>
                </a:solidFill>
                <a:highlight>
                  <a:schemeClr val="lt1"/>
                </a:highlight>
                <a:latin typeface="Arial"/>
                <a:ea typeface="Arial"/>
                <a:cs typeface="Arial"/>
                <a:sym typeface="Arial"/>
              </a:rPr>
              <a:t>  </a:t>
            </a:r>
            <a:endParaRPr sz="1200">
              <a:solidFill>
                <a:srgbClr val="222222"/>
              </a:solidFill>
              <a:highlight>
                <a:schemeClr val="lt1"/>
              </a:highlight>
              <a:latin typeface="Arial"/>
              <a:ea typeface="Arial"/>
              <a:cs typeface="Arial"/>
              <a:sym typeface="Arial"/>
            </a:endParaRPr>
          </a:p>
          <a:p>
            <a:pPr indent="0" lvl="0" marL="0" rtl="0" algn="ctr">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299720" lvl="0" marL="457200" rtl="0" algn="ctr">
              <a:spcBef>
                <a:spcPts val="0"/>
              </a:spcBef>
              <a:spcAft>
                <a:spcPts val="0"/>
              </a:spcAft>
              <a:buClr>
                <a:srgbClr val="0000FF"/>
              </a:buClr>
              <a:buSzPct val="100000"/>
              <a:buFont typeface="Roboto"/>
              <a:buChar char="●"/>
            </a:pPr>
            <a:r>
              <a:rPr i="1" lang="en" sz="1600">
                <a:solidFill>
                  <a:srgbClr val="0000FF"/>
                </a:solidFill>
                <a:highlight>
                  <a:srgbClr val="F2DF0D"/>
                </a:highlight>
              </a:rPr>
              <a:t>Synopsis &amp; Example</a:t>
            </a:r>
            <a:endParaRPr sz="1200">
              <a:solidFill>
                <a:srgbClr val="0000FF"/>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F2DF0D"/>
                </a:solidFill>
                <a:highlight>
                  <a:schemeClr val="lt1"/>
                </a:highlight>
                <a:latin typeface="Arial"/>
                <a:ea typeface="Arial"/>
                <a:cs typeface="Arial"/>
                <a:sym typeface="Arial"/>
              </a:rPr>
              <a:t>  </a:t>
            </a:r>
            <a:endParaRPr sz="1200">
              <a:solidFill>
                <a:srgbClr val="F2DF0D"/>
              </a:solidFill>
              <a:highlight>
                <a:schemeClr val="lt1"/>
              </a:highlight>
              <a:latin typeface="Arial"/>
              <a:ea typeface="Arial"/>
              <a:cs typeface="Arial"/>
              <a:sym typeface="Arial"/>
            </a:endParaRPr>
          </a:p>
          <a:p>
            <a:pPr indent="0" lvl="0" marL="457200" rtl="0" algn="ctr">
              <a:spcBef>
                <a:spcPts val="0"/>
              </a:spcBef>
              <a:spcAft>
                <a:spcPts val="0"/>
              </a:spcAft>
              <a:buNone/>
            </a:pPr>
            <a:r>
              <a:rPr lang="en" sz="1200">
                <a:solidFill>
                  <a:srgbClr val="0A0A23"/>
                </a:solidFill>
                <a:highlight>
                  <a:srgbClr val="F2DF0D"/>
                </a:highlight>
                <a:latin typeface="Arial"/>
                <a:ea typeface="Arial"/>
                <a:cs typeface="Arial"/>
                <a:sym typeface="Arial"/>
              </a:rPr>
              <a:t>‘Reflogs’ are short form of reference logs.Git keeps a record of tips of branches and other references that were updated in the repository.</a:t>
            </a:r>
            <a:endParaRPr sz="1200">
              <a:solidFill>
                <a:srgbClr val="0A0A23"/>
              </a:solidFill>
              <a:highlight>
                <a:srgbClr val="F2DF0D"/>
              </a:highlight>
              <a:latin typeface="Arial"/>
              <a:ea typeface="Arial"/>
              <a:cs typeface="Arial"/>
              <a:sym typeface="Arial"/>
            </a:endParaRPr>
          </a:p>
          <a:p>
            <a:pPr indent="0" lvl="0" marL="457200" rtl="0" algn="ctr">
              <a:spcBef>
                <a:spcPts val="0"/>
              </a:spcBef>
              <a:spcAft>
                <a:spcPts val="0"/>
              </a:spcAft>
              <a:buNone/>
            </a:pPr>
            <a:r>
              <a:rPr lang="en" sz="1200">
                <a:solidFill>
                  <a:srgbClr val="0A0A23"/>
                </a:solidFill>
                <a:highlight>
                  <a:srgbClr val="F2DF0D"/>
                </a:highlight>
                <a:latin typeface="Arial"/>
                <a:ea typeface="Arial"/>
                <a:cs typeface="Arial"/>
                <a:sym typeface="Arial"/>
              </a:rPr>
              <a:t>The git reflog accepts subcommands like show,expire,delete and exists.</a:t>
            </a:r>
            <a:endParaRPr sz="1200">
              <a:solidFill>
                <a:srgbClr val="0A0A23"/>
              </a:solidFill>
              <a:highlight>
                <a:srgbClr val="F2DF0D"/>
              </a:highlight>
              <a:latin typeface="Arial"/>
              <a:ea typeface="Arial"/>
              <a:cs typeface="Arial"/>
              <a:sym typeface="Arial"/>
            </a:endParaRPr>
          </a:p>
          <a:p>
            <a:pPr indent="0" lvl="0" marL="457200" rtl="0" algn="ctr">
              <a:spcBef>
                <a:spcPts val="0"/>
              </a:spcBef>
              <a:spcAft>
                <a:spcPts val="0"/>
              </a:spcAft>
              <a:buNone/>
            </a:pPr>
            <a:r>
              <a:rPr lang="en" sz="1200">
                <a:solidFill>
                  <a:srgbClr val="0A0A23"/>
                </a:solidFill>
                <a:highlight>
                  <a:srgbClr val="F2DF0D"/>
                </a:highlight>
                <a:latin typeface="Arial"/>
                <a:ea typeface="Arial"/>
                <a:cs typeface="Arial"/>
                <a:sym typeface="Arial"/>
              </a:rPr>
              <a:t>Git can show logs history of at most last 90 days.</a:t>
            </a:r>
            <a:endParaRPr sz="1200">
              <a:solidFill>
                <a:srgbClr val="0A0A23"/>
              </a:solidFill>
              <a:highlight>
                <a:srgbClr val="F2DF0D"/>
              </a:highlight>
              <a:latin typeface="Arial"/>
              <a:ea typeface="Arial"/>
              <a:cs typeface="Arial"/>
              <a:sym typeface="Arial"/>
            </a:endParaRPr>
          </a:p>
          <a:p>
            <a:pPr indent="0" lvl="0" marL="457200" rtl="0" algn="ctr">
              <a:spcBef>
                <a:spcPts val="0"/>
              </a:spcBef>
              <a:spcAft>
                <a:spcPts val="0"/>
              </a:spcAft>
              <a:buNone/>
            </a:pPr>
            <a:r>
              <a:rPr lang="en" sz="1200">
                <a:solidFill>
                  <a:srgbClr val="0A0A23"/>
                </a:solidFill>
                <a:highlight>
                  <a:srgbClr val="F2DF0D"/>
                </a:highlight>
                <a:latin typeface="Arial"/>
                <a:ea typeface="Arial"/>
                <a:cs typeface="Arial"/>
                <a:sym typeface="Arial"/>
              </a:rPr>
              <a:t>The ‘git reflog show’ command will show the log of a specific reference (it defaults to HEAD).To view logs of tips of a particular branch,we can apply</a:t>
            </a:r>
            <a:r>
              <a:rPr b="1" lang="en" sz="1200">
                <a:solidFill>
                  <a:srgbClr val="0A0A23"/>
                </a:solidFill>
                <a:highlight>
                  <a:srgbClr val="F2DF0D"/>
                </a:highlight>
                <a:latin typeface="Arial"/>
                <a:ea typeface="Arial"/>
                <a:cs typeface="Arial"/>
                <a:sym typeface="Arial"/>
              </a:rPr>
              <a:t> ‘git reflog show</a:t>
            </a:r>
            <a:r>
              <a:rPr lang="en" sz="1200">
                <a:solidFill>
                  <a:srgbClr val="0A0A23"/>
                </a:solidFill>
                <a:highlight>
                  <a:srgbClr val="F2DF0D"/>
                </a:highlight>
                <a:latin typeface="Arial"/>
                <a:ea typeface="Arial"/>
                <a:cs typeface="Arial"/>
                <a:sym typeface="Arial"/>
              </a:rPr>
              <a:t> </a:t>
            </a:r>
            <a:r>
              <a:rPr b="1" lang="en" sz="1200">
                <a:solidFill>
                  <a:srgbClr val="0A0A23"/>
                </a:solidFill>
                <a:highlight>
                  <a:srgbClr val="F2DF0D"/>
                </a:highlight>
                <a:latin typeface="Arial"/>
                <a:ea typeface="Arial"/>
                <a:cs typeface="Arial"/>
                <a:sym typeface="Arial"/>
              </a:rPr>
              <a:t>&lt;branch_name&gt;’</a:t>
            </a:r>
            <a:r>
              <a:rPr lang="en" sz="1200">
                <a:solidFill>
                  <a:srgbClr val="0A0A23"/>
                </a:solidFill>
                <a:highlight>
                  <a:srgbClr val="F2DF0D"/>
                </a:highlight>
                <a:latin typeface="Arial"/>
                <a:ea typeface="Arial"/>
                <a:cs typeface="Arial"/>
                <a:sym typeface="Arial"/>
              </a:rPr>
              <a:t>.</a:t>
            </a:r>
            <a:endParaRPr sz="1200">
              <a:solidFill>
                <a:srgbClr val="0A0A23"/>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0A0A23"/>
                </a:solidFill>
                <a:highlight>
                  <a:srgbClr val="F2DF0D"/>
                </a:highlight>
                <a:latin typeface="Arial"/>
                <a:ea typeface="Arial"/>
                <a:cs typeface="Arial"/>
                <a:sym typeface="Arial"/>
              </a:rPr>
              <a:t>       </a:t>
            </a:r>
            <a:endParaRPr sz="1200">
              <a:solidFill>
                <a:srgbClr val="0A0A23"/>
              </a:solidFill>
              <a:highlight>
                <a:srgbClr val="F2DF0D"/>
              </a:highlight>
              <a:latin typeface="Arial"/>
              <a:ea typeface="Arial"/>
              <a:cs typeface="Arial"/>
              <a:sym typeface="Arial"/>
            </a:endParaRPr>
          </a:p>
          <a:p>
            <a:pPr indent="0" lvl="0" marL="0" rtl="0" algn="ctr">
              <a:spcBef>
                <a:spcPts val="0"/>
              </a:spcBef>
              <a:spcAft>
                <a:spcPts val="0"/>
              </a:spcAft>
              <a:buNone/>
            </a:pPr>
            <a:r>
              <a:rPr lang="en" sz="1200">
                <a:solidFill>
                  <a:srgbClr val="222222"/>
                </a:solidFill>
                <a:highlight>
                  <a:schemeClr val="lt1"/>
                </a:highlight>
                <a:latin typeface="Arial"/>
                <a:ea typeface="Arial"/>
                <a:cs typeface="Arial"/>
                <a:sym typeface="Arial"/>
              </a:rPr>
              <a:t>  </a:t>
            </a:r>
            <a:endParaRPr sz="1200">
              <a:solidFill>
                <a:srgbClr val="222222"/>
              </a:solidFill>
              <a:highlight>
                <a:schemeClr val="lt1"/>
              </a:highlight>
              <a:latin typeface="Arial"/>
              <a:ea typeface="Arial"/>
              <a:cs typeface="Arial"/>
              <a:sym typeface="Arial"/>
            </a:endParaRPr>
          </a:p>
          <a:p>
            <a:pPr indent="0" lvl="0" marL="0" rtl="0" algn="ctr">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0" lvl="0" marL="0" rtl="0" algn="ctr">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0" lvl="0" marL="0" rtl="0" algn="ctr">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0" lvl="0" marL="0" rtl="0" algn="ctr">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0" lvl="0" marL="0" rtl="0" algn="ctr">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0" lvl="0" marL="0" rtl="0" algn="ctr">
              <a:spcBef>
                <a:spcPts val="0"/>
              </a:spcBef>
              <a:spcAft>
                <a:spcPts val="0"/>
              </a:spcAft>
              <a:buNone/>
            </a:pPr>
            <a:r>
              <a:t/>
            </a:r>
            <a:endParaRPr sz="1200">
              <a:solidFill>
                <a:srgbClr val="222222"/>
              </a:solidFill>
              <a:highlight>
                <a:schemeClr val="lt1"/>
              </a:highlight>
              <a:latin typeface="Arial"/>
              <a:ea typeface="Arial"/>
              <a:cs typeface="Arial"/>
              <a:sym typeface="Arial"/>
            </a:endParaRPr>
          </a:p>
        </p:txBody>
      </p:sp>
      <p:pic>
        <p:nvPicPr>
          <p:cNvPr id="206" name="Google Shape;206;p23"/>
          <p:cNvPicPr preferRelativeResize="0"/>
          <p:nvPr/>
        </p:nvPicPr>
        <p:blipFill>
          <a:blip r:embed="rId3">
            <a:alphaModFix/>
          </a:blip>
          <a:stretch>
            <a:fillRect/>
          </a:stretch>
        </p:blipFill>
        <p:spPr>
          <a:xfrm>
            <a:off x="551475" y="3057600"/>
            <a:ext cx="4020525" cy="1812225"/>
          </a:xfrm>
          <a:prstGeom prst="rect">
            <a:avLst/>
          </a:prstGeom>
          <a:noFill/>
          <a:ln cap="flat" cmpd="sng" w="38100">
            <a:solidFill>
              <a:srgbClr val="F2DF0D"/>
            </a:solidFill>
            <a:prstDash val="solid"/>
            <a:round/>
            <a:headEnd len="sm" w="sm" type="none"/>
            <a:tailEnd len="sm" w="sm" type="none"/>
          </a:ln>
        </p:spPr>
      </p:pic>
      <p:sp>
        <p:nvSpPr>
          <p:cNvPr id="207" name="Google Shape;207;p23"/>
          <p:cNvSpPr txBox="1"/>
          <p:nvPr/>
        </p:nvSpPr>
        <p:spPr>
          <a:xfrm>
            <a:off x="4758225" y="2947763"/>
            <a:ext cx="38544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2DF0D"/>
                </a:highlight>
              </a:rPr>
              <a:t>Let us clear concept using image beside.The last line in image corresponds to the </a:t>
            </a:r>
            <a:r>
              <a:rPr lang="en" sz="1200">
                <a:highlight>
                  <a:srgbClr val="F2DF0D"/>
                </a:highlight>
              </a:rPr>
              <a:t>initial</a:t>
            </a:r>
            <a:r>
              <a:rPr lang="en" sz="1200">
                <a:highlight>
                  <a:srgbClr val="F2DF0D"/>
                </a:highlight>
              </a:rPr>
              <a:t> commit.The </a:t>
            </a:r>
            <a:r>
              <a:rPr lang="en" sz="1200">
                <a:highlight>
                  <a:srgbClr val="F2DF0D"/>
                </a:highlight>
              </a:rPr>
              <a:t>characters shown in yellow text together are called as a hash of commit and checkout.The hashes and HEAD@{ } are references and are helpful to move from one place to another.The hash and head@ are not fixed.As we apply commands further,they change. But the recent command is always allocated as HEAD@{0}.Since particular branch is not specified, it follows the head pointer.</a:t>
            </a:r>
            <a:endParaRPr sz="1200">
              <a:highlight>
                <a:srgbClr val="F2DF0D"/>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nvSpPr>
        <p:spPr>
          <a:xfrm>
            <a:off x="697725" y="396850"/>
            <a:ext cx="791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A0A23"/>
                </a:solidFill>
                <a:highlight>
                  <a:srgbClr val="F2DF0D"/>
                </a:highlight>
              </a:rPr>
              <a:t>Thus,reflog is a logging mechanism and keeps a track of all the changes against their unique hash-id.</a:t>
            </a:r>
            <a:endParaRPr sz="1200">
              <a:solidFill>
                <a:srgbClr val="0A0A23"/>
              </a:solidFill>
              <a:highlight>
                <a:srgbClr val="F2DF0D"/>
              </a:highlight>
            </a:endParaRPr>
          </a:p>
          <a:p>
            <a:pPr indent="0" lvl="0" marL="0" rtl="0" algn="l">
              <a:spcBef>
                <a:spcPts val="0"/>
              </a:spcBef>
              <a:spcAft>
                <a:spcPts val="0"/>
              </a:spcAft>
              <a:buNone/>
            </a:pPr>
            <a:r>
              <a:rPr lang="en" sz="1200">
                <a:solidFill>
                  <a:srgbClr val="0A0A23"/>
                </a:solidFill>
                <a:highlight>
                  <a:srgbClr val="F2DF0D"/>
                </a:highlight>
              </a:rPr>
              <a:t>Picking the commit ID using ‘git reflog &lt;hash-id&gt;’ helps us to revert a commit.</a:t>
            </a:r>
            <a:endParaRPr sz="1200">
              <a:solidFill>
                <a:srgbClr val="0A0A23"/>
              </a:solidFill>
              <a:highlight>
                <a:srgbClr val="F2DF0D"/>
              </a:highlight>
            </a:endParaRPr>
          </a:p>
        </p:txBody>
      </p:sp>
      <p:pic>
        <p:nvPicPr>
          <p:cNvPr id="213" name="Google Shape;213;p24"/>
          <p:cNvPicPr preferRelativeResize="0"/>
          <p:nvPr/>
        </p:nvPicPr>
        <p:blipFill rotWithShape="1">
          <a:blip r:embed="rId3">
            <a:alphaModFix/>
          </a:blip>
          <a:srcRect b="2419" l="0" r="0" t="0"/>
          <a:stretch/>
        </p:blipFill>
        <p:spPr>
          <a:xfrm>
            <a:off x="914675" y="1108450"/>
            <a:ext cx="7049099" cy="1463300"/>
          </a:xfrm>
          <a:prstGeom prst="rect">
            <a:avLst/>
          </a:prstGeom>
          <a:noFill/>
          <a:ln cap="flat" cmpd="sng" w="38100">
            <a:solidFill>
              <a:srgbClr val="F2DF0D"/>
            </a:solidFill>
            <a:prstDash val="solid"/>
            <a:round/>
            <a:headEnd len="sm" w="sm" type="none"/>
            <a:tailEnd len="sm" w="sm" type="none"/>
          </a:ln>
        </p:spPr>
      </p:pic>
      <p:sp>
        <p:nvSpPr>
          <p:cNvPr id="214" name="Google Shape;214;p24"/>
          <p:cNvSpPr txBox="1"/>
          <p:nvPr/>
        </p:nvSpPr>
        <p:spPr>
          <a:xfrm>
            <a:off x="621775" y="3288575"/>
            <a:ext cx="7317300" cy="17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B5"/>
                </a:solidFill>
                <a:highlight>
                  <a:srgbClr val="F2DF0D"/>
                </a:highlight>
              </a:rPr>
              <a:t> </a:t>
            </a:r>
            <a:r>
              <a:rPr b="1" lang="en" sz="1200">
                <a:solidFill>
                  <a:srgbClr val="FF00B5"/>
                </a:solidFill>
                <a:highlight>
                  <a:srgbClr val="F2DF0D"/>
                </a:highlight>
              </a:rPr>
              <a:t>What information do Git reflogs (reference logs) store?</a:t>
            </a:r>
            <a:endParaRPr b="1" sz="1200">
              <a:solidFill>
                <a:srgbClr val="FF00B5"/>
              </a:solidFill>
              <a:highlight>
                <a:srgbClr val="F2DF0D"/>
              </a:highlight>
            </a:endParaRPr>
          </a:p>
          <a:p>
            <a:pPr indent="0" lvl="0" marL="0" rtl="0" algn="l">
              <a:spcBef>
                <a:spcPts val="0"/>
              </a:spcBef>
              <a:spcAft>
                <a:spcPts val="0"/>
              </a:spcAft>
              <a:buNone/>
            </a:pPr>
            <a:r>
              <a:t/>
            </a:r>
            <a:endParaRPr b="1" sz="1200">
              <a:solidFill>
                <a:srgbClr val="FF00B5"/>
              </a:solidFill>
              <a:highlight>
                <a:srgbClr val="F2DF0D"/>
              </a:highlight>
            </a:endParaRPr>
          </a:p>
          <a:p>
            <a:pPr indent="0" lvl="0" marL="0" rtl="0" algn="l">
              <a:lnSpc>
                <a:spcPct val="125000"/>
              </a:lnSpc>
              <a:spcBef>
                <a:spcPts val="1800"/>
              </a:spcBef>
              <a:spcAft>
                <a:spcPts val="0"/>
              </a:spcAft>
              <a:buNone/>
            </a:pPr>
            <a:r>
              <a:rPr b="1" lang="en" sz="1200">
                <a:solidFill>
                  <a:srgbClr val="FF00B5"/>
                </a:solidFill>
                <a:highlight>
                  <a:srgbClr val="F2DF0D"/>
                </a:highlight>
              </a:rPr>
              <a:t>After accidentally deleting a branch in your local repository, how can you recover it? </a:t>
            </a:r>
            <a:r>
              <a:rPr b="1" lang="en" sz="1200">
                <a:solidFill>
                  <a:srgbClr val="00B0FF"/>
                </a:solidFill>
                <a:highlight>
                  <a:srgbClr val="F2DF0D"/>
                </a:highlight>
              </a:rPr>
              <a:t>Find the hash of the branch with the reflog command, then execute git checkout -b &lt;branchname&gt; &lt;hash&gt;</a:t>
            </a:r>
            <a:r>
              <a:rPr b="1" lang="en" sz="1200">
                <a:solidFill>
                  <a:srgbClr val="00B0FF"/>
                </a:solidFill>
              </a:rPr>
              <a:t>.</a:t>
            </a:r>
            <a:endParaRPr b="1" sz="1200">
              <a:solidFill>
                <a:srgbClr val="00B0FF"/>
              </a:solidFill>
              <a:highlight>
                <a:srgbClr val="FFFFFF"/>
              </a:highlight>
            </a:endParaRPr>
          </a:p>
          <a:p>
            <a:pPr indent="0" lvl="0" marL="0" rtl="0" algn="l">
              <a:spcBef>
                <a:spcPts val="1200"/>
              </a:spcBef>
              <a:spcAft>
                <a:spcPts val="0"/>
              </a:spcAft>
              <a:buNone/>
            </a:pPr>
            <a:r>
              <a:t/>
            </a:r>
            <a:endParaRPr b="1" sz="1200">
              <a:solidFill>
                <a:srgbClr val="FF00B5"/>
              </a:solidFill>
              <a:highlight>
                <a:srgbClr val="FFFFFF"/>
              </a:highlight>
            </a:endParaRPr>
          </a:p>
          <a:p>
            <a:pPr indent="0" lvl="0" marL="0" rtl="0" algn="l">
              <a:spcBef>
                <a:spcPts val="0"/>
              </a:spcBef>
              <a:spcAft>
                <a:spcPts val="0"/>
              </a:spcAft>
              <a:buNone/>
            </a:pPr>
            <a:r>
              <a:t/>
            </a:r>
            <a:endParaRPr sz="1200">
              <a:solidFill>
                <a:srgbClr val="FF00B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5"/>
          <p:cNvPicPr preferRelativeResize="0"/>
          <p:nvPr/>
        </p:nvPicPr>
        <p:blipFill rotWithShape="1">
          <a:blip r:embed="rId3">
            <a:alphaModFix/>
          </a:blip>
          <a:srcRect b="0" l="1900" r="-1899" t="0"/>
          <a:stretch/>
        </p:blipFill>
        <p:spPr>
          <a:xfrm>
            <a:off x="5563825" y="2287400"/>
            <a:ext cx="4787150" cy="2393575"/>
          </a:xfrm>
          <a:prstGeom prst="rect">
            <a:avLst/>
          </a:prstGeom>
          <a:noFill/>
          <a:ln>
            <a:noFill/>
          </a:ln>
        </p:spPr>
      </p:pic>
      <p:pic>
        <p:nvPicPr>
          <p:cNvPr id="220" name="Google Shape;220;p25"/>
          <p:cNvPicPr preferRelativeResize="0"/>
          <p:nvPr/>
        </p:nvPicPr>
        <p:blipFill>
          <a:blip r:embed="rId3">
            <a:alphaModFix/>
          </a:blip>
          <a:stretch>
            <a:fillRect/>
          </a:stretch>
        </p:blipFill>
        <p:spPr>
          <a:xfrm>
            <a:off x="6270775" y="2716450"/>
            <a:ext cx="2742350" cy="1371175"/>
          </a:xfrm>
          <a:prstGeom prst="rect">
            <a:avLst/>
          </a:prstGeom>
          <a:noFill/>
          <a:ln cap="flat" cmpd="sng" w="28575">
            <a:solidFill>
              <a:srgbClr val="F2DF0D"/>
            </a:solidFill>
            <a:prstDash val="solid"/>
            <a:round/>
            <a:headEnd len="sm" w="sm" type="none"/>
            <a:tailEnd len="sm" w="sm" type="none"/>
          </a:ln>
        </p:spPr>
      </p:pic>
      <p:sp>
        <p:nvSpPr>
          <p:cNvPr id="221" name="Google Shape;221;p25"/>
          <p:cNvSpPr txBox="1"/>
          <p:nvPr/>
        </p:nvSpPr>
        <p:spPr>
          <a:xfrm>
            <a:off x="204725" y="321000"/>
            <a:ext cx="85050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DEC20A"/>
                </a:highlight>
                <a:latin typeface="Roboto"/>
                <a:ea typeface="Roboto"/>
                <a:cs typeface="Roboto"/>
                <a:sym typeface="Roboto"/>
              </a:rPr>
              <a:t>       5)GIT  CHERRY–PICK</a:t>
            </a:r>
            <a:endParaRPr sz="1900">
              <a:solidFill>
                <a:srgbClr val="222222"/>
              </a:solidFill>
              <a:highlight>
                <a:srgbClr val="DEC20A"/>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highlight>
                  <a:srgbClr val="F2DF0D"/>
                </a:highlight>
                <a:latin typeface="Roboto"/>
                <a:ea typeface="Roboto"/>
                <a:cs typeface="Roboto"/>
                <a:sym typeface="Roboto"/>
              </a:rPr>
              <a:t>Synopsis </a:t>
            </a:r>
            <a:endParaRPr i="1" sz="1600">
              <a:solidFill>
                <a:srgbClr val="0000FF"/>
              </a:solidFill>
              <a:highlight>
                <a:srgbClr val="F2DF0D"/>
              </a:highlight>
              <a:latin typeface="Roboto"/>
              <a:ea typeface="Roboto"/>
              <a:cs typeface="Roboto"/>
              <a:sym typeface="Roboto"/>
            </a:endParaRPr>
          </a:p>
          <a:p>
            <a:pPr indent="0" lvl="0" marL="457200" rtl="0" algn="l">
              <a:spcBef>
                <a:spcPts val="0"/>
              </a:spcBef>
              <a:spcAft>
                <a:spcPts val="0"/>
              </a:spcAft>
              <a:buNone/>
            </a:pPr>
            <a:r>
              <a:t/>
            </a:r>
            <a:endParaRPr i="1" sz="1000">
              <a:solidFill>
                <a:srgbClr val="0000FF"/>
              </a:solidFill>
              <a:highlight>
                <a:srgbClr val="F2DF0D"/>
              </a:highlight>
              <a:latin typeface="Roboto"/>
              <a:ea typeface="Roboto"/>
              <a:cs typeface="Roboto"/>
              <a:sym typeface="Roboto"/>
            </a:endParaRPr>
          </a:p>
          <a:p>
            <a:pPr indent="0" lvl="0" marL="457200" rtl="0" algn="l">
              <a:spcBef>
                <a:spcPts val="0"/>
              </a:spcBef>
              <a:spcAft>
                <a:spcPts val="0"/>
              </a:spcAft>
              <a:buNone/>
            </a:pPr>
            <a:r>
              <a:rPr lang="en" sz="1200">
                <a:solidFill>
                  <a:srgbClr val="273239"/>
                </a:solidFill>
                <a:highlight>
                  <a:srgbClr val="F2DF0D"/>
                </a:highlight>
              </a:rPr>
              <a:t>Cherry-picking in git means choosing a commit from one branch and applying it to another branch. This is in contrast with other ways such as merge and rebases which normally apply many commits into another branch.</a:t>
            </a:r>
            <a:endParaRPr sz="1200">
              <a:solidFill>
                <a:srgbClr val="273239"/>
              </a:solidFill>
              <a:highlight>
                <a:srgbClr val="F2DF0D"/>
              </a:highlight>
            </a:endParaRPr>
          </a:p>
          <a:p>
            <a:pPr indent="0" lvl="0" marL="457200" rtl="0" algn="l">
              <a:spcBef>
                <a:spcPts val="0"/>
              </a:spcBef>
              <a:spcAft>
                <a:spcPts val="0"/>
              </a:spcAft>
              <a:buNone/>
            </a:pPr>
            <a:r>
              <a:t/>
            </a:r>
            <a:endParaRPr sz="800">
              <a:solidFill>
                <a:srgbClr val="273239"/>
              </a:solidFill>
              <a:highlight>
                <a:srgbClr val="F2DF0D"/>
              </a:highlight>
            </a:endParaRPr>
          </a:p>
          <a:p>
            <a:pPr indent="0" lvl="0" marL="457200" rtl="0" algn="l">
              <a:spcBef>
                <a:spcPts val="0"/>
              </a:spcBef>
              <a:spcAft>
                <a:spcPts val="0"/>
              </a:spcAft>
              <a:buNone/>
            </a:pPr>
            <a:r>
              <a:rPr lang="en" sz="1200">
                <a:solidFill>
                  <a:srgbClr val="273239"/>
                </a:solidFill>
                <a:highlight>
                  <a:srgbClr val="F2DF0D"/>
                </a:highlight>
              </a:rPr>
              <a:t>Cherry-picking is just like rebasing  It is mainly used if you don’t want to merge the whole branch and you want some of the commits.It is mainly used for bug fixes where you want to place that bug fix commit in all the version branches.It is also used when we accidentally made a commit in wrong branch.But it can cause lot of duplicate commits.</a:t>
            </a:r>
            <a:endParaRPr sz="1200">
              <a:solidFill>
                <a:srgbClr val="273239"/>
              </a:solidFill>
              <a:highlight>
                <a:srgbClr val="F2DF0D"/>
              </a:highlight>
            </a:endParaRPr>
          </a:p>
          <a:p>
            <a:pPr indent="0" lvl="0" marL="457200" rtl="0" algn="l">
              <a:spcBef>
                <a:spcPts val="0"/>
              </a:spcBef>
              <a:spcAft>
                <a:spcPts val="0"/>
              </a:spcAft>
              <a:buNone/>
            </a:pPr>
            <a:r>
              <a:t/>
            </a:r>
            <a:endParaRPr sz="1200">
              <a:solidFill>
                <a:srgbClr val="273239"/>
              </a:solidFill>
              <a:highlight>
                <a:srgbClr val="F2DF0D"/>
              </a:highlight>
            </a:endParaRPr>
          </a:p>
          <a:p>
            <a:pPr indent="0" lvl="0" marL="457200" rtl="0" algn="l">
              <a:spcBef>
                <a:spcPts val="0"/>
              </a:spcBef>
              <a:spcAft>
                <a:spcPts val="0"/>
              </a:spcAft>
              <a:buNone/>
            </a:pPr>
            <a:r>
              <a:t/>
            </a:r>
            <a:endParaRPr sz="1200">
              <a:solidFill>
                <a:srgbClr val="273239"/>
              </a:solidFill>
              <a:highlight>
                <a:srgbClr val="FFFF00"/>
              </a:highlight>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highlight>
                  <a:srgbClr val="FFFF00"/>
                </a:highlight>
                <a:latin typeface="Roboto"/>
                <a:ea typeface="Roboto"/>
                <a:cs typeface="Roboto"/>
                <a:sym typeface="Roboto"/>
              </a:rPr>
              <a:t> Example as a </a:t>
            </a:r>
            <a:r>
              <a:rPr b="1" i="1" lang="en" sz="1600">
                <a:solidFill>
                  <a:srgbClr val="0000FF"/>
                </a:solidFill>
                <a:highlight>
                  <a:srgbClr val="FFFF00"/>
                </a:highlight>
                <a:latin typeface="Roboto"/>
                <a:ea typeface="Roboto"/>
                <a:cs typeface="Roboto"/>
                <a:sym typeface="Roboto"/>
              </a:rPr>
              <a:t>DEMO VIDEO</a:t>
            </a:r>
            <a:r>
              <a:rPr i="1" lang="en" sz="1600">
                <a:solidFill>
                  <a:srgbClr val="0000FF"/>
                </a:solidFill>
                <a:highlight>
                  <a:srgbClr val="FFFF00"/>
                </a:highlight>
                <a:latin typeface="Roboto"/>
                <a:ea typeface="Roboto"/>
                <a:cs typeface="Roboto"/>
                <a:sym typeface="Roboto"/>
              </a:rPr>
              <a:t> &amp; QUIZ</a:t>
            </a:r>
            <a:endParaRPr i="1" sz="1600">
              <a:solidFill>
                <a:srgbClr val="0000FF"/>
              </a:solidFill>
              <a:highlight>
                <a:srgbClr val="FFFF00"/>
              </a:highlight>
              <a:latin typeface="Roboto"/>
              <a:ea typeface="Roboto"/>
              <a:cs typeface="Roboto"/>
              <a:sym typeface="Roboto"/>
            </a:endParaRPr>
          </a:p>
          <a:p>
            <a:pPr indent="0" lvl="0" marL="457200" rtl="0" algn="l">
              <a:spcBef>
                <a:spcPts val="0"/>
              </a:spcBef>
              <a:spcAft>
                <a:spcPts val="0"/>
              </a:spcAft>
              <a:buNone/>
            </a:pPr>
            <a:r>
              <a:t/>
            </a:r>
            <a:endParaRPr i="1" sz="1000">
              <a:solidFill>
                <a:srgbClr val="0000FF"/>
              </a:solidFill>
              <a:highlight>
                <a:srgbClr val="FFFF00"/>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FFF00"/>
                </a:highlight>
              </a:rPr>
              <a:t>          We use command </a:t>
            </a:r>
            <a:r>
              <a:rPr b="1" lang="en" sz="1200">
                <a:solidFill>
                  <a:srgbClr val="222222"/>
                </a:solidFill>
                <a:highlight>
                  <a:srgbClr val="FFFF00"/>
                </a:highlight>
              </a:rPr>
              <a:t>git cherry-pick &lt;commit_id&gt; </a:t>
            </a:r>
            <a:endParaRPr sz="1200">
              <a:solidFill>
                <a:srgbClr val="222222"/>
              </a:solidFill>
              <a:highlight>
                <a:srgbClr val="FFFF00"/>
              </a:highlight>
            </a:endParaRPr>
          </a:p>
          <a:p>
            <a:pPr indent="0" lvl="0" marL="457200" rtl="0" algn="l">
              <a:spcBef>
                <a:spcPts val="0"/>
              </a:spcBef>
              <a:spcAft>
                <a:spcPts val="0"/>
              </a:spcAft>
              <a:buNone/>
            </a:pPr>
            <a:r>
              <a:rPr lang="en" sz="1200">
                <a:solidFill>
                  <a:srgbClr val="222222"/>
                </a:solidFill>
                <a:highlight>
                  <a:srgbClr val="FFFF00"/>
                </a:highlight>
              </a:rPr>
              <a:t>for selective commits.</a:t>
            </a:r>
            <a:endParaRPr i="1" sz="1000">
              <a:solidFill>
                <a:srgbClr val="0000FF"/>
              </a:solidFill>
              <a:highlight>
                <a:srgbClr val="FFFF00"/>
              </a:highlight>
              <a:latin typeface="Roboto"/>
              <a:ea typeface="Roboto"/>
              <a:cs typeface="Roboto"/>
              <a:sym typeface="Roboto"/>
            </a:endParaRPr>
          </a:p>
          <a:p>
            <a:pPr indent="0" lvl="0" marL="457200" rtl="0" algn="l">
              <a:spcBef>
                <a:spcPts val="0"/>
              </a:spcBef>
              <a:spcAft>
                <a:spcPts val="0"/>
              </a:spcAft>
              <a:buNone/>
            </a:pPr>
            <a:r>
              <a:t/>
            </a:r>
            <a:endParaRPr sz="1200">
              <a:solidFill>
                <a:srgbClr val="222222"/>
              </a:solidFill>
              <a:highlight>
                <a:srgbClr val="FFFF00"/>
              </a:highlight>
            </a:endParaRPr>
          </a:p>
          <a:p>
            <a:pPr indent="0" lvl="0" marL="457200" rtl="0" algn="l">
              <a:spcBef>
                <a:spcPts val="0"/>
              </a:spcBef>
              <a:spcAft>
                <a:spcPts val="0"/>
              </a:spcAft>
              <a:buNone/>
            </a:pPr>
            <a:r>
              <a:rPr lang="en" sz="1200">
                <a:solidFill>
                  <a:srgbClr val="222222"/>
                </a:solidFill>
                <a:highlight>
                  <a:srgbClr val="FFFF00"/>
                </a:highlight>
              </a:rPr>
              <a:t> </a:t>
            </a:r>
            <a:r>
              <a:rPr b="1" lang="en" sz="1700" u="sng">
                <a:solidFill>
                  <a:schemeClr val="accent3"/>
                </a:solidFill>
                <a:highlight>
                  <a:srgbClr val="FFFF00"/>
                </a:highlight>
                <a:hlinkClick r:id="rId4">
                  <a:extLst>
                    <a:ext uri="{A12FA001-AC4F-418D-AE19-62706E023703}">
                      <ahyp:hlinkClr val="tx"/>
                    </a:ext>
                  </a:extLst>
                </a:hlinkClick>
              </a:rPr>
              <a:t>Practical Implication by me </a:t>
            </a:r>
            <a:endParaRPr b="1" sz="1700">
              <a:solidFill>
                <a:schemeClr val="accent3"/>
              </a:solidFill>
              <a:highlight>
                <a:srgbClr val="FFFF00"/>
              </a:highlight>
            </a:endParaRPr>
          </a:p>
          <a:p>
            <a:pPr indent="0" lvl="0" marL="457200" rtl="0" algn="l">
              <a:spcBef>
                <a:spcPts val="0"/>
              </a:spcBef>
              <a:spcAft>
                <a:spcPts val="0"/>
              </a:spcAft>
              <a:buNone/>
            </a:pPr>
            <a:r>
              <a:rPr lang="en" sz="1200">
                <a:solidFill>
                  <a:srgbClr val="00B0FF"/>
                </a:solidFill>
                <a:highlight>
                  <a:srgbClr val="FFFF00"/>
                </a:highlight>
              </a:rPr>
              <a:t> </a:t>
            </a:r>
            <a:endParaRPr sz="1200">
              <a:solidFill>
                <a:srgbClr val="FF00B5"/>
              </a:solidFill>
              <a:highlight>
                <a:srgbClr val="FFFF00"/>
              </a:highlight>
            </a:endParaRPr>
          </a:p>
          <a:p>
            <a:pPr indent="0" lvl="0" marL="457200" rtl="0" algn="l">
              <a:spcBef>
                <a:spcPts val="0"/>
              </a:spcBef>
              <a:spcAft>
                <a:spcPts val="0"/>
              </a:spcAft>
              <a:buNone/>
            </a:pPr>
            <a:r>
              <a:rPr lang="en" sz="1200">
                <a:solidFill>
                  <a:srgbClr val="FF00B5"/>
                </a:solidFill>
                <a:highlight>
                  <a:srgbClr val="FFFF00"/>
                </a:highlight>
              </a:rPr>
              <a:t>What does the following command describe?</a:t>
            </a:r>
            <a:endParaRPr sz="1200">
              <a:solidFill>
                <a:srgbClr val="FF00B5"/>
              </a:solidFill>
              <a:highlight>
                <a:srgbClr val="FFFF00"/>
              </a:highlight>
            </a:endParaRPr>
          </a:p>
          <a:p>
            <a:pPr indent="0" lvl="0" marL="457200" rtl="0" algn="l">
              <a:spcBef>
                <a:spcPts val="0"/>
              </a:spcBef>
              <a:spcAft>
                <a:spcPts val="0"/>
              </a:spcAft>
              <a:buNone/>
            </a:pPr>
            <a:r>
              <a:rPr lang="en" sz="1200">
                <a:solidFill>
                  <a:srgbClr val="1F2328"/>
                </a:solidFill>
                <a:highlight>
                  <a:srgbClr val="FFFF00"/>
                </a:highlight>
              </a:rPr>
              <a:t>git checkout </a:t>
            </a:r>
            <a:r>
              <a:rPr b="1" lang="en" sz="1200">
                <a:solidFill>
                  <a:srgbClr val="1F2328"/>
                </a:solidFill>
                <a:highlight>
                  <a:srgbClr val="FFFF00"/>
                </a:highlight>
              </a:rPr>
              <a:t>feature-user-location</a:t>
            </a:r>
            <a:endParaRPr b="1" sz="1200">
              <a:solidFill>
                <a:srgbClr val="1F2328"/>
              </a:solidFill>
              <a:highlight>
                <a:srgbClr val="FFFF00"/>
              </a:highlight>
            </a:endParaRPr>
          </a:p>
          <a:p>
            <a:pPr indent="0" lvl="0" marL="152400" marR="152400" rtl="0" algn="l">
              <a:lnSpc>
                <a:spcPct val="145000"/>
              </a:lnSpc>
              <a:spcBef>
                <a:spcPts val="0"/>
              </a:spcBef>
              <a:spcAft>
                <a:spcPts val="0"/>
              </a:spcAft>
              <a:buNone/>
            </a:pPr>
            <a:r>
              <a:rPr lang="en" sz="1200">
                <a:solidFill>
                  <a:srgbClr val="1F2328"/>
                </a:solidFill>
                <a:highlight>
                  <a:srgbClr val="FFFF00"/>
                </a:highlight>
              </a:rPr>
              <a:t>       git cherry-pick </a:t>
            </a:r>
            <a:r>
              <a:rPr b="1" lang="en" sz="1200">
                <a:solidFill>
                  <a:srgbClr val="1F2328"/>
                </a:solidFill>
                <a:highlight>
                  <a:srgbClr val="FFFF00"/>
                </a:highlight>
              </a:rPr>
              <a:t>kj2342134sdf090093f0sdgasdf99sdfo992mmmf9921231</a:t>
            </a:r>
            <a:endParaRPr sz="1200">
              <a:solidFill>
                <a:srgbClr val="273239"/>
              </a:solidFill>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nvSpPr>
        <p:spPr>
          <a:xfrm>
            <a:off x="474150" y="385950"/>
            <a:ext cx="81957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DEC20A"/>
                </a:highlight>
                <a:latin typeface="Roboto"/>
                <a:ea typeface="Roboto"/>
                <a:cs typeface="Roboto"/>
                <a:sym typeface="Roboto"/>
              </a:rPr>
              <a:t>6</a:t>
            </a:r>
            <a:r>
              <a:rPr lang="en" sz="1900">
                <a:solidFill>
                  <a:srgbClr val="222222"/>
                </a:solidFill>
                <a:highlight>
                  <a:srgbClr val="F2DF0D"/>
                </a:highlight>
                <a:latin typeface="Roboto"/>
                <a:ea typeface="Roboto"/>
                <a:cs typeface="Roboto"/>
                <a:sym typeface="Roboto"/>
              </a:rPr>
              <a:t>)GIT STASH</a:t>
            </a:r>
            <a:endParaRPr sz="1900">
              <a:solidFill>
                <a:srgbClr val="222222"/>
              </a:solidFill>
              <a:highlight>
                <a:srgbClr val="F2DF0D"/>
              </a:highlight>
              <a:latin typeface="Roboto"/>
              <a:ea typeface="Roboto"/>
              <a:cs typeface="Roboto"/>
              <a:sym typeface="Roboto"/>
            </a:endParaRPr>
          </a:p>
          <a:p>
            <a:pPr indent="0" lvl="0" marL="0" rtl="0" algn="l">
              <a:spcBef>
                <a:spcPts val="0"/>
              </a:spcBef>
              <a:spcAft>
                <a:spcPts val="0"/>
              </a:spcAft>
              <a:buNone/>
            </a:pPr>
            <a:r>
              <a:t/>
            </a:r>
            <a:endParaRPr sz="1600">
              <a:solidFill>
                <a:srgbClr val="222222"/>
              </a:solidFill>
              <a:highlight>
                <a:srgbClr val="F2DF0D"/>
              </a:highlight>
              <a:latin typeface="Roboto"/>
              <a:ea typeface="Roboto"/>
              <a:cs typeface="Roboto"/>
              <a:sym typeface="Roboto"/>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highlight>
                  <a:srgbClr val="F2DF0D"/>
                </a:highlight>
                <a:latin typeface="Roboto"/>
                <a:ea typeface="Roboto"/>
                <a:cs typeface="Roboto"/>
                <a:sym typeface="Roboto"/>
              </a:rPr>
              <a:t>Synopsis</a:t>
            </a:r>
            <a:endParaRPr i="1" sz="1600">
              <a:solidFill>
                <a:srgbClr val="0000FF"/>
              </a:solidFill>
              <a:highlight>
                <a:srgbClr val="F2DF0D"/>
              </a:highlight>
              <a:latin typeface="Roboto"/>
              <a:ea typeface="Roboto"/>
              <a:cs typeface="Roboto"/>
              <a:sym typeface="Roboto"/>
            </a:endParaRPr>
          </a:p>
          <a:p>
            <a:pPr indent="0" lvl="0" marL="457200" rtl="0" algn="l">
              <a:spcBef>
                <a:spcPts val="0"/>
              </a:spcBef>
              <a:spcAft>
                <a:spcPts val="0"/>
              </a:spcAft>
              <a:buNone/>
            </a:pPr>
            <a:r>
              <a:t/>
            </a:r>
            <a:endParaRPr sz="1200">
              <a:solidFill>
                <a:srgbClr val="222222"/>
              </a:solidFill>
              <a:highlight>
                <a:srgbClr val="F2DF0D"/>
              </a:highlight>
              <a:latin typeface="Roboto"/>
              <a:ea typeface="Roboto"/>
              <a:cs typeface="Roboto"/>
              <a:sym typeface="Roboto"/>
            </a:endParaRPr>
          </a:p>
          <a:p>
            <a:pPr indent="0" lvl="0" marL="457200" rtl="0" algn="l">
              <a:spcBef>
                <a:spcPts val="0"/>
              </a:spcBef>
              <a:spcAft>
                <a:spcPts val="0"/>
              </a:spcAft>
              <a:buNone/>
            </a:pPr>
            <a:r>
              <a:rPr b="1" lang="en" sz="1200">
                <a:solidFill>
                  <a:srgbClr val="273239"/>
                </a:solidFill>
                <a:highlight>
                  <a:srgbClr val="F2DF0D"/>
                </a:highlight>
              </a:rPr>
              <a:t>git stash</a:t>
            </a:r>
            <a:r>
              <a:rPr lang="en" sz="1200">
                <a:solidFill>
                  <a:srgbClr val="273239"/>
                </a:solidFill>
                <a:highlight>
                  <a:srgbClr val="F2DF0D"/>
                </a:highlight>
              </a:rPr>
              <a:t> command saves the previously written code and then returns to the last commit for a fresh start. Now you can add the new feature without disturbing the old one as it is saved locally. After committing to the new feature you can go on with working on the old feature which was incomplete and uncommitted.It allows us to switch branches without committing the current branch. It helps us to store them in hidden files.</a:t>
            </a:r>
            <a:endParaRPr sz="1200">
              <a:solidFill>
                <a:srgbClr val="273239"/>
              </a:solidFill>
              <a:highlight>
                <a:srgbClr val="F2DF0D"/>
              </a:highlight>
            </a:endParaRPr>
          </a:p>
          <a:p>
            <a:pPr indent="0" lvl="0" marL="457200" rtl="0" algn="l">
              <a:spcBef>
                <a:spcPts val="0"/>
              </a:spcBef>
              <a:spcAft>
                <a:spcPts val="0"/>
              </a:spcAft>
              <a:buNone/>
            </a:pPr>
            <a:r>
              <a:rPr lang="en" sz="1200">
                <a:solidFill>
                  <a:srgbClr val="273239"/>
                </a:solidFill>
                <a:highlight>
                  <a:srgbClr val="FFFFFF"/>
                </a:highlight>
              </a:rPr>
              <a:t> </a:t>
            </a:r>
            <a:endParaRPr sz="1200">
              <a:solidFill>
                <a:srgbClr val="273239"/>
              </a:solidFill>
              <a:highlight>
                <a:srgbClr val="FFFFFF"/>
              </a:highlight>
            </a:endParaRPr>
          </a:p>
          <a:p>
            <a:pPr indent="0" lvl="0" marL="0" rtl="0" algn="l">
              <a:spcBef>
                <a:spcPts val="0"/>
              </a:spcBef>
              <a:spcAft>
                <a:spcPts val="0"/>
              </a:spcAft>
              <a:buNone/>
            </a:pPr>
            <a:r>
              <a:t/>
            </a:r>
            <a:endParaRPr sz="1900">
              <a:solidFill>
                <a:srgbClr val="222222"/>
              </a:solidFill>
              <a:highlight>
                <a:srgbClr val="DEC20A"/>
              </a:highlight>
              <a:latin typeface="Roboto"/>
              <a:ea typeface="Roboto"/>
              <a:cs typeface="Roboto"/>
              <a:sym typeface="Roboto"/>
            </a:endParaRPr>
          </a:p>
        </p:txBody>
      </p:sp>
      <p:pic>
        <p:nvPicPr>
          <p:cNvPr id="227" name="Google Shape;227;p26"/>
          <p:cNvPicPr preferRelativeResize="0"/>
          <p:nvPr/>
        </p:nvPicPr>
        <p:blipFill>
          <a:blip r:embed="rId3">
            <a:alphaModFix/>
          </a:blip>
          <a:stretch>
            <a:fillRect/>
          </a:stretch>
        </p:blipFill>
        <p:spPr>
          <a:xfrm>
            <a:off x="265400" y="2571750"/>
            <a:ext cx="3400425" cy="2266950"/>
          </a:xfrm>
          <a:prstGeom prst="rect">
            <a:avLst/>
          </a:prstGeom>
          <a:noFill/>
          <a:ln cap="flat" cmpd="sng" w="28575">
            <a:solidFill>
              <a:srgbClr val="F2DF0D"/>
            </a:solidFill>
            <a:prstDash val="solid"/>
            <a:round/>
            <a:headEnd len="sm" w="sm" type="none"/>
            <a:tailEnd len="sm" w="sm" type="none"/>
          </a:ln>
        </p:spPr>
      </p:pic>
      <p:sp>
        <p:nvSpPr>
          <p:cNvPr id="228" name="Google Shape;228;p26"/>
          <p:cNvSpPr txBox="1"/>
          <p:nvPr/>
        </p:nvSpPr>
        <p:spPr>
          <a:xfrm>
            <a:off x="3819075" y="2571750"/>
            <a:ext cx="5004600" cy="270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FF"/>
              </a:buClr>
              <a:buSzPts val="1600"/>
              <a:buFont typeface="Roboto"/>
              <a:buChar char="●"/>
            </a:pPr>
            <a:r>
              <a:rPr i="1" lang="en" sz="1600">
                <a:solidFill>
                  <a:srgbClr val="0000FF"/>
                </a:solidFill>
                <a:highlight>
                  <a:srgbClr val="F2DF0D"/>
                </a:highlight>
                <a:latin typeface="Roboto"/>
                <a:ea typeface="Roboto"/>
                <a:cs typeface="Roboto"/>
                <a:sym typeface="Roboto"/>
              </a:rPr>
              <a:t> Example as a </a:t>
            </a:r>
            <a:r>
              <a:rPr b="1" i="1" lang="en" sz="1600">
                <a:solidFill>
                  <a:srgbClr val="0000FF"/>
                </a:solidFill>
                <a:highlight>
                  <a:srgbClr val="F2DF0D"/>
                </a:highlight>
                <a:latin typeface="Roboto"/>
                <a:ea typeface="Roboto"/>
                <a:cs typeface="Roboto"/>
                <a:sym typeface="Roboto"/>
              </a:rPr>
              <a:t>DEMO VIDEO</a:t>
            </a:r>
            <a:endParaRPr b="1" i="1" sz="1600">
              <a:solidFill>
                <a:srgbClr val="0000FF"/>
              </a:solidFill>
              <a:highlight>
                <a:srgbClr val="F2DF0D"/>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2DF0D"/>
                </a:highlight>
              </a:rPr>
              <a:t>            Normally before switching branch,we first commit our work.But </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suppose we don’t wish to commit our undone work.</a:t>
            </a:r>
            <a:endParaRPr sz="1200">
              <a:solidFill>
                <a:srgbClr val="222222"/>
              </a:solidFill>
              <a:highlight>
                <a:srgbClr val="F2DF0D"/>
              </a:highlight>
            </a:endParaRPr>
          </a:p>
          <a:p>
            <a:pPr indent="0" lvl="0" marL="0" rtl="0" algn="l">
              <a:spcBef>
                <a:spcPts val="0"/>
              </a:spcBef>
              <a:spcAft>
                <a:spcPts val="0"/>
              </a:spcAft>
              <a:buNone/>
            </a:pPr>
            <a:r>
              <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If we switch without committing, two things may happen:</a:t>
            </a:r>
            <a:endParaRPr sz="1200">
              <a:solidFill>
                <a:srgbClr val="222222"/>
              </a:solidFill>
              <a:highlight>
                <a:srgbClr val="F2DF0D"/>
              </a:highlight>
            </a:endParaRPr>
          </a:p>
          <a:p>
            <a:pPr indent="-304800" lvl="0" marL="457200" rtl="0" algn="l">
              <a:spcBef>
                <a:spcPts val="0"/>
              </a:spcBef>
              <a:spcAft>
                <a:spcPts val="0"/>
              </a:spcAft>
              <a:buClr>
                <a:srgbClr val="222222"/>
              </a:buClr>
              <a:buSzPts val="1200"/>
              <a:buAutoNum type="arabicPeriod"/>
            </a:pPr>
            <a:r>
              <a:rPr lang="en" sz="1200">
                <a:solidFill>
                  <a:srgbClr val="222222"/>
                </a:solidFill>
                <a:highlight>
                  <a:srgbClr val="F2DF0D"/>
                </a:highlight>
              </a:rPr>
              <a:t>Switches to branch carrying the changes</a:t>
            </a:r>
            <a:endParaRPr sz="1200">
              <a:solidFill>
                <a:srgbClr val="222222"/>
              </a:solidFill>
              <a:highlight>
                <a:srgbClr val="F2DF0D"/>
              </a:highlight>
            </a:endParaRPr>
          </a:p>
          <a:p>
            <a:pPr indent="-304800" lvl="0" marL="457200" rtl="0" algn="l">
              <a:spcBef>
                <a:spcPts val="0"/>
              </a:spcBef>
              <a:spcAft>
                <a:spcPts val="0"/>
              </a:spcAft>
              <a:buClr>
                <a:srgbClr val="222222"/>
              </a:buClr>
              <a:buSzPts val="1200"/>
              <a:buAutoNum type="arabicPeriod"/>
            </a:pPr>
            <a:r>
              <a:rPr lang="en" sz="1200">
                <a:solidFill>
                  <a:srgbClr val="222222"/>
                </a:solidFill>
                <a:highlight>
                  <a:srgbClr val="F2DF0D"/>
                </a:highlight>
              </a:rPr>
              <a:t>Git will not allow to switch the branch and asks to commit or  stash the changes.</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a:t>
            </a:r>
            <a:r>
              <a:rPr b="1" lang="en" sz="1600" u="sng">
                <a:solidFill>
                  <a:schemeClr val="accent3"/>
                </a:solidFill>
                <a:highlight>
                  <a:srgbClr val="F2DF0D"/>
                </a:highlight>
                <a:hlinkClick r:id="rId4">
                  <a:extLst>
                    <a:ext uri="{A12FA001-AC4F-418D-AE19-62706E023703}">
                      <ahyp:hlinkClr val="tx"/>
                    </a:ext>
                  </a:extLst>
                </a:hlinkClick>
              </a:rPr>
              <a:t>Git stash command demo video</a:t>
            </a:r>
            <a:endParaRPr b="1" sz="1600">
              <a:solidFill>
                <a:schemeClr val="accent3"/>
              </a:solidFill>
              <a:highlight>
                <a:srgbClr val="F2DF0D"/>
              </a:highlight>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           </a:t>
            </a:r>
            <a:endParaRPr sz="1200">
              <a:solidFill>
                <a:srgbClr val="22222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nvSpPr>
        <p:spPr>
          <a:xfrm>
            <a:off x="545950" y="308350"/>
            <a:ext cx="31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4" name="Google Shape;234;p27"/>
          <p:cNvSpPr txBox="1"/>
          <p:nvPr/>
        </p:nvSpPr>
        <p:spPr>
          <a:xfrm>
            <a:off x="460950" y="308350"/>
            <a:ext cx="7528500" cy="4186200"/>
          </a:xfrm>
          <a:prstGeom prst="rect">
            <a:avLst/>
          </a:prstGeom>
          <a:noFill/>
          <a:ln>
            <a:noFill/>
          </a:ln>
        </p:spPr>
        <p:txBody>
          <a:bodyPr anchorCtr="0" anchor="t" bIns="91425" lIns="91425" spcFirstLastPara="1" rIns="91425" wrap="square" tIns="91425">
            <a:spAutoFit/>
          </a:bodyPr>
          <a:lstStyle/>
          <a:p>
            <a:pPr indent="-330200" lvl="0" marL="457200" rtl="0" algn="l">
              <a:lnSpc>
                <a:spcPct val="158000"/>
              </a:lnSpc>
              <a:spcBef>
                <a:spcPts val="0"/>
              </a:spcBef>
              <a:spcAft>
                <a:spcPts val="0"/>
              </a:spcAft>
              <a:buClr>
                <a:srgbClr val="0000FF"/>
              </a:buClr>
              <a:buSzPts val="1600"/>
              <a:buFont typeface="Nunito"/>
              <a:buChar char="●"/>
            </a:pPr>
            <a:r>
              <a:rPr i="1" lang="en" sz="1600">
                <a:solidFill>
                  <a:srgbClr val="0000FF"/>
                </a:solidFill>
                <a:highlight>
                  <a:srgbClr val="F2DF0D"/>
                </a:highlight>
              </a:rPr>
              <a:t>Some of the git stash commands to know :</a:t>
            </a:r>
            <a:endParaRPr i="1" sz="1600">
              <a:solidFill>
                <a:srgbClr val="0000FF"/>
              </a:solidFill>
              <a:highlight>
                <a:srgbClr val="F2DF0D"/>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2DF0D"/>
                </a:highlight>
              </a:rPr>
              <a:t>Git stash save “message”</a:t>
            </a:r>
            <a:endParaRPr b="1" sz="1200">
              <a:solidFill>
                <a:srgbClr val="273239"/>
              </a:solidFill>
              <a:highlight>
                <a:srgbClr val="F2DF0D"/>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2DF0D"/>
                </a:highlight>
              </a:rPr>
              <a:t>Git stash list</a:t>
            </a:r>
            <a:endParaRPr b="1" sz="1200">
              <a:solidFill>
                <a:srgbClr val="273239"/>
              </a:solidFill>
              <a:highlight>
                <a:srgbClr val="F2DF0D"/>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2DF0D"/>
                </a:highlight>
              </a:rPr>
              <a:t>Git stash apply</a:t>
            </a:r>
            <a:endParaRPr b="1" sz="1200">
              <a:solidFill>
                <a:srgbClr val="273239"/>
              </a:solidFill>
              <a:highlight>
                <a:srgbClr val="F2DF0D"/>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2DF0D"/>
                </a:highlight>
              </a:rPr>
              <a:t>Git stash changes</a:t>
            </a:r>
            <a:endParaRPr b="1" sz="1200">
              <a:solidFill>
                <a:srgbClr val="273239"/>
              </a:solidFill>
              <a:highlight>
                <a:srgbClr val="F2DF0D"/>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2DF0D"/>
                </a:highlight>
              </a:rPr>
              <a:t>Git stash pop</a:t>
            </a:r>
            <a:endParaRPr b="1" sz="1200">
              <a:solidFill>
                <a:srgbClr val="273239"/>
              </a:solidFill>
              <a:highlight>
                <a:srgbClr val="F2DF0D"/>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2DF0D"/>
                </a:highlight>
              </a:rPr>
              <a:t>Git stash drop</a:t>
            </a:r>
            <a:endParaRPr b="1" sz="1200">
              <a:solidFill>
                <a:srgbClr val="273239"/>
              </a:solidFill>
              <a:highlight>
                <a:srgbClr val="F2DF0D"/>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2DF0D"/>
                </a:highlight>
              </a:rPr>
              <a:t>Git stash clear</a:t>
            </a:r>
            <a:endParaRPr b="1" sz="1200">
              <a:solidFill>
                <a:srgbClr val="273239"/>
              </a:solidFill>
              <a:highlight>
                <a:srgbClr val="F2DF0D"/>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2DF0D"/>
                </a:highlight>
              </a:rPr>
              <a:t>Git stash branch</a:t>
            </a:r>
            <a:endParaRPr b="1" sz="1200">
              <a:solidFill>
                <a:srgbClr val="273239"/>
              </a:solidFill>
              <a:highlight>
                <a:srgbClr val="F2DF0D"/>
              </a:highlight>
            </a:endParaRPr>
          </a:p>
          <a:p>
            <a:pPr indent="0" lvl="0" marL="0" rtl="0" algn="l">
              <a:spcBef>
                <a:spcPts val="1800"/>
              </a:spcBef>
              <a:spcAft>
                <a:spcPts val="0"/>
              </a:spcAft>
              <a:buNone/>
            </a:pPr>
            <a:r>
              <a:rPr lang="en">
                <a:highlight>
                  <a:srgbClr val="F2DF0D"/>
                </a:highlight>
              </a:rPr>
              <a:t>       </a:t>
            </a:r>
            <a:r>
              <a:rPr lang="en" sz="1200">
                <a:solidFill>
                  <a:srgbClr val="FF00B5"/>
                </a:solidFill>
                <a:highlight>
                  <a:srgbClr val="F2DF0D"/>
                </a:highlight>
              </a:rPr>
              <a:t> </a:t>
            </a:r>
            <a:r>
              <a:rPr b="1" lang="en" sz="1200">
                <a:solidFill>
                  <a:srgbClr val="FF00B5"/>
                </a:solidFill>
                <a:highlight>
                  <a:srgbClr val="F2DF0D"/>
                </a:highlight>
              </a:rPr>
              <a:t>While modifying a file, you're unexpectedly assigned an urgent bug fix on another branch. How    </a:t>
            </a:r>
            <a:endParaRPr b="1" sz="1200">
              <a:solidFill>
                <a:srgbClr val="FF00B5"/>
              </a:solidFill>
              <a:highlight>
                <a:srgbClr val="F2DF0D"/>
              </a:highlight>
            </a:endParaRPr>
          </a:p>
          <a:p>
            <a:pPr indent="0" lvl="0" marL="0" rtl="0" algn="l">
              <a:spcBef>
                <a:spcPts val="0"/>
              </a:spcBef>
              <a:spcAft>
                <a:spcPts val="0"/>
              </a:spcAft>
              <a:buNone/>
            </a:pPr>
            <a:r>
              <a:rPr b="1" lang="en" sz="1200">
                <a:solidFill>
                  <a:srgbClr val="FF00B5"/>
                </a:solidFill>
                <a:highlight>
                  <a:srgbClr val="F2DF0D"/>
                </a:highlight>
              </a:rPr>
              <a:t>         can you temporarily save your local work without committing?</a:t>
            </a:r>
            <a:endParaRPr b="1" sz="1200">
              <a:solidFill>
                <a:srgbClr val="FF00B5"/>
              </a:solidFill>
              <a:highlight>
                <a:srgbClr val="F2DF0D"/>
              </a:highlight>
            </a:endParaRPr>
          </a:p>
          <a:p>
            <a:pPr indent="0" lvl="0" marL="0" rtl="0" algn="l">
              <a:spcBef>
                <a:spcPts val="0"/>
              </a:spcBef>
              <a:spcAft>
                <a:spcPts val="0"/>
              </a:spcAft>
              <a:buNone/>
            </a:pPr>
            <a:r>
              <a:rPr lang="en">
                <a:highlight>
                  <a:srgbClr val="F2DF0D"/>
                </a:highlight>
              </a:rPr>
              <a:t>        </a:t>
            </a:r>
            <a:endParaRPr>
              <a:highlight>
                <a:srgbClr val="F2DF0D"/>
              </a:highlight>
            </a:endParaRPr>
          </a:p>
          <a:p>
            <a:pPr indent="0" lvl="0" marL="0" rtl="0" algn="l">
              <a:spcBef>
                <a:spcPts val="0"/>
              </a:spcBef>
              <a:spcAft>
                <a:spcPts val="0"/>
              </a:spcAft>
              <a:buNone/>
            </a:pPr>
            <a:r>
              <a:rPr lang="en">
                <a:highlight>
                  <a:srgbClr val="F2DF0D"/>
                </a:highlight>
              </a:rPr>
              <a:t>        </a:t>
            </a:r>
            <a:r>
              <a:rPr lang="en" sz="1200">
                <a:solidFill>
                  <a:srgbClr val="FF00B5"/>
                </a:solidFill>
                <a:highlight>
                  <a:srgbClr val="F2DF0D"/>
                </a:highlight>
              </a:rPr>
              <a:t>What do the </a:t>
            </a:r>
            <a:r>
              <a:rPr b="1" lang="en" sz="1200">
                <a:solidFill>
                  <a:srgbClr val="FF00B5"/>
                </a:solidFill>
                <a:highlight>
                  <a:srgbClr val="F2DF0D"/>
                </a:highlight>
              </a:rPr>
              <a:t>git stash drop</a:t>
            </a:r>
            <a:r>
              <a:rPr lang="en" sz="1200">
                <a:solidFill>
                  <a:srgbClr val="FF00B5"/>
                </a:solidFill>
                <a:highlight>
                  <a:srgbClr val="F2DF0D"/>
                </a:highlight>
              </a:rPr>
              <a:t> and </a:t>
            </a:r>
            <a:r>
              <a:rPr b="1" lang="en" sz="1200">
                <a:solidFill>
                  <a:srgbClr val="FF00B5"/>
                </a:solidFill>
                <a:highlight>
                  <a:srgbClr val="F2DF0D"/>
                </a:highlight>
              </a:rPr>
              <a:t>git stash branch &lt;branch_name&gt;</a:t>
            </a:r>
            <a:r>
              <a:rPr lang="en" sz="1200">
                <a:solidFill>
                  <a:srgbClr val="FF00B5"/>
                </a:solidFill>
                <a:highlight>
                  <a:srgbClr val="F2DF0D"/>
                </a:highlight>
              </a:rPr>
              <a:t> command do?</a:t>
            </a:r>
            <a:endParaRPr sz="1200">
              <a:solidFill>
                <a:srgbClr val="FF00B5"/>
              </a:solidFill>
              <a:highlight>
                <a:srgbClr val="F2DF0D"/>
              </a:highlight>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nvSpPr>
        <p:spPr>
          <a:xfrm>
            <a:off x="711150" y="163500"/>
            <a:ext cx="7721700" cy="828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DEC20A"/>
                </a:highlight>
                <a:latin typeface="Roboto"/>
                <a:ea typeface="Roboto"/>
                <a:cs typeface="Roboto"/>
                <a:sym typeface="Roboto"/>
              </a:rPr>
              <a:t>7</a:t>
            </a:r>
            <a:r>
              <a:rPr lang="en" sz="1900">
                <a:solidFill>
                  <a:srgbClr val="222222"/>
                </a:solidFill>
                <a:highlight>
                  <a:srgbClr val="DEC20A"/>
                </a:highlight>
                <a:latin typeface="Roboto"/>
                <a:ea typeface="Roboto"/>
                <a:cs typeface="Roboto"/>
                <a:sym typeface="Roboto"/>
              </a:rPr>
              <a:t>)GIT BISECT</a:t>
            </a:r>
            <a:endParaRPr sz="1900">
              <a:solidFill>
                <a:srgbClr val="222222"/>
              </a:solidFill>
              <a:highlight>
                <a:srgbClr val="DEC20A"/>
              </a:highlight>
              <a:latin typeface="Roboto"/>
              <a:ea typeface="Roboto"/>
              <a:cs typeface="Roboto"/>
              <a:sym typeface="Roboto"/>
            </a:endParaRPr>
          </a:p>
          <a:p>
            <a:pPr indent="0" lvl="0" marL="0" rtl="0" algn="l">
              <a:spcBef>
                <a:spcPts val="0"/>
              </a:spcBef>
              <a:spcAft>
                <a:spcPts val="0"/>
              </a:spcAft>
              <a:buNone/>
            </a:pPr>
            <a:r>
              <a:t/>
            </a:r>
            <a:endParaRPr sz="1600">
              <a:solidFill>
                <a:srgbClr val="222222"/>
              </a:solidFill>
              <a:highlight>
                <a:srgbClr val="DEC20A"/>
              </a:highlight>
              <a:latin typeface="Roboto"/>
              <a:ea typeface="Roboto"/>
              <a:cs typeface="Roboto"/>
              <a:sym typeface="Roboto"/>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highlight>
                  <a:srgbClr val="F2DF0D"/>
                </a:highlight>
                <a:latin typeface="Roboto"/>
                <a:ea typeface="Roboto"/>
                <a:cs typeface="Roboto"/>
                <a:sym typeface="Roboto"/>
              </a:rPr>
              <a:t>Synopsis</a:t>
            </a:r>
            <a:endParaRPr i="1" sz="1200">
              <a:solidFill>
                <a:srgbClr val="0000FF"/>
              </a:solidFill>
              <a:highlight>
                <a:srgbClr val="F2DF0D"/>
              </a:highlight>
            </a:endParaRPr>
          </a:p>
          <a:p>
            <a:pPr indent="0" lvl="0" marL="457200" rtl="0" algn="l">
              <a:spcBef>
                <a:spcPts val="0"/>
              </a:spcBef>
              <a:spcAft>
                <a:spcPts val="0"/>
              </a:spcAft>
              <a:buNone/>
            </a:pPr>
            <a:r>
              <a:t/>
            </a:r>
            <a:endParaRPr sz="1200">
              <a:highlight>
                <a:srgbClr val="F2DF0D"/>
              </a:highlight>
            </a:endParaRPr>
          </a:p>
          <a:p>
            <a:pPr indent="0" lvl="0" marL="457200" rtl="0" algn="l">
              <a:spcBef>
                <a:spcPts val="0"/>
              </a:spcBef>
              <a:spcAft>
                <a:spcPts val="0"/>
              </a:spcAft>
              <a:buNone/>
            </a:pPr>
            <a:r>
              <a:rPr lang="en" sz="1200">
                <a:solidFill>
                  <a:srgbClr val="273239"/>
                </a:solidFill>
                <a:highlight>
                  <a:srgbClr val="F2DF0D"/>
                </a:highlight>
              </a:rPr>
              <a:t>This command uses the binary search algorithm to find out the commit that introduced a bug.</a:t>
            </a:r>
            <a:endParaRPr sz="1200">
              <a:solidFill>
                <a:srgbClr val="273239"/>
              </a:solidFill>
              <a:highlight>
                <a:srgbClr val="F2DF0D"/>
              </a:highlight>
            </a:endParaRPr>
          </a:p>
          <a:p>
            <a:pPr indent="0" lvl="0" marL="457200" rtl="0" algn="l">
              <a:spcBef>
                <a:spcPts val="0"/>
              </a:spcBef>
              <a:spcAft>
                <a:spcPts val="0"/>
              </a:spcAft>
              <a:buNone/>
            </a:pPr>
            <a:r>
              <a:t/>
            </a:r>
            <a:endParaRPr sz="1200">
              <a:solidFill>
                <a:srgbClr val="273239"/>
              </a:solidFill>
              <a:highlight>
                <a:srgbClr val="F2DF0D"/>
              </a:highlight>
            </a:endParaRPr>
          </a:p>
          <a:p>
            <a:pPr indent="0" lvl="0" marL="457200" rtl="0" algn="l">
              <a:spcBef>
                <a:spcPts val="0"/>
              </a:spcBef>
              <a:spcAft>
                <a:spcPts val="0"/>
              </a:spcAft>
              <a:buNone/>
            </a:pPr>
            <a:r>
              <a:rPr b="1" lang="en" sz="1200">
                <a:solidFill>
                  <a:srgbClr val="273239"/>
                </a:solidFill>
                <a:highlight>
                  <a:srgbClr val="F2DF0D"/>
                </a:highlight>
              </a:rPr>
              <a:t>How it works?</a:t>
            </a:r>
            <a:endParaRPr b="1" sz="1200">
              <a:solidFill>
                <a:srgbClr val="273239"/>
              </a:solidFill>
              <a:highlight>
                <a:srgbClr val="F2DF0D"/>
              </a:highlight>
            </a:endParaRPr>
          </a:p>
          <a:p>
            <a:pPr indent="-304800" lvl="0" marL="457200" rtl="0" algn="l">
              <a:spcBef>
                <a:spcPts val="0"/>
              </a:spcBef>
              <a:spcAft>
                <a:spcPts val="0"/>
              </a:spcAft>
              <a:buClr>
                <a:srgbClr val="273239"/>
              </a:buClr>
              <a:buSzPts val="1200"/>
              <a:buChar char="●"/>
            </a:pPr>
            <a:r>
              <a:rPr b="1" lang="en" sz="1200">
                <a:solidFill>
                  <a:srgbClr val="273239"/>
                </a:solidFill>
                <a:highlight>
                  <a:srgbClr val="F2DF0D"/>
                </a:highlight>
              </a:rPr>
              <a:t>Git bisect start </a:t>
            </a:r>
            <a:r>
              <a:rPr lang="en" sz="1200">
                <a:solidFill>
                  <a:srgbClr val="273239"/>
                </a:solidFill>
                <a:highlight>
                  <a:srgbClr val="F2DF0D"/>
                </a:highlight>
              </a:rPr>
              <a:t>: It starts up a git bisect wizard.</a:t>
            </a:r>
            <a:endParaRPr sz="1200">
              <a:solidFill>
                <a:srgbClr val="273239"/>
              </a:solidFill>
              <a:highlight>
                <a:srgbClr val="F2DF0D"/>
              </a:highlight>
            </a:endParaRPr>
          </a:p>
          <a:p>
            <a:pPr indent="-304800" lvl="0" marL="457200" rtl="0" algn="l">
              <a:spcBef>
                <a:spcPts val="0"/>
              </a:spcBef>
              <a:spcAft>
                <a:spcPts val="0"/>
              </a:spcAft>
              <a:buClr>
                <a:srgbClr val="273239"/>
              </a:buClr>
              <a:buSzPts val="1200"/>
              <a:buChar char="●"/>
            </a:pPr>
            <a:r>
              <a:rPr b="1" lang="en" sz="1200">
                <a:solidFill>
                  <a:srgbClr val="273239"/>
                </a:solidFill>
                <a:highlight>
                  <a:srgbClr val="F2DF0D"/>
                </a:highlight>
              </a:rPr>
              <a:t>Git bisect bad “version”</a:t>
            </a:r>
            <a:r>
              <a:rPr lang="en" sz="1200">
                <a:solidFill>
                  <a:srgbClr val="273239"/>
                </a:solidFill>
                <a:highlight>
                  <a:srgbClr val="F2DF0D"/>
                </a:highlight>
              </a:rPr>
              <a:t> : It lets the git bisect wizard of a bad commit.</a:t>
            </a:r>
            <a:endParaRPr sz="1200">
              <a:solidFill>
                <a:srgbClr val="273239"/>
              </a:solidFill>
              <a:highlight>
                <a:srgbClr val="F2DF0D"/>
              </a:highlight>
            </a:endParaRPr>
          </a:p>
          <a:p>
            <a:pPr indent="-304800" lvl="0" marL="457200" rtl="0" algn="l">
              <a:spcBef>
                <a:spcPts val="0"/>
              </a:spcBef>
              <a:spcAft>
                <a:spcPts val="0"/>
              </a:spcAft>
              <a:buClr>
                <a:srgbClr val="273239"/>
              </a:buClr>
              <a:buSzPts val="1200"/>
              <a:buChar char="●"/>
            </a:pPr>
            <a:r>
              <a:rPr b="1" lang="en" sz="1200">
                <a:solidFill>
                  <a:srgbClr val="273239"/>
                </a:solidFill>
                <a:highlight>
                  <a:srgbClr val="F2DF0D"/>
                </a:highlight>
              </a:rPr>
              <a:t>Git bisect good “version” </a:t>
            </a:r>
            <a:r>
              <a:rPr lang="en" sz="1200">
                <a:solidFill>
                  <a:srgbClr val="273239"/>
                </a:solidFill>
                <a:highlight>
                  <a:srgbClr val="F2DF0D"/>
                </a:highlight>
              </a:rPr>
              <a:t>: It lets the git bisect wizard of a bad commit.</a:t>
            </a:r>
            <a:endParaRPr b="1" sz="1200">
              <a:solidFill>
                <a:srgbClr val="273239"/>
              </a:solidFill>
              <a:highlight>
                <a:srgbClr val="F2DF0D"/>
              </a:highlight>
            </a:endParaRPr>
          </a:p>
          <a:p>
            <a:pPr indent="-304800" lvl="0" marL="457200" rtl="0" algn="l">
              <a:spcBef>
                <a:spcPts val="0"/>
              </a:spcBef>
              <a:spcAft>
                <a:spcPts val="0"/>
              </a:spcAft>
              <a:buClr>
                <a:srgbClr val="273239"/>
              </a:buClr>
              <a:buSzPts val="1200"/>
              <a:buChar char="●"/>
            </a:pPr>
            <a:r>
              <a:rPr b="1" lang="en" sz="1200">
                <a:solidFill>
                  <a:srgbClr val="273239"/>
                </a:solidFill>
                <a:highlight>
                  <a:srgbClr val="F2DF0D"/>
                </a:highlight>
              </a:rPr>
              <a:t>Git bisect reset </a:t>
            </a:r>
            <a:r>
              <a:rPr lang="en" sz="1200">
                <a:solidFill>
                  <a:srgbClr val="273239"/>
                </a:solidFill>
                <a:highlight>
                  <a:srgbClr val="F2DF0D"/>
                </a:highlight>
              </a:rPr>
              <a:t>: It ends git bisect wizard.</a:t>
            </a:r>
            <a:endParaRPr sz="1200">
              <a:solidFill>
                <a:srgbClr val="273239"/>
              </a:solidFill>
              <a:highlight>
                <a:srgbClr val="F2DF0D"/>
              </a:highlight>
            </a:endParaRPr>
          </a:p>
          <a:p>
            <a:pPr indent="0" lvl="0" marL="0" rtl="0" algn="l">
              <a:lnSpc>
                <a:spcPct val="115000"/>
              </a:lnSpc>
              <a:spcBef>
                <a:spcPts val="0"/>
              </a:spcBef>
              <a:spcAft>
                <a:spcPts val="0"/>
              </a:spcAft>
              <a:buNone/>
            </a:pPr>
            <a:r>
              <a:rPr b="1" lang="en" sz="1300">
                <a:solidFill>
                  <a:srgbClr val="273239"/>
                </a:solidFill>
                <a:highlight>
                  <a:srgbClr val="F2DF0D"/>
                </a:highlight>
              </a:rPr>
              <a:t>   </a:t>
            </a:r>
            <a:r>
              <a:rPr lang="en" sz="1200">
                <a:solidFill>
                  <a:srgbClr val="273239"/>
                </a:solidFill>
                <a:highlight>
                  <a:srgbClr val="F2DF0D"/>
                </a:highlight>
                <a:latin typeface="Nunito"/>
                <a:ea typeface="Nunito"/>
                <a:cs typeface="Nunito"/>
                <a:sym typeface="Nunito"/>
              </a:rPr>
              <a:t>        </a:t>
            </a:r>
            <a:endParaRPr i="1" sz="1600">
              <a:solidFill>
                <a:srgbClr val="0000FF"/>
              </a:solidFill>
              <a:highlight>
                <a:srgbClr val="F2DF0D"/>
              </a:highlight>
            </a:endParaRPr>
          </a:p>
          <a:p>
            <a:pPr indent="0" lvl="0" marL="457200" rtl="0" algn="l">
              <a:lnSpc>
                <a:spcPct val="115000"/>
              </a:lnSpc>
              <a:spcBef>
                <a:spcPts val="800"/>
              </a:spcBef>
              <a:spcAft>
                <a:spcPts val="0"/>
              </a:spcAft>
              <a:buNone/>
            </a:pPr>
            <a:r>
              <a:t/>
            </a:r>
            <a:endParaRPr sz="1200">
              <a:solidFill>
                <a:srgbClr val="222222"/>
              </a:solidFill>
              <a:highlight>
                <a:srgbClr val="FFFFFF"/>
              </a:highlight>
            </a:endParaRPr>
          </a:p>
          <a:p>
            <a:pPr indent="0" lvl="0" marL="457200" rtl="0" algn="l">
              <a:lnSpc>
                <a:spcPct val="115000"/>
              </a:lnSpc>
              <a:spcBef>
                <a:spcPts val="800"/>
              </a:spcBef>
              <a:spcAft>
                <a:spcPts val="0"/>
              </a:spcAft>
              <a:buNone/>
            </a:pPr>
            <a:r>
              <a:t/>
            </a:r>
            <a:endParaRPr sz="1200">
              <a:solidFill>
                <a:srgbClr val="222222"/>
              </a:solidFill>
              <a:highlight>
                <a:srgbClr val="FFFFFF"/>
              </a:highlight>
            </a:endParaRPr>
          </a:p>
          <a:p>
            <a:pPr indent="0" lvl="0" marL="0" rtl="0" algn="l">
              <a:lnSpc>
                <a:spcPct val="115000"/>
              </a:lnSpc>
              <a:spcBef>
                <a:spcPts val="800"/>
              </a:spcBef>
              <a:spcAft>
                <a:spcPts val="0"/>
              </a:spcAft>
              <a:buNone/>
            </a:pPr>
            <a:r>
              <a:rPr lang="en" sz="1200">
                <a:solidFill>
                  <a:srgbClr val="273239"/>
                </a:solidFill>
                <a:highlight>
                  <a:srgbClr val="FFFFFF"/>
                </a:highlight>
                <a:latin typeface="Nunito"/>
                <a:ea typeface="Nunito"/>
                <a:cs typeface="Nunito"/>
                <a:sym typeface="Nunito"/>
              </a:rPr>
              <a:t>   </a:t>
            </a:r>
            <a:r>
              <a:rPr lang="en" sz="1200">
                <a:solidFill>
                  <a:srgbClr val="273239"/>
                </a:solidFill>
                <a:highlight>
                  <a:srgbClr val="FFFFFF"/>
                </a:highlight>
              </a:rPr>
              <a:t>       </a:t>
            </a:r>
            <a:endParaRPr sz="1200">
              <a:solidFill>
                <a:srgbClr val="273239"/>
              </a:solidFill>
              <a:highlight>
                <a:srgbClr val="FFFFFF"/>
              </a:highlight>
            </a:endParaRPr>
          </a:p>
          <a:p>
            <a:pPr indent="0" lvl="0" marL="0" rtl="0" algn="l">
              <a:lnSpc>
                <a:spcPct val="115000"/>
              </a:lnSpc>
              <a:spcBef>
                <a:spcPts val="800"/>
              </a:spcBef>
              <a:spcAft>
                <a:spcPts val="0"/>
              </a:spcAft>
              <a:buNone/>
            </a:pPr>
            <a:r>
              <a:rPr lang="en" sz="1200">
                <a:solidFill>
                  <a:srgbClr val="273239"/>
                </a:solidFill>
                <a:highlight>
                  <a:srgbClr val="FFFFFF"/>
                </a:highlight>
              </a:rPr>
              <a:t>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rPr lang="en" sz="1200">
                <a:solidFill>
                  <a:srgbClr val="273239"/>
                </a:solidFill>
                <a:highlight>
                  <a:srgbClr val="FFFFFF"/>
                </a:highlight>
                <a:latin typeface="Nunito"/>
                <a:ea typeface="Nunito"/>
                <a:cs typeface="Nunito"/>
                <a:sym typeface="Nunito"/>
              </a:rPr>
              <a:t> </a:t>
            </a:r>
            <a:endParaRPr sz="1200">
              <a:solidFill>
                <a:srgbClr val="273239"/>
              </a:solidFill>
              <a:highlight>
                <a:srgbClr val="FFFFFF"/>
              </a:highlight>
            </a:endParaRPr>
          </a:p>
          <a:p>
            <a:pPr indent="0" lvl="0" marL="0" rtl="0" algn="l">
              <a:lnSpc>
                <a:spcPct val="115000"/>
              </a:lnSpc>
              <a:spcBef>
                <a:spcPts val="800"/>
              </a:spcBef>
              <a:spcAft>
                <a:spcPts val="0"/>
              </a:spcAft>
              <a:buNone/>
            </a:pPr>
            <a:r>
              <a:rPr lang="en" sz="1200">
                <a:solidFill>
                  <a:srgbClr val="273239"/>
                </a:solidFill>
                <a:highlight>
                  <a:srgbClr val="FFFFFF"/>
                </a:highlight>
                <a:latin typeface="Nunito"/>
                <a:ea typeface="Nunito"/>
                <a:cs typeface="Nunito"/>
                <a:sym typeface="Nunito"/>
              </a:rPr>
              <a:t>                                                                                                                                              </a:t>
            </a:r>
            <a:endParaRPr sz="1200">
              <a:solidFill>
                <a:srgbClr val="273239"/>
              </a:solidFill>
              <a:highlight>
                <a:srgbClr val="FFFFFF"/>
              </a:highlight>
              <a:latin typeface="Nunito"/>
              <a:ea typeface="Nunito"/>
              <a:cs typeface="Nunito"/>
              <a:sym typeface="Nunito"/>
            </a:endParaRPr>
          </a:p>
          <a:p>
            <a:pPr indent="0" lvl="0" marL="0" rtl="0" algn="l">
              <a:lnSpc>
                <a:spcPct val="158000"/>
              </a:lnSpc>
              <a:spcBef>
                <a:spcPts val="80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457200" rtl="0" algn="l">
              <a:spcBef>
                <a:spcPts val="180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240" name="Google Shape;240;p28"/>
          <p:cNvPicPr preferRelativeResize="0"/>
          <p:nvPr/>
        </p:nvPicPr>
        <p:blipFill>
          <a:blip r:embed="rId3">
            <a:alphaModFix/>
          </a:blip>
          <a:stretch>
            <a:fillRect/>
          </a:stretch>
        </p:blipFill>
        <p:spPr>
          <a:xfrm>
            <a:off x="986425" y="2769750"/>
            <a:ext cx="4045849" cy="2276725"/>
          </a:xfrm>
          <a:prstGeom prst="rect">
            <a:avLst/>
          </a:prstGeom>
          <a:noFill/>
          <a:ln cap="flat" cmpd="sng" w="28575">
            <a:solidFill>
              <a:srgbClr val="F2DF0D"/>
            </a:solidFill>
            <a:prstDash val="solid"/>
            <a:round/>
            <a:headEnd len="sm" w="sm" type="none"/>
            <a:tailEnd len="sm" w="sm" type="none"/>
          </a:ln>
        </p:spPr>
      </p:pic>
      <p:sp>
        <p:nvSpPr>
          <p:cNvPr id="241" name="Google Shape;241;p28"/>
          <p:cNvSpPr txBox="1"/>
          <p:nvPr/>
        </p:nvSpPr>
        <p:spPr>
          <a:xfrm>
            <a:off x="5183925" y="2769750"/>
            <a:ext cx="40458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FF"/>
              </a:buClr>
              <a:buSzPts val="1600"/>
              <a:buChar char="●"/>
            </a:pPr>
            <a:r>
              <a:rPr i="1" lang="en" sz="1600">
                <a:solidFill>
                  <a:srgbClr val="0000FF"/>
                </a:solidFill>
                <a:highlight>
                  <a:srgbClr val="F2DF0D"/>
                </a:highlight>
              </a:rPr>
              <a:t>Quick quiz ???</a:t>
            </a:r>
            <a:endParaRPr i="1" sz="1600">
              <a:solidFill>
                <a:srgbClr val="0000FF"/>
              </a:solidFill>
              <a:highlight>
                <a:srgbClr val="F2DF0D"/>
              </a:highlight>
            </a:endParaRPr>
          </a:p>
          <a:p>
            <a:pPr indent="0" lvl="0" marL="0" rtl="0" algn="l">
              <a:spcBef>
                <a:spcPts val="0"/>
              </a:spcBef>
              <a:spcAft>
                <a:spcPts val="0"/>
              </a:spcAft>
              <a:buNone/>
            </a:pPr>
            <a:r>
              <a:rPr lang="en" sz="1200">
                <a:solidFill>
                  <a:srgbClr val="FF00B5"/>
                </a:solidFill>
                <a:highlight>
                  <a:srgbClr val="F2DF0D"/>
                </a:highlight>
              </a:rPr>
              <a:t>         </a:t>
            </a:r>
            <a:endParaRPr sz="1200">
              <a:solidFill>
                <a:srgbClr val="FF00B5"/>
              </a:solidFill>
              <a:highlight>
                <a:srgbClr val="F2DF0D"/>
              </a:highlight>
            </a:endParaRPr>
          </a:p>
          <a:p>
            <a:pPr indent="0" lvl="0" marL="0" rtl="0" algn="l">
              <a:spcBef>
                <a:spcPts val="0"/>
              </a:spcBef>
              <a:spcAft>
                <a:spcPts val="0"/>
              </a:spcAft>
              <a:buNone/>
            </a:pPr>
            <a:r>
              <a:rPr lang="en" sz="1200">
                <a:solidFill>
                  <a:srgbClr val="FF00B5"/>
                </a:solidFill>
                <a:highlight>
                  <a:srgbClr val="F2DF0D"/>
                </a:highlight>
              </a:rPr>
              <a:t>        </a:t>
            </a:r>
            <a:r>
              <a:rPr b="1" lang="en" sz="1200">
                <a:solidFill>
                  <a:srgbClr val="FF00B5"/>
                </a:solidFill>
                <a:highlight>
                  <a:srgbClr val="F2DF0D"/>
                </a:highlight>
              </a:rPr>
              <a:t> What is the operation doing given the Git   </a:t>
            </a:r>
            <a:endParaRPr b="1" sz="1200">
              <a:solidFill>
                <a:srgbClr val="FF00B5"/>
              </a:solidFill>
              <a:highlight>
                <a:srgbClr val="F2DF0D"/>
              </a:highlight>
            </a:endParaRPr>
          </a:p>
          <a:p>
            <a:pPr indent="0" lvl="0" marL="0" rtl="0" algn="l">
              <a:spcBef>
                <a:spcPts val="0"/>
              </a:spcBef>
              <a:spcAft>
                <a:spcPts val="0"/>
              </a:spcAft>
              <a:buNone/>
            </a:pPr>
            <a:r>
              <a:rPr b="1" lang="en" sz="1200">
                <a:solidFill>
                  <a:srgbClr val="FF00B5"/>
                </a:solidFill>
                <a:highlight>
                  <a:srgbClr val="F2DF0D"/>
                </a:highlight>
              </a:rPr>
              <a:t>         commands below?</a:t>
            </a:r>
            <a:endParaRPr b="1" sz="1200">
              <a:solidFill>
                <a:srgbClr val="FF00B5"/>
              </a:solidFill>
              <a:highlight>
                <a:srgbClr val="F2DF0D"/>
              </a:highlight>
            </a:endParaRPr>
          </a:p>
          <a:p>
            <a:pPr indent="0" lvl="0" marL="0" rtl="0" algn="l">
              <a:spcBef>
                <a:spcPts val="0"/>
              </a:spcBef>
              <a:spcAft>
                <a:spcPts val="0"/>
              </a:spcAft>
              <a:buNone/>
            </a:pPr>
            <a:r>
              <a:rPr b="1" lang="en" sz="1200">
                <a:solidFill>
                  <a:srgbClr val="FF00B5"/>
                </a:solidFill>
                <a:highlight>
                  <a:srgbClr val="F2DF0D"/>
                </a:highlight>
              </a:rPr>
              <a:t>           </a:t>
            </a:r>
            <a:r>
              <a:rPr lang="en" sz="1200">
                <a:solidFill>
                  <a:srgbClr val="1F2328"/>
                </a:solidFill>
                <a:highlight>
                  <a:srgbClr val="F2DF0D"/>
                </a:highlight>
              </a:rPr>
              <a:t>git bisect </a:t>
            </a:r>
            <a:r>
              <a:rPr b="1" lang="en" sz="1200">
                <a:solidFill>
                  <a:srgbClr val="1F2328"/>
                </a:solidFill>
                <a:highlight>
                  <a:srgbClr val="F2DF0D"/>
                </a:highlight>
              </a:rPr>
              <a:t>start</a:t>
            </a:r>
            <a:endParaRPr b="1" sz="1200">
              <a:solidFill>
                <a:srgbClr val="1F2328"/>
              </a:solidFill>
              <a:highlight>
                <a:srgbClr val="F2DF0D"/>
              </a:highlight>
            </a:endParaRPr>
          </a:p>
          <a:p>
            <a:pPr indent="0" lvl="0" marL="0" rtl="0" algn="l">
              <a:spcBef>
                <a:spcPts val="0"/>
              </a:spcBef>
              <a:spcAft>
                <a:spcPts val="0"/>
              </a:spcAft>
              <a:buNone/>
            </a:pPr>
            <a:r>
              <a:rPr lang="en" sz="1200">
                <a:solidFill>
                  <a:srgbClr val="1F2328"/>
                </a:solidFill>
                <a:highlight>
                  <a:srgbClr val="F2DF0D"/>
                </a:highlight>
              </a:rPr>
              <a:t>           git bisect </a:t>
            </a:r>
            <a:endParaRPr sz="1200">
              <a:solidFill>
                <a:srgbClr val="1F2328"/>
              </a:solidFill>
              <a:highlight>
                <a:srgbClr val="F2DF0D"/>
              </a:highlight>
            </a:endParaRPr>
          </a:p>
          <a:p>
            <a:pPr indent="0" lvl="0" marL="0" rtl="0" algn="l">
              <a:spcBef>
                <a:spcPts val="0"/>
              </a:spcBef>
              <a:spcAft>
                <a:spcPts val="0"/>
              </a:spcAft>
              <a:buNone/>
            </a:pPr>
            <a:r>
              <a:rPr b="1" lang="en" sz="1200">
                <a:solidFill>
                  <a:srgbClr val="1F2328"/>
                </a:solidFill>
                <a:highlight>
                  <a:srgbClr val="F2DF0D"/>
                </a:highlight>
              </a:rPr>
              <a:t>           bad5d41402abc4b2a76b9719d911017c592</a:t>
            </a:r>
            <a:endParaRPr b="1" sz="1200">
              <a:solidFill>
                <a:srgbClr val="1F2328"/>
              </a:solidFill>
              <a:highlight>
                <a:srgbClr val="F2DF0D"/>
              </a:highlight>
            </a:endParaRPr>
          </a:p>
          <a:p>
            <a:pPr indent="0" lvl="0" marL="0" rtl="0" algn="l">
              <a:spcBef>
                <a:spcPts val="0"/>
              </a:spcBef>
              <a:spcAft>
                <a:spcPts val="0"/>
              </a:spcAft>
              <a:buNone/>
            </a:pPr>
            <a:r>
              <a:rPr lang="en" sz="1200">
                <a:solidFill>
                  <a:srgbClr val="1F2328"/>
                </a:solidFill>
                <a:highlight>
                  <a:srgbClr val="F2DF0D"/>
                </a:highlight>
              </a:rPr>
              <a:t>           git bisect </a:t>
            </a:r>
            <a:r>
              <a:rPr b="1" lang="en" sz="1200">
                <a:solidFill>
                  <a:srgbClr val="1F2328"/>
                </a:solidFill>
                <a:highlight>
                  <a:srgbClr val="F2DF0D"/>
                </a:highlight>
              </a:rPr>
              <a:t>good </a:t>
            </a:r>
            <a:endParaRPr b="1" sz="1200">
              <a:solidFill>
                <a:srgbClr val="1F2328"/>
              </a:solidFill>
              <a:highlight>
                <a:srgbClr val="F2DF0D"/>
              </a:highlight>
            </a:endParaRPr>
          </a:p>
          <a:p>
            <a:pPr indent="0" lvl="0" marL="0" rtl="0" algn="l">
              <a:spcBef>
                <a:spcPts val="0"/>
              </a:spcBef>
              <a:spcAft>
                <a:spcPts val="0"/>
              </a:spcAft>
              <a:buNone/>
            </a:pPr>
            <a:r>
              <a:rPr b="1" lang="en" sz="1200">
                <a:solidFill>
                  <a:srgbClr val="1F2328"/>
                </a:solidFill>
                <a:highlight>
                  <a:srgbClr val="F2DF0D"/>
                </a:highlight>
              </a:rPr>
              <a:t>           69faab6268350295550de7d587bc323d</a:t>
            </a:r>
            <a:endParaRPr>
              <a:highlight>
                <a:srgbClr val="F2DF0D"/>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nvSpPr>
        <p:spPr>
          <a:xfrm>
            <a:off x="555275" y="369450"/>
            <a:ext cx="777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rgbClr val="0000FF"/>
              </a:solidFill>
            </a:endParaRPr>
          </a:p>
        </p:txBody>
      </p:sp>
      <p:sp>
        <p:nvSpPr>
          <p:cNvPr id="247" name="Google Shape;247;p29"/>
          <p:cNvSpPr txBox="1"/>
          <p:nvPr/>
        </p:nvSpPr>
        <p:spPr>
          <a:xfrm>
            <a:off x="470125" y="295725"/>
            <a:ext cx="47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48" name="Google Shape;248;p29"/>
          <p:cNvPicPr preferRelativeResize="0"/>
          <p:nvPr/>
        </p:nvPicPr>
        <p:blipFill>
          <a:blip r:embed="rId3">
            <a:alphaModFix/>
          </a:blip>
          <a:stretch>
            <a:fillRect/>
          </a:stretch>
        </p:blipFill>
        <p:spPr>
          <a:xfrm>
            <a:off x="101850" y="90625"/>
            <a:ext cx="1514475" cy="514350"/>
          </a:xfrm>
          <a:prstGeom prst="rect">
            <a:avLst/>
          </a:prstGeom>
          <a:noFill/>
          <a:ln cap="flat" cmpd="sng" w="9525">
            <a:solidFill>
              <a:srgbClr val="F2DF0D"/>
            </a:solidFill>
            <a:prstDash val="solid"/>
            <a:round/>
            <a:headEnd len="sm" w="sm" type="none"/>
            <a:tailEnd len="sm" w="sm" type="none"/>
          </a:ln>
        </p:spPr>
      </p:pic>
      <p:pic>
        <p:nvPicPr>
          <p:cNvPr id="249" name="Google Shape;249;p29"/>
          <p:cNvPicPr preferRelativeResize="0"/>
          <p:nvPr/>
        </p:nvPicPr>
        <p:blipFill>
          <a:blip r:embed="rId3">
            <a:alphaModFix/>
          </a:blip>
          <a:stretch>
            <a:fillRect/>
          </a:stretch>
        </p:blipFill>
        <p:spPr>
          <a:xfrm>
            <a:off x="101850" y="695925"/>
            <a:ext cx="1514475" cy="514350"/>
          </a:xfrm>
          <a:prstGeom prst="rect">
            <a:avLst/>
          </a:prstGeom>
          <a:noFill/>
          <a:ln cap="flat" cmpd="sng" w="9525">
            <a:solidFill>
              <a:srgbClr val="F2DF0D"/>
            </a:solidFill>
            <a:prstDash val="solid"/>
            <a:round/>
            <a:headEnd len="sm" w="sm" type="none"/>
            <a:tailEnd len="sm" w="sm" type="none"/>
          </a:ln>
        </p:spPr>
      </p:pic>
      <p:pic>
        <p:nvPicPr>
          <p:cNvPr id="250" name="Google Shape;250;p29"/>
          <p:cNvPicPr preferRelativeResize="0"/>
          <p:nvPr/>
        </p:nvPicPr>
        <p:blipFill>
          <a:blip r:embed="rId3">
            <a:alphaModFix/>
          </a:blip>
          <a:stretch>
            <a:fillRect/>
          </a:stretch>
        </p:blipFill>
        <p:spPr>
          <a:xfrm>
            <a:off x="101850" y="1362675"/>
            <a:ext cx="1514475" cy="514350"/>
          </a:xfrm>
          <a:prstGeom prst="rect">
            <a:avLst/>
          </a:prstGeom>
          <a:noFill/>
          <a:ln cap="flat" cmpd="sng" w="9525">
            <a:solidFill>
              <a:srgbClr val="F2DF0D"/>
            </a:solidFill>
            <a:prstDash val="solid"/>
            <a:round/>
            <a:headEnd len="sm" w="sm" type="none"/>
            <a:tailEnd len="sm" w="sm" type="none"/>
          </a:ln>
        </p:spPr>
      </p:pic>
      <p:pic>
        <p:nvPicPr>
          <p:cNvPr id="251" name="Google Shape;251;p29"/>
          <p:cNvPicPr preferRelativeResize="0"/>
          <p:nvPr/>
        </p:nvPicPr>
        <p:blipFill>
          <a:blip r:embed="rId3">
            <a:alphaModFix/>
          </a:blip>
          <a:stretch>
            <a:fillRect/>
          </a:stretch>
        </p:blipFill>
        <p:spPr>
          <a:xfrm>
            <a:off x="101863" y="3300575"/>
            <a:ext cx="1514475" cy="514350"/>
          </a:xfrm>
          <a:prstGeom prst="rect">
            <a:avLst/>
          </a:prstGeom>
          <a:noFill/>
          <a:ln cap="flat" cmpd="sng" w="9525">
            <a:solidFill>
              <a:srgbClr val="F2DF0D"/>
            </a:solidFill>
            <a:prstDash val="solid"/>
            <a:round/>
            <a:headEnd len="sm" w="sm" type="none"/>
            <a:tailEnd len="sm" w="sm" type="none"/>
          </a:ln>
        </p:spPr>
      </p:pic>
      <p:pic>
        <p:nvPicPr>
          <p:cNvPr id="252" name="Google Shape;252;p29"/>
          <p:cNvPicPr preferRelativeResize="0"/>
          <p:nvPr/>
        </p:nvPicPr>
        <p:blipFill>
          <a:blip r:embed="rId3">
            <a:alphaModFix/>
          </a:blip>
          <a:stretch>
            <a:fillRect/>
          </a:stretch>
        </p:blipFill>
        <p:spPr>
          <a:xfrm>
            <a:off x="101850" y="2013825"/>
            <a:ext cx="1514475" cy="514350"/>
          </a:xfrm>
          <a:prstGeom prst="rect">
            <a:avLst/>
          </a:prstGeom>
          <a:noFill/>
          <a:ln cap="flat" cmpd="sng" w="9525">
            <a:solidFill>
              <a:srgbClr val="F2DF0D"/>
            </a:solidFill>
            <a:prstDash val="solid"/>
            <a:round/>
            <a:headEnd len="sm" w="sm" type="none"/>
            <a:tailEnd len="sm" w="sm" type="none"/>
          </a:ln>
        </p:spPr>
      </p:pic>
      <p:pic>
        <p:nvPicPr>
          <p:cNvPr id="253" name="Google Shape;253;p29"/>
          <p:cNvPicPr preferRelativeResize="0"/>
          <p:nvPr/>
        </p:nvPicPr>
        <p:blipFill>
          <a:blip r:embed="rId3">
            <a:alphaModFix/>
          </a:blip>
          <a:stretch>
            <a:fillRect/>
          </a:stretch>
        </p:blipFill>
        <p:spPr>
          <a:xfrm>
            <a:off x="101850" y="3936150"/>
            <a:ext cx="1514475" cy="514350"/>
          </a:xfrm>
          <a:prstGeom prst="rect">
            <a:avLst/>
          </a:prstGeom>
          <a:noFill/>
          <a:ln cap="flat" cmpd="sng" w="9525">
            <a:solidFill>
              <a:srgbClr val="F2DF0D"/>
            </a:solidFill>
            <a:prstDash val="solid"/>
            <a:round/>
            <a:headEnd len="sm" w="sm" type="none"/>
            <a:tailEnd len="sm" w="sm" type="none"/>
          </a:ln>
        </p:spPr>
      </p:pic>
      <p:pic>
        <p:nvPicPr>
          <p:cNvPr id="254" name="Google Shape;254;p29"/>
          <p:cNvPicPr preferRelativeResize="0"/>
          <p:nvPr/>
        </p:nvPicPr>
        <p:blipFill>
          <a:blip r:embed="rId3">
            <a:alphaModFix/>
          </a:blip>
          <a:stretch>
            <a:fillRect/>
          </a:stretch>
        </p:blipFill>
        <p:spPr>
          <a:xfrm>
            <a:off x="101850" y="2665000"/>
            <a:ext cx="1514475" cy="514350"/>
          </a:xfrm>
          <a:prstGeom prst="rect">
            <a:avLst/>
          </a:prstGeom>
          <a:noFill/>
          <a:ln cap="flat" cmpd="sng" w="9525">
            <a:solidFill>
              <a:srgbClr val="F2DF0D"/>
            </a:solidFill>
            <a:prstDash val="solid"/>
            <a:round/>
            <a:headEnd len="sm" w="sm" type="none"/>
            <a:tailEnd len="sm" w="sm" type="none"/>
          </a:ln>
        </p:spPr>
      </p:pic>
      <p:pic>
        <p:nvPicPr>
          <p:cNvPr id="255" name="Google Shape;255;p29"/>
          <p:cNvPicPr preferRelativeResize="0"/>
          <p:nvPr/>
        </p:nvPicPr>
        <p:blipFill>
          <a:blip r:embed="rId3">
            <a:alphaModFix/>
          </a:blip>
          <a:stretch>
            <a:fillRect/>
          </a:stretch>
        </p:blipFill>
        <p:spPr>
          <a:xfrm>
            <a:off x="101888" y="4571725"/>
            <a:ext cx="1514475" cy="514350"/>
          </a:xfrm>
          <a:prstGeom prst="rect">
            <a:avLst/>
          </a:prstGeom>
          <a:noFill/>
          <a:ln cap="flat" cmpd="sng" w="9525">
            <a:solidFill>
              <a:srgbClr val="F2DF0D"/>
            </a:solidFill>
            <a:prstDash val="solid"/>
            <a:round/>
            <a:headEnd len="sm" w="sm" type="none"/>
            <a:tailEnd len="sm" w="sm" type="none"/>
          </a:ln>
        </p:spPr>
      </p:pic>
      <p:sp>
        <p:nvSpPr>
          <p:cNvPr id="256" name="Google Shape;256;p29"/>
          <p:cNvSpPr txBox="1"/>
          <p:nvPr/>
        </p:nvSpPr>
        <p:spPr>
          <a:xfrm>
            <a:off x="555275" y="143325"/>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latin typeface="Roboto"/>
                <a:ea typeface="Roboto"/>
                <a:cs typeface="Roboto"/>
                <a:sym typeface="Roboto"/>
              </a:rPr>
              <a:t>Row</a:t>
            </a:r>
            <a:endParaRPr>
              <a:solidFill>
                <a:srgbClr val="4A86E8"/>
              </a:solidFill>
              <a:latin typeface="Roboto"/>
              <a:ea typeface="Roboto"/>
              <a:cs typeface="Roboto"/>
              <a:sym typeface="Roboto"/>
            </a:endParaRPr>
          </a:p>
        </p:txBody>
      </p:sp>
      <p:sp>
        <p:nvSpPr>
          <p:cNvPr id="257" name="Google Shape;257;p29"/>
          <p:cNvSpPr txBox="1"/>
          <p:nvPr/>
        </p:nvSpPr>
        <p:spPr>
          <a:xfrm>
            <a:off x="587450" y="753000"/>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your</a:t>
            </a:r>
            <a:endParaRPr>
              <a:solidFill>
                <a:schemeClr val="dk1"/>
              </a:solidFill>
              <a:latin typeface="Roboto"/>
              <a:ea typeface="Roboto"/>
              <a:cs typeface="Roboto"/>
              <a:sym typeface="Roboto"/>
            </a:endParaRPr>
          </a:p>
        </p:txBody>
      </p:sp>
      <p:sp>
        <p:nvSpPr>
          <p:cNvPr id="258" name="Google Shape;258;p29"/>
          <p:cNvSpPr txBox="1"/>
          <p:nvPr/>
        </p:nvSpPr>
        <p:spPr>
          <a:xfrm>
            <a:off x="587438" y="1411949"/>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boat</a:t>
            </a:r>
            <a:endParaRPr>
              <a:solidFill>
                <a:schemeClr val="dk1"/>
              </a:solidFill>
              <a:latin typeface="Roboto"/>
              <a:ea typeface="Roboto"/>
              <a:cs typeface="Roboto"/>
              <a:sym typeface="Roboto"/>
            </a:endParaRPr>
          </a:p>
        </p:txBody>
      </p:sp>
      <p:sp>
        <p:nvSpPr>
          <p:cNvPr id="259" name="Google Shape;259;p29"/>
          <p:cNvSpPr txBox="1"/>
          <p:nvPr/>
        </p:nvSpPr>
        <p:spPr>
          <a:xfrm>
            <a:off x="555275" y="2070913"/>
            <a:ext cx="11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gently</a:t>
            </a:r>
            <a:endParaRPr>
              <a:solidFill>
                <a:schemeClr val="dk1"/>
              </a:solidFill>
              <a:latin typeface="Roboto"/>
              <a:ea typeface="Roboto"/>
              <a:cs typeface="Roboto"/>
              <a:sym typeface="Roboto"/>
            </a:endParaRPr>
          </a:p>
        </p:txBody>
      </p:sp>
      <p:sp>
        <p:nvSpPr>
          <p:cNvPr id="260" name="Google Shape;260;p29"/>
          <p:cNvSpPr txBox="1"/>
          <p:nvPr/>
        </p:nvSpPr>
        <p:spPr>
          <a:xfrm>
            <a:off x="650650" y="2714275"/>
            <a:ext cx="6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car</a:t>
            </a:r>
            <a:endParaRPr>
              <a:solidFill>
                <a:schemeClr val="dk1"/>
              </a:solidFill>
              <a:latin typeface="Roboto"/>
              <a:ea typeface="Roboto"/>
              <a:cs typeface="Roboto"/>
              <a:sym typeface="Roboto"/>
            </a:endParaRPr>
          </a:p>
        </p:txBody>
      </p:sp>
      <p:sp>
        <p:nvSpPr>
          <p:cNvPr id="261" name="Google Shape;261;p29"/>
          <p:cNvSpPr txBox="1"/>
          <p:nvPr/>
        </p:nvSpPr>
        <p:spPr>
          <a:xfrm>
            <a:off x="543213" y="3357650"/>
            <a:ext cx="6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down</a:t>
            </a:r>
            <a:endParaRPr>
              <a:solidFill>
                <a:schemeClr val="dk1"/>
              </a:solidFill>
              <a:latin typeface="Roboto"/>
              <a:ea typeface="Roboto"/>
              <a:cs typeface="Roboto"/>
              <a:sym typeface="Roboto"/>
            </a:endParaRPr>
          </a:p>
        </p:txBody>
      </p:sp>
      <p:sp>
        <p:nvSpPr>
          <p:cNvPr id="262" name="Google Shape;262;p29"/>
          <p:cNvSpPr txBox="1"/>
          <p:nvPr/>
        </p:nvSpPr>
        <p:spPr>
          <a:xfrm>
            <a:off x="511025" y="3993225"/>
            <a:ext cx="6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  the</a:t>
            </a:r>
            <a:endParaRPr>
              <a:solidFill>
                <a:schemeClr val="dk1"/>
              </a:solidFill>
              <a:latin typeface="Roboto"/>
              <a:ea typeface="Roboto"/>
              <a:cs typeface="Roboto"/>
              <a:sym typeface="Roboto"/>
            </a:endParaRPr>
          </a:p>
        </p:txBody>
      </p:sp>
      <p:sp>
        <p:nvSpPr>
          <p:cNvPr id="263" name="Google Shape;263;p29"/>
          <p:cNvSpPr txBox="1"/>
          <p:nvPr/>
        </p:nvSpPr>
        <p:spPr>
          <a:xfrm>
            <a:off x="511025" y="4644375"/>
            <a:ext cx="7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stream</a:t>
            </a:r>
            <a:endParaRPr>
              <a:solidFill>
                <a:schemeClr val="dk1"/>
              </a:solidFill>
              <a:latin typeface="Roboto"/>
              <a:ea typeface="Roboto"/>
              <a:cs typeface="Roboto"/>
              <a:sym typeface="Roboto"/>
            </a:endParaRPr>
          </a:p>
        </p:txBody>
      </p:sp>
      <p:cxnSp>
        <p:nvCxnSpPr>
          <p:cNvPr id="264" name="Google Shape;264;p29"/>
          <p:cNvCxnSpPr/>
          <p:nvPr/>
        </p:nvCxnSpPr>
        <p:spPr>
          <a:xfrm flipH="1" rot="10800000">
            <a:off x="1701575" y="1617888"/>
            <a:ext cx="474600" cy="39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F2DF0D">
                <a:alpha val="50000"/>
              </a:srgbClr>
            </a:outerShdw>
            <a:reflection blurRad="0" dir="5400000" dist="38100" endA="0" endPos="30000" fadeDir="5400012" kx="0" rotWithShape="0" algn="bl" stPos="0" sy="-100000" ky="0"/>
          </a:effectLst>
        </p:spPr>
      </p:cxnSp>
      <p:sp>
        <p:nvSpPr>
          <p:cNvPr id="265" name="Google Shape;265;p29"/>
          <p:cNvSpPr txBox="1"/>
          <p:nvPr/>
        </p:nvSpPr>
        <p:spPr>
          <a:xfrm>
            <a:off x="2218800" y="1411950"/>
            <a:ext cx="12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2DF0D"/>
                </a:highlight>
                <a:latin typeface="Roboto"/>
                <a:ea typeface="Roboto"/>
                <a:cs typeface="Roboto"/>
                <a:sym typeface="Roboto"/>
              </a:rPr>
              <a:t>Good commit</a:t>
            </a:r>
            <a:endParaRPr>
              <a:highlight>
                <a:srgbClr val="F2DF0D"/>
              </a:highlight>
              <a:latin typeface="Roboto"/>
              <a:ea typeface="Roboto"/>
              <a:cs typeface="Roboto"/>
              <a:sym typeface="Roboto"/>
            </a:endParaRPr>
          </a:p>
        </p:txBody>
      </p:sp>
      <p:cxnSp>
        <p:nvCxnSpPr>
          <p:cNvPr id="266" name="Google Shape;266;p29"/>
          <p:cNvCxnSpPr/>
          <p:nvPr/>
        </p:nvCxnSpPr>
        <p:spPr>
          <a:xfrm>
            <a:off x="1771800" y="4807350"/>
            <a:ext cx="518100" cy="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F2DF0D">
                <a:alpha val="50000"/>
              </a:srgbClr>
            </a:outerShdw>
          </a:effectLst>
        </p:spPr>
      </p:cxnSp>
      <p:sp>
        <p:nvSpPr>
          <p:cNvPr id="267" name="Google Shape;267;p29"/>
          <p:cNvSpPr txBox="1"/>
          <p:nvPr/>
        </p:nvSpPr>
        <p:spPr>
          <a:xfrm flipH="1">
            <a:off x="2385600" y="4607250"/>
            <a:ext cx="21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2DF0D"/>
                </a:highlight>
                <a:latin typeface="Roboto"/>
                <a:ea typeface="Roboto"/>
                <a:cs typeface="Roboto"/>
                <a:sym typeface="Roboto"/>
              </a:rPr>
              <a:t>Bad commit</a:t>
            </a:r>
            <a:endParaRPr>
              <a:highlight>
                <a:srgbClr val="F2DF0D"/>
              </a:highlight>
              <a:latin typeface="Roboto"/>
              <a:ea typeface="Roboto"/>
              <a:cs typeface="Roboto"/>
              <a:sym typeface="Roboto"/>
            </a:endParaRPr>
          </a:p>
        </p:txBody>
      </p:sp>
      <p:sp>
        <p:nvSpPr>
          <p:cNvPr id="268" name="Google Shape;268;p29"/>
          <p:cNvSpPr txBox="1"/>
          <p:nvPr/>
        </p:nvSpPr>
        <p:spPr>
          <a:xfrm>
            <a:off x="3550525" y="295725"/>
            <a:ext cx="5310900" cy="4309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FF"/>
              </a:buClr>
              <a:buSzPts val="1600"/>
              <a:buChar char="●"/>
            </a:pPr>
            <a:r>
              <a:rPr i="1" lang="en" sz="1600">
                <a:solidFill>
                  <a:srgbClr val="0000FF"/>
                </a:solidFill>
                <a:highlight>
                  <a:srgbClr val="F2DF0D"/>
                </a:highlight>
              </a:rPr>
              <a:t>Example</a:t>
            </a:r>
            <a:endParaRPr sz="1200">
              <a:highlight>
                <a:srgbClr val="F2DF0D"/>
              </a:highlight>
            </a:endParaRPr>
          </a:p>
          <a:p>
            <a:pPr indent="0" lvl="0" marL="0" rtl="0" algn="l">
              <a:spcBef>
                <a:spcPts val="0"/>
              </a:spcBef>
              <a:spcAft>
                <a:spcPts val="0"/>
              </a:spcAft>
              <a:buNone/>
            </a:pPr>
            <a:r>
              <a:t/>
            </a:r>
            <a:endParaRPr sz="1200">
              <a:highlight>
                <a:srgbClr val="F2DF0D"/>
              </a:highlight>
            </a:endParaRPr>
          </a:p>
          <a:p>
            <a:pPr indent="0" lvl="0" marL="0" rtl="0" algn="l">
              <a:spcBef>
                <a:spcPts val="0"/>
              </a:spcBef>
              <a:spcAft>
                <a:spcPts val="0"/>
              </a:spcAft>
              <a:buNone/>
            </a:pPr>
            <a:r>
              <a:rPr lang="en" sz="1200">
                <a:highlight>
                  <a:srgbClr val="F2DF0D"/>
                </a:highlight>
              </a:rPr>
              <a:t>Suppose we have created a file ‘text.txt’ which spells out a poem .We have written a verse</a:t>
            </a:r>
            <a:r>
              <a:rPr i="1" lang="en" sz="1200">
                <a:highlight>
                  <a:srgbClr val="F2DF0D"/>
                </a:highlight>
              </a:rPr>
              <a:t> ‘Row </a:t>
            </a:r>
            <a:r>
              <a:rPr i="1" lang="en" sz="1200">
                <a:highlight>
                  <a:srgbClr val="F2DF0D"/>
                </a:highlight>
              </a:rPr>
              <a:t>your</a:t>
            </a:r>
            <a:r>
              <a:rPr i="1" lang="en" sz="1200">
                <a:highlight>
                  <a:srgbClr val="F2DF0D"/>
                </a:highlight>
              </a:rPr>
              <a:t> boat gently down the stream’</a:t>
            </a:r>
            <a:r>
              <a:rPr lang="en" sz="1200">
                <a:highlight>
                  <a:srgbClr val="F2DF0D"/>
                </a:highlight>
              </a:rPr>
              <a:t>.But by mistake,we have introduced a bug since word </a:t>
            </a:r>
            <a:r>
              <a:rPr i="1" lang="en" sz="1200">
                <a:highlight>
                  <a:srgbClr val="F2DF0D"/>
                </a:highlight>
              </a:rPr>
              <a:t>boat</a:t>
            </a:r>
            <a:r>
              <a:rPr lang="en" sz="1200">
                <a:highlight>
                  <a:srgbClr val="F2DF0D"/>
                </a:highlight>
              </a:rPr>
              <a:t> is replaced with </a:t>
            </a:r>
            <a:r>
              <a:rPr i="1" lang="en" sz="1200">
                <a:highlight>
                  <a:srgbClr val="F2DF0D"/>
                </a:highlight>
              </a:rPr>
              <a:t>car</a:t>
            </a:r>
            <a:r>
              <a:rPr lang="en" sz="1200">
                <a:highlight>
                  <a:srgbClr val="F2DF0D"/>
                </a:highlight>
              </a:rPr>
              <a:t> in further commits.The following given snapboxes are commits in master branch.The file is committed after every single word.So we will use </a:t>
            </a:r>
            <a:r>
              <a:rPr b="1" lang="en" sz="1200">
                <a:highlight>
                  <a:srgbClr val="F2DF0D"/>
                </a:highlight>
              </a:rPr>
              <a:t>git bisect </a:t>
            </a:r>
            <a:r>
              <a:rPr lang="en" sz="1200">
                <a:highlight>
                  <a:srgbClr val="F2DF0D"/>
                </a:highlight>
              </a:rPr>
              <a:t>to find the commit which introduced the bug.</a:t>
            </a:r>
            <a:endParaRPr sz="1200">
              <a:highlight>
                <a:srgbClr val="F2DF0D"/>
              </a:highlight>
            </a:endParaRPr>
          </a:p>
          <a:p>
            <a:pPr indent="0" lvl="0" marL="0" rtl="0" algn="l">
              <a:spcBef>
                <a:spcPts val="0"/>
              </a:spcBef>
              <a:spcAft>
                <a:spcPts val="0"/>
              </a:spcAft>
              <a:buNone/>
            </a:pPr>
            <a:r>
              <a:t/>
            </a:r>
            <a:endParaRPr sz="1200">
              <a:highlight>
                <a:srgbClr val="F2DF0D"/>
              </a:highlight>
            </a:endParaRPr>
          </a:p>
          <a:p>
            <a:pPr indent="0" lvl="0" marL="0" rtl="0" algn="l">
              <a:spcBef>
                <a:spcPts val="0"/>
              </a:spcBef>
              <a:spcAft>
                <a:spcPts val="0"/>
              </a:spcAft>
              <a:buNone/>
            </a:pPr>
            <a:r>
              <a:rPr lang="en" sz="1200">
                <a:highlight>
                  <a:srgbClr val="F2DF0D"/>
                </a:highlight>
              </a:rPr>
              <a:t>After starting wizard, we will declare a good commit using git log and checking our </a:t>
            </a:r>
            <a:r>
              <a:rPr lang="en" sz="1200">
                <a:highlight>
                  <a:srgbClr val="F2DF0D"/>
                </a:highlight>
              </a:rPr>
              <a:t>output</a:t>
            </a:r>
            <a:r>
              <a:rPr lang="en" sz="1200">
                <a:highlight>
                  <a:srgbClr val="F2DF0D"/>
                </a:highlight>
              </a:rPr>
              <a:t>.Then we may use the most recent commit as a bad commit as our final result is not satisfying.</a:t>
            </a:r>
            <a:endParaRPr sz="1200">
              <a:highlight>
                <a:srgbClr val="F2DF0D"/>
              </a:highlight>
            </a:endParaRPr>
          </a:p>
          <a:p>
            <a:pPr indent="0" lvl="0" marL="0" rtl="0" algn="l">
              <a:spcBef>
                <a:spcPts val="0"/>
              </a:spcBef>
              <a:spcAft>
                <a:spcPts val="0"/>
              </a:spcAft>
              <a:buNone/>
            </a:pPr>
            <a:r>
              <a:rPr lang="en" sz="1200">
                <a:solidFill>
                  <a:srgbClr val="222222"/>
                </a:solidFill>
                <a:highlight>
                  <a:srgbClr val="F2DF0D"/>
                </a:highlight>
              </a:rPr>
              <a:t>When we typed </a:t>
            </a:r>
            <a:r>
              <a:rPr b="1" lang="en" sz="1200">
                <a:highlight>
                  <a:srgbClr val="F2DF0D"/>
                </a:highlight>
              </a:rPr>
              <a:t>git bisect bad</a:t>
            </a:r>
            <a:r>
              <a:rPr lang="en" sz="1200">
                <a:solidFill>
                  <a:srgbClr val="222222"/>
                </a:solidFill>
                <a:highlight>
                  <a:srgbClr val="F2DF0D"/>
                </a:highlight>
              </a:rPr>
              <a:t> in this step, git bisect checked out an old commit for us – the commit halfway between the latest </a:t>
            </a:r>
            <a:r>
              <a:rPr i="1" lang="en" sz="1200">
                <a:solidFill>
                  <a:srgbClr val="222222"/>
                </a:solidFill>
                <a:highlight>
                  <a:srgbClr val="F2DF0D"/>
                </a:highlight>
              </a:rPr>
              <a:t>bad</a:t>
            </a:r>
            <a:r>
              <a:rPr lang="en" sz="1200">
                <a:solidFill>
                  <a:srgbClr val="222222"/>
                </a:solidFill>
                <a:highlight>
                  <a:srgbClr val="F2DF0D"/>
                </a:highlight>
              </a:rPr>
              <a:t> commit and the known </a:t>
            </a:r>
            <a:r>
              <a:rPr i="1" lang="en" sz="1200">
                <a:solidFill>
                  <a:srgbClr val="222222"/>
                </a:solidFill>
                <a:highlight>
                  <a:srgbClr val="F2DF0D"/>
                </a:highlight>
              </a:rPr>
              <a:t>good</a:t>
            </a:r>
            <a:r>
              <a:rPr lang="en" sz="1200">
                <a:solidFill>
                  <a:srgbClr val="222222"/>
                </a:solidFill>
                <a:highlight>
                  <a:srgbClr val="F2DF0D"/>
                </a:highlight>
              </a:rPr>
              <a:t> commit. This is how bisect works – it cuts the commit history down in halves until it finds the original bad commit</a:t>
            </a:r>
            <a:r>
              <a:rPr lang="en" sz="1200">
                <a:solidFill>
                  <a:srgbClr val="222222"/>
                </a:solidFill>
                <a:highlight>
                  <a:srgbClr val="F2DF0D"/>
                </a:highlight>
              </a:rPr>
              <a:t>.</a:t>
            </a:r>
            <a:r>
              <a:rPr lang="en" sz="1200">
                <a:highlight>
                  <a:srgbClr val="F2DF0D"/>
                </a:highlight>
              </a:rPr>
              <a:t> </a:t>
            </a:r>
            <a:endParaRPr sz="1200">
              <a:highlight>
                <a:srgbClr val="F2DF0D"/>
              </a:highlight>
            </a:endParaRPr>
          </a:p>
          <a:p>
            <a:pPr indent="0" lvl="0" marL="0" rtl="0" algn="l">
              <a:spcBef>
                <a:spcPts val="0"/>
              </a:spcBef>
              <a:spcAft>
                <a:spcPts val="0"/>
              </a:spcAft>
              <a:buNone/>
            </a:pPr>
            <a:r>
              <a:rPr lang="en" sz="1200">
                <a:highlight>
                  <a:srgbClr val="F2DF0D"/>
                </a:highlight>
              </a:rPr>
              <a:t>Based on our result for the half ,we will </a:t>
            </a:r>
            <a:r>
              <a:rPr lang="en" sz="1200">
                <a:highlight>
                  <a:srgbClr val="F2DF0D"/>
                </a:highlight>
              </a:rPr>
              <a:t>declare</a:t>
            </a:r>
            <a:r>
              <a:rPr lang="en" sz="1200">
                <a:highlight>
                  <a:srgbClr val="F2DF0D"/>
                </a:highlight>
              </a:rPr>
              <a:t> the commit pointed as good or bad. Here,on dividing,the word </a:t>
            </a:r>
            <a:r>
              <a:rPr i="1" lang="en" sz="1200">
                <a:highlight>
                  <a:srgbClr val="F2DF0D"/>
                </a:highlight>
              </a:rPr>
              <a:t>car </a:t>
            </a:r>
            <a:r>
              <a:rPr lang="en" sz="1200">
                <a:highlight>
                  <a:srgbClr val="F2DF0D"/>
                </a:highlight>
              </a:rPr>
              <a:t>has appeared. Declaring bad commit,</a:t>
            </a:r>
            <a:endParaRPr sz="1200">
              <a:highlight>
                <a:srgbClr val="F2DF0D"/>
              </a:highlight>
            </a:endParaRPr>
          </a:p>
          <a:p>
            <a:pPr indent="0" lvl="0" marL="0" rtl="0" algn="l">
              <a:spcBef>
                <a:spcPts val="0"/>
              </a:spcBef>
              <a:spcAft>
                <a:spcPts val="0"/>
              </a:spcAft>
              <a:buNone/>
            </a:pPr>
            <a:r>
              <a:rPr lang="en" sz="1200">
                <a:highlight>
                  <a:srgbClr val="F2DF0D"/>
                </a:highlight>
              </a:rPr>
              <a:t>git bisects the half again.</a:t>
            </a:r>
            <a:endParaRPr sz="1200">
              <a:highlight>
                <a:srgbClr val="F2DF0D"/>
              </a:highlight>
            </a:endParaRPr>
          </a:p>
          <a:p>
            <a:pPr indent="0" lvl="0" marL="0" rtl="0" algn="l">
              <a:spcBef>
                <a:spcPts val="0"/>
              </a:spcBef>
              <a:spcAft>
                <a:spcPts val="0"/>
              </a:spcAft>
              <a:buNone/>
            </a:pPr>
            <a:r>
              <a:t/>
            </a:r>
            <a:endParaRPr sz="1200">
              <a:highlight>
                <a:srgbClr val="F2DF0D"/>
              </a:highlight>
            </a:endParaRPr>
          </a:p>
          <a:p>
            <a:pPr indent="0" lvl="0" marL="0" rtl="0" algn="l">
              <a:spcBef>
                <a:spcPts val="0"/>
              </a:spcBef>
              <a:spcAft>
                <a:spcPts val="0"/>
              </a:spcAft>
              <a:buNone/>
            </a:pPr>
            <a:r>
              <a:rPr lang="en" sz="1200">
                <a:highlight>
                  <a:srgbClr val="F2DF0D"/>
                </a:highlight>
              </a:rPr>
              <a:t>Finally, we are able to find that particular commit .</a:t>
            </a:r>
            <a:endParaRPr sz="1200">
              <a:highlight>
                <a:srgbClr val="F2DF0D"/>
              </a:highlight>
            </a:endParaRPr>
          </a:p>
          <a:p>
            <a:pPr indent="0" lvl="0" marL="0" rtl="0" algn="l">
              <a:spcBef>
                <a:spcPts val="0"/>
              </a:spcBef>
              <a:spcAft>
                <a:spcPts val="0"/>
              </a:spcAft>
              <a:buNone/>
            </a:pPr>
            <a:r>
              <a:rPr lang="en" sz="1200">
                <a:highlight>
                  <a:srgbClr val="F2DF0D"/>
                </a:highlight>
              </a:rPr>
              <a:t>The command </a:t>
            </a:r>
            <a:r>
              <a:rPr b="1" lang="en" sz="1200">
                <a:highlight>
                  <a:srgbClr val="F2DF0D"/>
                </a:highlight>
              </a:rPr>
              <a:t>git bisect reset </a:t>
            </a:r>
            <a:r>
              <a:rPr lang="en" sz="1200">
                <a:highlight>
                  <a:srgbClr val="F2DF0D"/>
                </a:highlight>
              </a:rPr>
              <a:t>is used to exit the wizard.</a:t>
            </a:r>
            <a:endParaRPr sz="1200">
              <a:highlight>
                <a:srgbClr val="F2DF0D"/>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0"/>
          <p:cNvPicPr preferRelativeResize="0"/>
          <p:nvPr/>
        </p:nvPicPr>
        <p:blipFill>
          <a:blip r:embed="rId3">
            <a:alphaModFix/>
          </a:blip>
          <a:stretch>
            <a:fillRect/>
          </a:stretch>
        </p:blipFill>
        <p:spPr>
          <a:xfrm>
            <a:off x="1215725" y="1610050"/>
            <a:ext cx="3103776" cy="3103776"/>
          </a:xfrm>
          <a:prstGeom prst="rect">
            <a:avLst/>
          </a:prstGeom>
          <a:noFill/>
          <a:ln cap="flat" cmpd="sng" w="28575">
            <a:solidFill>
              <a:srgbClr val="F2DF0D"/>
            </a:solidFill>
            <a:prstDash val="solid"/>
            <a:round/>
            <a:headEnd len="sm" w="sm" type="none"/>
            <a:tailEnd len="sm" w="sm" type="none"/>
          </a:ln>
        </p:spPr>
      </p:pic>
      <p:sp>
        <p:nvSpPr>
          <p:cNvPr id="274" name="Google Shape;274;p30"/>
          <p:cNvSpPr txBox="1"/>
          <p:nvPr/>
        </p:nvSpPr>
        <p:spPr>
          <a:xfrm>
            <a:off x="4703725" y="1837525"/>
            <a:ext cx="3879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highlight>
                  <a:srgbClr val="F2DF0D"/>
                </a:highlight>
                <a:latin typeface="Pacifico"/>
                <a:ea typeface="Pacifico"/>
                <a:cs typeface="Pacifico"/>
                <a:sym typeface="Pacifico"/>
              </a:rPr>
              <a:t>THANKS</a:t>
            </a:r>
            <a:endParaRPr sz="2400">
              <a:solidFill>
                <a:schemeClr val="dk1"/>
              </a:solidFill>
              <a:highlight>
                <a:srgbClr val="F2DF0D"/>
              </a:highlight>
              <a:latin typeface="Pacifico"/>
              <a:ea typeface="Pacifico"/>
              <a:cs typeface="Pacifico"/>
              <a:sym typeface="Pacifico"/>
            </a:endParaRPr>
          </a:p>
          <a:p>
            <a:pPr indent="0" lvl="0" marL="0" rtl="0" algn="l">
              <a:spcBef>
                <a:spcPts val="0"/>
              </a:spcBef>
              <a:spcAft>
                <a:spcPts val="0"/>
              </a:spcAft>
              <a:buNone/>
            </a:pPr>
            <a:r>
              <a:rPr lang="en" sz="2400">
                <a:solidFill>
                  <a:schemeClr val="dk1"/>
                </a:solidFill>
                <a:highlight>
                  <a:srgbClr val="F2DF0D"/>
                </a:highlight>
                <a:latin typeface="Pacifico"/>
                <a:ea typeface="Pacifico"/>
                <a:cs typeface="Pacifico"/>
                <a:sym typeface="Pacifico"/>
              </a:rPr>
              <a:t>          FOR THE</a:t>
            </a:r>
            <a:endParaRPr sz="2400">
              <a:solidFill>
                <a:schemeClr val="dk1"/>
              </a:solidFill>
              <a:highlight>
                <a:srgbClr val="F2DF0D"/>
              </a:highlight>
              <a:latin typeface="Pacifico"/>
              <a:ea typeface="Pacifico"/>
              <a:cs typeface="Pacifico"/>
              <a:sym typeface="Pacifico"/>
            </a:endParaRPr>
          </a:p>
          <a:p>
            <a:pPr indent="0" lvl="0" marL="0" rtl="0" algn="l">
              <a:spcBef>
                <a:spcPts val="0"/>
              </a:spcBef>
              <a:spcAft>
                <a:spcPts val="0"/>
              </a:spcAft>
              <a:buNone/>
            </a:pPr>
            <a:r>
              <a:rPr lang="en" sz="2400">
                <a:solidFill>
                  <a:schemeClr val="dk1"/>
                </a:solidFill>
                <a:highlight>
                  <a:srgbClr val="F2DF0D"/>
                </a:highlight>
                <a:latin typeface="Pacifico"/>
                <a:ea typeface="Pacifico"/>
                <a:cs typeface="Pacifico"/>
                <a:sym typeface="Pacifico"/>
              </a:rPr>
              <a:t>            OPPORTUNITY</a:t>
            </a:r>
            <a:endParaRPr sz="2400">
              <a:solidFill>
                <a:schemeClr val="dk1"/>
              </a:solidFill>
              <a:highlight>
                <a:srgbClr val="F2DF0D"/>
              </a:highlight>
              <a:latin typeface="Pacifico"/>
              <a:ea typeface="Pacifico"/>
              <a:cs typeface="Pacifico"/>
              <a:sym typeface="Pacifico"/>
            </a:endParaRPr>
          </a:p>
          <a:p>
            <a:pPr indent="0" lvl="0" marL="0" rtl="0" algn="l">
              <a:spcBef>
                <a:spcPts val="0"/>
              </a:spcBef>
              <a:spcAft>
                <a:spcPts val="0"/>
              </a:spcAft>
              <a:buNone/>
            </a:pPr>
            <a:r>
              <a:t/>
            </a:r>
            <a:endParaRPr sz="2400">
              <a:solidFill>
                <a:schemeClr val="dk1"/>
              </a:solidFill>
              <a:highlight>
                <a:srgbClr val="F2DF0D"/>
              </a:highlight>
              <a:latin typeface="Pacifico"/>
              <a:ea typeface="Pacifico"/>
              <a:cs typeface="Pacifico"/>
              <a:sym typeface="Pacifico"/>
            </a:endParaRPr>
          </a:p>
          <a:p>
            <a:pPr indent="0" lvl="0" marL="0" rtl="0" algn="l">
              <a:spcBef>
                <a:spcPts val="0"/>
              </a:spcBef>
              <a:spcAft>
                <a:spcPts val="0"/>
              </a:spcAft>
              <a:buNone/>
            </a:pPr>
            <a:r>
              <a:rPr lang="en" sz="2400">
                <a:solidFill>
                  <a:srgbClr val="FF0000"/>
                </a:solidFill>
                <a:highlight>
                  <a:srgbClr val="F2DF0D"/>
                </a:highlight>
                <a:latin typeface="Roboto"/>
                <a:ea typeface="Roboto"/>
                <a:cs typeface="Roboto"/>
                <a:sym typeface="Roboto"/>
              </a:rPr>
              <a:t> MODI MEET -9913239263</a:t>
            </a:r>
            <a:endParaRPr sz="2400">
              <a:solidFill>
                <a:srgbClr val="FF0000"/>
              </a:solidFill>
              <a:highlight>
                <a:srgbClr val="F2DF0D"/>
              </a:highlight>
              <a:latin typeface="Roboto"/>
              <a:ea typeface="Roboto"/>
              <a:cs typeface="Roboto"/>
              <a:sym typeface="Roboto"/>
            </a:endParaRPr>
          </a:p>
          <a:p>
            <a:pPr indent="0" lvl="0" marL="0" rtl="0" algn="l">
              <a:spcBef>
                <a:spcPts val="0"/>
              </a:spcBef>
              <a:spcAft>
                <a:spcPts val="0"/>
              </a:spcAft>
              <a:buNone/>
            </a:pPr>
            <a:r>
              <a:rPr lang="en" sz="2400">
                <a:solidFill>
                  <a:srgbClr val="FF0000"/>
                </a:solidFill>
                <a:highlight>
                  <a:srgbClr val="F2DF0D"/>
                </a:highlight>
                <a:latin typeface="Roboto"/>
                <a:ea typeface="Roboto"/>
                <a:cs typeface="Roboto"/>
                <a:sym typeface="Roboto"/>
              </a:rPr>
              <a:t> modimeet20@gmail.com</a:t>
            </a:r>
            <a:endParaRPr sz="2400">
              <a:solidFill>
                <a:srgbClr val="FF0000"/>
              </a:solidFill>
              <a:highlight>
                <a:srgbClr val="F2DF0D"/>
              </a:highlight>
              <a:latin typeface="Roboto"/>
              <a:ea typeface="Roboto"/>
              <a:cs typeface="Roboto"/>
              <a:sym typeface="Roboto"/>
            </a:endParaRPr>
          </a:p>
        </p:txBody>
      </p:sp>
      <p:sp>
        <p:nvSpPr>
          <p:cNvPr id="275" name="Google Shape;275;p30"/>
          <p:cNvSpPr txBox="1"/>
          <p:nvPr/>
        </p:nvSpPr>
        <p:spPr>
          <a:xfrm>
            <a:off x="1089350" y="88475"/>
            <a:ext cx="7089600" cy="14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22222"/>
                </a:solidFill>
                <a:highlight>
                  <a:srgbClr val="DEC20A"/>
                </a:highlight>
              </a:rPr>
              <a:t>CONCLUSION :</a:t>
            </a:r>
            <a:endParaRPr b="1" sz="1800">
              <a:solidFill>
                <a:srgbClr val="222222"/>
              </a:solidFill>
              <a:highlight>
                <a:srgbClr val="DEC20A"/>
              </a:highlight>
            </a:endParaRPr>
          </a:p>
          <a:p>
            <a:pPr indent="0" lvl="0" marL="0" rtl="0" algn="l">
              <a:spcBef>
                <a:spcPts val="0"/>
              </a:spcBef>
              <a:spcAft>
                <a:spcPts val="0"/>
              </a:spcAft>
              <a:buNone/>
            </a:pPr>
            <a:r>
              <a:t/>
            </a:r>
            <a:endParaRPr sz="1100">
              <a:solidFill>
                <a:srgbClr val="DEC20A"/>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Git is a very powerful tool and helps to </a:t>
            </a:r>
            <a:r>
              <a:rPr lang="en" sz="1200">
                <a:solidFill>
                  <a:srgbClr val="222222"/>
                </a:solidFill>
                <a:highlight>
                  <a:srgbClr val="F2DF0D"/>
                </a:highlight>
              </a:rPr>
              <a:t>collaborate</a:t>
            </a:r>
            <a:r>
              <a:rPr lang="en" sz="1200">
                <a:solidFill>
                  <a:srgbClr val="222222"/>
                </a:solidFill>
                <a:highlight>
                  <a:srgbClr val="F2DF0D"/>
                </a:highlight>
              </a:rPr>
              <a:t> professionally,save our code,presentation and learn from others’ coding related projects.</a:t>
            </a:r>
            <a:endParaRPr sz="1200">
              <a:solidFill>
                <a:srgbClr val="222222"/>
              </a:solidFill>
              <a:highlight>
                <a:srgbClr val="F2DF0D"/>
              </a:highlight>
            </a:endParaRPr>
          </a:p>
          <a:p>
            <a:pPr indent="0" lvl="0" marL="0" rtl="0" algn="l">
              <a:spcBef>
                <a:spcPts val="0"/>
              </a:spcBef>
              <a:spcAft>
                <a:spcPts val="0"/>
              </a:spcAft>
              <a:buNone/>
            </a:pPr>
            <a:r>
              <a:rPr lang="en" sz="1200">
                <a:solidFill>
                  <a:srgbClr val="0A0A23"/>
                </a:solidFill>
                <a:highlight>
                  <a:srgbClr val="F2DF0D"/>
                </a:highlight>
              </a:rPr>
              <a:t>Take a tiny second to celebrate our cognitive effort</a:t>
            </a:r>
            <a:r>
              <a:rPr lang="en" sz="1650">
                <a:solidFill>
                  <a:srgbClr val="0A0A23"/>
                </a:solidFill>
                <a:highlight>
                  <a:srgbClr val="F2DF0D"/>
                </a:highlight>
              </a:rPr>
              <a:t>.</a:t>
            </a:r>
            <a:r>
              <a:rPr lang="en" sz="1200">
                <a:solidFill>
                  <a:srgbClr val="0A0A23"/>
                </a:solidFill>
                <a:highlight>
                  <a:srgbClr val="F2DF0D"/>
                </a:highlight>
              </a:rPr>
              <a:t>Because we have already gotten our hands dirty with git commands’ outcome. </a:t>
            </a:r>
            <a:endParaRPr sz="1200">
              <a:solidFill>
                <a:srgbClr val="222222"/>
              </a:solidFill>
              <a:highlight>
                <a:srgbClr val="F2DF0D"/>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nvSpPr>
        <p:spPr>
          <a:xfrm>
            <a:off x="757450" y="227775"/>
            <a:ext cx="7797300" cy="86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2DF0D"/>
                </a:solidFill>
                <a:latin typeface="Roboto"/>
                <a:ea typeface="Roboto"/>
                <a:cs typeface="Roboto"/>
                <a:sym typeface="Roboto"/>
              </a:rPr>
              <a:t>Table of Contents :</a:t>
            </a:r>
            <a:endParaRPr b="1" sz="1900">
              <a:solidFill>
                <a:srgbClr val="F2DF0D"/>
              </a:solidFill>
              <a:latin typeface="Roboto"/>
              <a:ea typeface="Roboto"/>
              <a:cs typeface="Roboto"/>
              <a:sym typeface="Roboto"/>
            </a:endParaRPr>
          </a:p>
          <a:p>
            <a:pPr indent="0" lvl="0" marL="0" rtl="0" algn="l">
              <a:spcBef>
                <a:spcPts val="0"/>
              </a:spcBef>
              <a:spcAft>
                <a:spcPts val="0"/>
              </a:spcAft>
              <a:buNone/>
            </a:pPr>
            <a:r>
              <a:t/>
            </a:r>
            <a:endParaRPr b="1" sz="2200">
              <a:latin typeface="Roboto"/>
              <a:ea typeface="Roboto"/>
              <a:cs typeface="Roboto"/>
              <a:sym typeface="Roboto"/>
            </a:endParaRPr>
          </a:p>
          <a:p>
            <a:pPr indent="-323850" lvl="0" marL="457200" rtl="0" algn="l">
              <a:lnSpc>
                <a:spcPct val="115000"/>
              </a:lnSpc>
              <a:spcBef>
                <a:spcPts val="300"/>
              </a:spcBef>
              <a:spcAft>
                <a:spcPts val="0"/>
              </a:spcAft>
              <a:buClr>
                <a:srgbClr val="F2DF0D"/>
              </a:buClr>
              <a:buSzPts val="1500"/>
              <a:buFont typeface="Roboto"/>
              <a:buChar char="●"/>
            </a:pPr>
            <a:r>
              <a:rPr lang="en" sz="1500">
                <a:solidFill>
                  <a:srgbClr val="F2DF0D"/>
                </a:solidFill>
                <a:latin typeface="Roboto"/>
                <a:ea typeface="Roboto"/>
                <a:cs typeface="Roboto"/>
                <a:sym typeface="Roboto"/>
              </a:rPr>
              <a:t>Basic commands :</a:t>
            </a:r>
            <a:endParaRPr sz="1500">
              <a:solidFill>
                <a:srgbClr val="F2DF0D"/>
              </a:solidFill>
              <a:latin typeface="Roboto"/>
              <a:ea typeface="Roboto"/>
              <a:cs typeface="Roboto"/>
              <a:sym typeface="Roboto"/>
            </a:endParaRPr>
          </a:p>
          <a:p>
            <a:pPr indent="0" lvl="0" marL="457200" rtl="0" algn="l">
              <a:lnSpc>
                <a:spcPct val="115000"/>
              </a:lnSpc>
              <a:spcBef>
                <a:spcPts val="300"/>
              </a:spcBef>
              <a:spcAft>
                <a:spcPts val="0"/>
              </a:spcAft>
              <a:buNone/>
            </a:pPr>
            <a:r>
              <a:rPr lang="en" sz="1500">
                <a:latin typeface="Roboto"/>
                <a:ea typeface="Roboto"/>
                <a:cs typeface="Roboto"/>
                <a:sym typeface="Roboto"/>
              </a:rPr>
              <a:t>  </a:t>
            </a:r>
            <a:r>
              <a:rPr lang="en" sz="1500">
                <a:solidFill>
                  <a:srgbClr val="F2DF0D"/>
                </a:solidFill>
                <a:latin typeface="Roboto"/>
                <a:ea typeface="Roboto"/>
                <a:cs typeface="Roboto"/>
                <a:sym typeface="Roboto"/>
              </a:rPr>
              <a:t>   # </a:t>
            </a:r>
            <a:r>
              <a:rPr i="1" lang="en" sz="1500">
                <a:solidFill>
                  <a:srgbClr val="F2DF0D"/>
                </a:solidFill>
                <a:latin typeface="Roboto"/>
                <a:ea typeface="Roboto"/>
                <a:cs typeface="Roboto"/>
                <a:sym typeface="Roboto"/>
              </a:rPr>
              <a:t>git add</a:t>
            </a:r>
            <a:endParaRPr i="1" sz="1500">
              <a:solidFill>
                <a:srgbClr val="F2DF0D"/>
              </a:solidFill>
              <a:latin typeface="Roboto"/>
              <a:ea typeface="Roboto"/>
              <a:cs typeface="Roboto"/>
              <a:sym typeface="Roboto"/>
            </a:endParaRPr>
          </a:p>
          <a:p>
            <a:pPr indent="0" lvl="0" marL="457200" rtl="0" algn="l">
              <a:lnSpc>
                <a:spcPct val="115000"/>
              </a:lnSpc>
              <a:spcBef>
                <a:spcPts val="300"/>
              </a:spcBef>
              <a:spcAft>
                <a:spcPts val="0"/>
              </a:spcAft>
              <a:buNone/>
            </a:pPr>
            <a:r>
              <a:rPr i="1" lang="en" sz="1500">
                <a:solidFill>
                  <a:srgbClr val="F2DF0D"/>
                </a:solidFill>
                <a:latin typeface="Roboto"/>
                <a:ea typeface="Roboto"/>
                <a:cs typeface="Roboto"/>
                <a:sym typeface="Roboto"/>
              </a:rPr>
              <a:t>     </a:t>
            </a:r>
            <a:r>
              <a:rPr lang="en" sz="1500">
                <a:solidFill>
                  <a:srgbClr val="F2DF0D"/>
                </a:solidFill>
                <a:latin typeface="Roboto"/>
                <a:ea typeface="Roboto"/>
                <a:cs typeface="Roboto"/>
                <a:sym typeface="Roboto"/>
              </a:rPr>
              <a:t>#</a:t>
            </a:r>
            <a:r>
              <a:rPr i="1" lang="en" sz="1500">
                <a:solidFill>
                  <a:srgbClr val="F2DF0D"/>
                </a:solidFill>
                <a:latin typeface="Roboto"/>
                <a:ea typeface="Roboto"/>
                <a:cs typeface="Roboto"/>
                <a:sym typeface="Roboto"/>
              </a:rPr>
              <a:t> git commit</a:t>
            </a:r>
            <a:endParaRPr i="1" sz="1500">
              <a:solidFill>
                <a:srgbClr val="F2DF0D"/>
              </a:solidFill>
              <a:latin typeface="Roboto"/>
              <a:ea typeface="Roboto"/>
              <a:cs typeface="Roboto"/>
              <a:sym typeface="Roboto"/>
            </a:endParaRPr>
          </a:p>
          <a:p>
            <a:pPr indent="0" lvl="0" marL="457200" rtl="0" algn="l">
              <a:lnSpc>
                <a:spcPct val="115000"/>
              </a:lnSpc>
              <a:spcBef>
                <a:spcPts val="300"/>
              </a:spcBef>
              <a:spcAft>
                <a:spcPts val="0"/>
              </a:spcAft>
              <a:buNone/>
            </a:pPr>
            <a:r>
              <a:rPr i="1" lang="en" sz="1500">
                <a:solidFill>
                  <a:srgbClr val="F2DF0D"/>
                </a:solidFill>
                <a:latin typeface="Roboto"/>
                <a:ea typeface="Roboto"/>
                <a:cs typeface="Roboto"/>
                <a:sym typeface="Roboto"/>
              </a:rPr>
              <a:t>    </a:t>
            </a:r>
            <a:r>
              <a:rPr lang="en" sz="1500">
                <a:solidFill>
                  <a:srgbClr val="F2DF0D"/>
                </a:solidFill>
                <a:latin typeface="Roboto"/>
                <a:ea typeface="Roboto"/>
                <a:cs typeface="Roboto"/>
                <a:sym typeface="Roboto"/>
              </a:rPr>
              <a:t> # </a:t>
            </a:r>
            <a:r>
              <a:rPr i="1" lang="en" sz="1500">
                <a:solidFill>
                  <a:srgbClr val="F2DF0D"/>
                </a:solidFill>
                <a:latin typeface="Roboto"/>
                <a:ea typeface="Roboto"/>
                <a:cs typeface="Roboto"/>
                <a:sym typeface="Roboto"/>
              </a:rPr>
              <a:t>git status</a:t>
            </a:r>
            <a:endParaRPr i="1" sz="1500">
              <a:solidFill>
                <a:srgbClr val="F2DF0D"/>
              </a:solidFill>
              <a:latin typeface="Roboto"/>
              <a:ea typeface="Roboto"/>
              <a:cs typeface="Roboto"/>
              <a:sym typeface="Roboto"/>
            </a:endParaRPr>
          </a:p>
          <a:p>
            <a:pPr indent="-323850" lvl="0" marL="457200" rtl="0" algn="l">
              <a:lnSpc>
                <a:spcPct val="115000"/>
              </a:lnSpc>
              <a:spcBef>
                <a:spcPts val="300"/>
              </a:spcBef>
              <a:spcAft>
                <a:spcPts val="0"/>
              </a:spcAft>
              <a:buClr>
                <a:srgbClr val="F2DF0D"/>
              </a:buClr>
              <a:buSzPts val="1500"/>
              <a:buFont typeface="Roboto"/>
              <a:buChar char="●"/>
            </a:pPr>
            <a:r>
              <a:rPr lang="en" sz="1500">
                <a:solidFill>
                  <a:srgbClr val="F2DF0D"/>
                </a:solidFill>
                <a:latin typeface="Roboto"/>
                <a:ea typeface="Roboto"/>
                <a:cs typeface="Roboto"/>
                <a:sym typeface="Roboto"/>
              </a:rPr>
              <a:t>Special commands :</a:t>
            </a:r>
            <a:endParaRPr sz="1500">
              <a:solidFill>
                <a:srgbClr val="F2DF0D"/>
              </a:solidFill>
              <a:latin typeface="Roboto"/>
              <a:ea typeface="Roboto"/>
              <a:cs typeface="Roboto"/>
              <a:sym typeface="Roboto"/>
            </a:endParaRPr>
          </a:p>
          <a:p>
            <a:pPr indent="0" lvl="0" marL="457200" rtl="0" algn="l">
              <a:lnSpc>
                <a:spcPct val="115000"/>
              </a:lnSpc>
              <a:spcBef>
                <a:spcPts val="300"/>
              </a:spcBef>
              <a:spcAft>
                <a:spcPts val="0"/>
              </a:spcAft>
              <a:buNone/>
            </a:pPr>
            <a:r>
              <a:rPr lang="en" sz="1500">
                <a:solidFill>
                  <a:srgbClr val="F2DF0D"/>
                </a:solidFill>
                <a:latin typeface="Roboto"/>
                <a:ea typeface="Roboto"/>
                <a:cs typeface="Roboto"/>
                <a:sym typeface="Roboto"/>
              </a:rPr>
              <a:t>     # </a:t>
            </a:r>
            <a:r>
              <a:rPr i="1" lang="en" sz="1500">
                <a:solidFill>
                  <a:srgbClr val="F2DF0D"/>
                </a:solidFill>
                <a:latin typeface="Roboto"/>
                <a:ea typeface="Roboto"/>
                <a:cs typeface="Roboto"/>
                <a:sym typeface="Roboto"/>
              </a:rPr>
              <a:t>git diff</a:t>
            </a:r>
            <a:endParaRPr i="1" sz="1500">
              <a:solidFill>
                <a:srgbClr val="F2DF0D"/>
              </a:solidFill>
              <a:latin typeface="Roboto"/>
              <a:ea typeface="Roboto"/>
              <a:cs typeface="Roboto"/>
              <a:sym typeface="Roboto"/>
            </a:endParaRPr>
          </a:p>
          <a:p>
            <a:pPr indent="0" lvl="0" marL="0" rtl="0" algn="l">
              <a:lnSpc>
                <a:spcPct val="115000"/>
              </a:lnSpc>
              <a:spcBef>
                <a:spcPts val="300"/>
              </a:spcBef>
              <a:spcAft>
                <a:spcPts val="0"/>
              </a:spcAft>
              <a:buNone/>
            </a:pPr>
            <a:r>
              <a:rPr lang="en" sz="1500">
                <a:solidFill>
                  <a:srgbClr val="F2DF0D"/>
                </a:solidFill>
                <a:latin typeface="Roboto"/>
                <a:ea typeface="Roboto"/>
                <a:cs typeface="Roboto"/>
                <a:sym typeface="Roboto"/>
              </a:rPr>
              <a:t>              # </a:t>
            </a:r>
            <a:r>
              <a:rPr i="1" lang="en" sz="1500">
                <a:solidFill>
                  <a:srgbClr val="F2DF0D"/>
                </a:solidFill>
                <a:latin typeface="Roboto"/>
                <a:ea typeface="Roboto"/>
                <a:cs typeface="Roboto"/>
                <a:sym typeface="Roboto"/>
              </a:rPr>
              <a:t>git switch </a:t>
            </a:r>
            <a:endParaRPr i="1" sz="1500">
              <a:solidFill>
                <a:srgbClr val="F2DF0D"/>
              </a:solidFill>
              <a:latin typeface="Roboto"/>
              <a:ea typeface="Roboto"/>
              <a:cs typeface="Roboto"/>
              <a:sym typeface="Roboto"/>
            </a:endParaRPr>
          </a:p>
          <a:p>
            <a:pPr indent="0" lvl="0" marL="0" rtl="0" algn="l">
              <a:lnSpc>
                <a:spcPct val="115000"/>
              </a:lnSpc>
              <a:spcBef>
                <a:spcPts val="300"/>
              </a:spcBef>
              <a:spcAft>
                <a:spcPts val="0"/>
              </a:spcAft>
              <a:buNone/>
            </a:pPr>
            <a:r>
              <a:rPr lang="en" sz="1500">
                <a:solidFill>
                  <a:srgbClr val="F2DF0D"/>
                </a:solidFill>
                <a:latin typeface="Roboto"/>
                <a:ea typeface="Roboto"/>
                <a:cs typeface="Roboto"/>
                <a:sym typeface="Roboto"/>
              </a:rPr>
              <a:t>	    # </a:t>
            </a:r>
            <a:r>
              <a:rPr i="1" lang="en" sz="1500">
                <a:solidFill>
                  <a:srgbClr val="F2DF0D"/>
                </a:solidFill>
                <a:latin typeface="Roboto"/>
                <a:ea typeface="Roboto"/>
                <a:cs typeface="Roboto"/>
                <a:sym typeface="Roboto"/>
              </a:rPr>
              <a:t>git rebase</a:t>
            </a:r>
            <a:endParaRPr i="1" sz="1500">
              <a:solidFill>
                <a:srgbClr val="F2DF0D"/>
              </a:solidFill>
              <a:latin typeface="Roboto"/>
              <a:ea typeface="Roboto"/>
              <a:cs typeface="Roboto"/>
              <a:sym typeface="Roboto"/>
            </a:endParaRPr>
          </a:p>
          <a:p>
            <a:pPr indent="0" lvl="0" marL="0" rtl="0" algn="l">
              <a:lnSpc>
                <a:spcPct val="115000"/>
              </a:lnSpc>
              <a:spcBef>
                <a:spcPts val="300"/>
              </a:spcBef>
              <a:spcAft>
                <a:spcPts val="0"/>
              </a:spcAft>
              <a:buNone/>
            </a:pPr>
            <a:r>
              <a:rPr lang="en" sz="1500">
                <a:solidFill>
                  <a:srgbClr val="F2DF0D"/>
                </a:solidFill>
                <a:latin typeface="Roboto"/>
                <a:ea typeface="Roboto"/>
                <a:cs typeface="Roboto"/>
                <a:sym typeface="Roboto"/>
              </a:rPr>
              <a:t>	    # </a:t>
            </a:r>
            <a:r>
              <a:rPr i="1" lang="en" sz="1500">
                <a:solidFill>
                  <a:srgbClr val="F2DF0D"/>
                </a:solidFill>
                <a:latin typeface="Roboto"/>
                <a:ea typeface="Roboto"/>
                <a:cs typeface="Roboto"/>
                <a:sym typeface="Roboto"/>
              </a:rPr>
              <a:t>git reflog</a:t>
            </a:r>
            <a:endParaRPr i="1" sz="1500">
              <a:solidFill>
                <a:srgbClr val="F2DF0D"/>
              </a:solidFill>
              <a:latin typeface="Roboto"/>
              <a:ea typeface="Roboto"/>
              <a:cs typeface="Roboto"/>
              <a:sym typeface="Roboto"/>
            </a:endParaRPr>
          </a:p>
          <a:p>
            <a:pPr indent="0" lvl="0" marL="0" rtl="0" algn="l">
              <a:lnSpc>
                <a:spcPct val="115000"/>
              </a:lnSpc>
              <a:spcBef>
                <a:spcPts val="300"/>
              </a:spcBef>
              <a:spcAft>
                <a:spcPts val="0"/>
              </a:spcAft>
              <a:buNone/>
            </a:pPr>
            <a:r>
              <a:rPr lang="en" sz="1500">
                <a:solidFill>
                  <a:srgbClr val="F2DF0D"/>
                </a:solidFill>
                <a:latin typeface="Roboto"/>
                <a:ea typeface="Roboto"/>
                <a:cs typeface="Roboto"/>
                <a:sym typeface="Roboto"/>
              </a:rPr>
              <a:t>	    # </a:t>
            </a:r>
            <a:r>
              <a:rPr i="1" lang="en" sz="1500">
                <a:solidFill>
                  <a:srgbClr val="F2DF0D"/>
                </a:solidFill>
                <a:latin typeface="Roboto"/>
                <a:ea typeface="Roboto"/>
                <a:cs typeface="Roboto"/>
                <a:sym typeface="Roboto"/>
              </a:rPr>
              <a:t>git cherry-pick</a:t>
            </a:r>
            <a:endParaRPr i="1" sz="1500">
              <a:solidFill>
                <a:srgbClr val="F2DF0D"/>
              </a:solidFill>
              <a:latin typeface="Roboto"/>
              <a:ea typeface="Roboto"/>
              <a:cs typeface="Roboto"/>
              <a:sym typeface="Roboto"/>
            </a:endParaRPr>
          </a:p>
          <a:p>
            <a:pPr indent="0" lvl="0" marL="0" rtl="0" algn="l">
              <a:lnSpc>
                <a:spcPct val="115000"/>
              </a:lnSpc>
              <a:spcBef>
                <a:spcPts val="300"/>
              </a:spcBef>
              <a:spcAft>
                <a:spcPts val="0"/>
              </a:spcAft>
              <a:buNone/>
            </a:pPr>
            <a:r>
              <a:rPr lang="en" sz="1500">
                <a:solidFill>
                  <a:srgbClr val="F2DF0D"/>
                </a:solidFill>
                <a:latin typeface="Roboto"/>
                <a:ea typeface="Roboto"/>
                <a:cs typeface="Roboto"/>
                <a:sym typeface="Roboto"/>
              </a:rPr>
              <a:t>	    # </a:t>
            </a:r>
            <a:r>
              <a:rPr i="1" lang="en" sz="1500">
                <a:solidFill>
                  <a:srgbClr val="F2DF0D"/>
                </a:solidFill>
                <a:latin typeface="Roboto"/>
                <a:ea typeface="Roboto"/>
                <a:cs typeface="Roboto"/>
                <a:sym typeface="Roboto"/>
              </a:rPr>
              <a:t>git stash</a:t>
            </a:r>
            <a:endParaRPr i="1" sz="1500">
              <a:solidFill>
                <a:srgbClr val="F2DF0D"/>
              </a:solidFill>
              <a:latin typeface="Roboto"/>
              <a:ea typeface="Roboto"/>
              <a:cs typeface="Roboto"/>
              <a:sym typeface="Roboto"/>
            </a:endParaRPr>
          </a:p>
          <a:p>
            <a:pPr indent="0" lvl="0" marL="0" rtl="0" algn="l">
              <a:lnSpc>
                <a:spcPct val="115000"/>
              </a:lnSpc>
              <a:spcBef>
                <a:spcPts val="300"/>
              </a:spcBef>
              <a:spcAft>
                <a:spcPts val="0"/>
              </a:spcAft>
              <a:buNone/>
            </a:pPr>
            <a:r>
              <a:rPr lang="en" sz="1500">
                <a:solidFill>
                  <a:srgbClr val="F2DF0D"/>
                </a:solidFill>
                <a:latin typeface="Roboto"/>
                <a:ea typeface="Roboto"/>
                <a:cs typeface="Roboto"/>
                <a:sym typeface="Roboto"/>
              </a:rPr>
              <a:t>	    # </a:t>
            </a:r>
            <a:r>
              <a:rPr i="1" lang="en" sz="1500">
                <a:solidFill>
                  <a:srgbClr val="F2DF0D"/>
                </a:solidFill>
                <a:latin typeface="Roboto"/>
                <a:ea typeface="Roboto"/>
                <a:cs typeface="Roboto"/>
                <a:sym typeface="Roboto"/>
              </a:rPr>
              <a:t>git</a:t>
            </a:r>
            <a:r>
              <a:rPr lang="en" sz="1500">
                <a:solidFill>
                  <a:srgbClr val="F2DF0D"/>
                </a:solidFill>
                <a:latin typeface="Roboto"/>
                <a:ea typeface="Roboto"/>
                <a:cs typeface="Roboto"/>
                <a:sym typeface="Roboto"/>
              </a:rPr>
              <a:t> </a:t>
            </a:r>
            <a:r>
              <a:rPr i="1" lang="en" sz="1500">
                <a:solidFill>
                  <a:srgbClr val="F2DF0D"/>
                </a:solidFill>
                <a:latin typeface="Roboto"/>
                <a:ea typeface="Roboto"/>
                <a:cs typeface="Roboto"/>
                <a:sym typeface="Roboto"/>
              </a:rPr>
              <a:t>bisect</a:t>
            </a:r>
            <a:endParaRPr i="1" sz="1500">
              <a:solidFill>
                <a:srgbClr val="F2DF0D"/>
              </a:solidFill>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rPr lang="en" sz="1500">
                <a:latin typeface="Roboto"/>
                <a:ea typeface="Roboto"/>
                <a:cs typeface="Roboto"/>
                <a:sym typeface="Roboto"/>
              </a:rPr>
              <a:t>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p:txBody>
      </p:sp>
      <p:pic>
        <p:nvPicPr>
          <p:cNvPr id="142" name="Google Shape;142;p14"/>
          <p:cNvPicPr preferRelativeResize="0"/>
          <p:nvPr/>
        </p:nvPicPr>
        <p:blipFill>
          <a:blip r:embed="rId3">
            <a:alphaModFix/>
          </a:blip>
          <a:stretch>
            <a:fillRect/>
          </a:stretch>
        </p:blipFill>
        <p:spPr>
          <a:xfrm>
            <a:off x="4748450" y="675750"/>
            <a:ext cx="3806299" cy="3792001"/>
          </a:xfrm>
          <a:prstGeom prst="rect">
            <a:avLst/>
          </a:prstGeom>
          <a:noFill/>
          <a:ln cap="flat" cmpd="sng" w="38100">
            <a:solidFill>
              <a:srgbClr val="F2DF0D"/>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nvSpPr>
        <p:spPr>
          <a:xfrm>
            <a:off x="1632225" y="211850"/>
            <a:ext cx="6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1F2328"/>
              </a:solidFill>
              <a:latin typeface="Roboto"/>
              <a:ea typeface="Roboto"/>
              <a:cs typeface="Roboto"/>
              <a:sym typeface="Roboto"/>
            </a:endParaRPr>
          </a:p>
        </p:txBody>
      </p:sp>
      <p:sp>
        <p:nvSpPr>
          <p:cNvPr id="148" name="Google Shape;148;p15"/>
          <p:cNvSpPr txBox="1"/>
          <p:nvPr/>
        </p:nvSpPr>
        <p:spPr>
          <a:xfrm>
            <a:off x="2442425" y="4398725"/>
            <a:ext cx="49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9" name="Google Shape;149;p15"/>
          <p:cNvPicPr preferRelativeResize="0"/>
          <p:nvPr/>
        </p:nvPicPr>
        <p:blipFill>
          <a:blip r:embed="rId3">
            <a:alphaModFix/>
          </a:blip>
          <a:stretch>
            <a:fillRect/>
          </a:stretch>
        </p:blipFill>
        <p:spPr>
          <a:xfrm>
            <a:off x="1632213" y="746150"/>
            <a:ext cx="5907775" cy="3651200"/>
          </a:xfrm>
          <a:prstGeom prst="rect">
            <a:avLst/>
          </a:prstGeom>
          <a:noFill/>
          <a:ln cap="flat" cmpd="sng" w="38100">
            <a:solidFill>
              <a:srgbClr val="F2DF0D"/>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nvSpPr>
        <p:spPr>
          <a:xfrm>
            <a:off x="3040125" y="190850"/>
            <a:ext cx="4457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u="sng">
                <a:solidFill>
                  <a:srgbClr val="FF0000"/>
                </a:solidFill>
                <a:highlight>
                  <a:srgbClr val="F2DF0D"/>
                </a:highlight>
                <a:latin typeface="Roboto"/>
                <a:ea typeface="Roboto"/>
                <a:cs typeface="Roboto"/>
                <a:sym typeface="Roboto"/>
              </a:rPr>
              <a:t>BASIC GIT COMMANDS :</a:t>
            </a:r>
            <a:endParaRPr b="1" sz="2100" u="sng">
              <a:solidFill>
                <a:srgbClr val="FF0000"/>
              </a:solidFill>
              <a:highlight>
                <a:srgbClr val="F2DF0D"/>
              </a:highlight>
              <a:latin typeface="Roboto"/>
              <a:ea typeface="Roboto"/>
              <a:cs typeface="Roboto"/>
              <a:sym typeface="Roboto"/>
            </a:endParaRPr>
          </a:p>
        </p:txBody>
      </p:sp>
      <p:sp>
        <p:nvSpPr>
          <p:cNvPr id="155" name="Google Shape;155;p16"/>
          <p:cNvSpPr txBox="1"/>
          <p:nvPr/>
        </p:nvSpPr>
        <p:spPr>
          <a:xfrm>
            <a:off x="797025" y="1151500"/>
            <a:ext cx="2856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2DF0D"/>
                </a:solidFill>
                <a:latin typeface="Caveat"/>
                <a:ea typeface="Caveat"/>
                <a:cs typeface="Caveat"/>
                <a:sym typeface="Caveat"/>
              </a:rPr>
              <a:t>QUICK QUIZ ?</a:t>
            </a:r>
            <a:endParaRPr b="1" sz="1900">
              <a:solidFill>
                <a:srgbClr val="F2DF0D"/>
              </a:solidFill>
              <a:latin typeface="Caveat"/>
              <a:ea typeface="Caveat"/>
              <a:cs typeface="Caveat"/>
              <a:sym typeface="Caveat"/>
            </a:endParaRPr>
          </a:p>
        </p:txBody>
      </p:sp>
      <p:sp>
        <p:nvSpPr>
          <p:cNvPr id="156" name="Google Shape;156;p16"/>
          <p:cNvSpPr txBox="1"/>
          <p:nvPr/>
        </p:nvSpPr>
        <p:spPr>
          <a:xfrm>
            <a:off x="659700" y="1628500"/>
            <a:ext cx="6660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22222"/>
              </a:buClr>
              <a:buSzPts val="1400"/>
              <a:buAutoNum type="arabicPeriod"/>
            </a:pPr>
            <a:r>
              <a:rPr lang="en">
                <a:solidFill>
                  <a:srgbClr val="222222"/>
                </a:solidFill>
                <a:highlight>
                  <a:srgbClr val="FFFF00"/>
                </a:highlight>
              </a:rPr>
              <a:t>What tab do you use to request that someone reviews and approves your changes to a project before they become final?</a:t>
            </a:r>
            <a:endParaRPr>
              <a:solidFill>
                <a:srgbClr val="222222"/>
              </a:solidFill>
              <a:highlight>
                <a:srgbClr val="FFFF00"/>
              </a:highlight>
            </a:endParaRPr>
          </a:p>
          <a:p>
            <a:pPr indent="-317500" lvl="0" marL="457200" rtl="0" algn="l">
              <a:spcBef>
                <a:spcPts val="0"/>
              </a:spcBef>
              <a:spcAft>
                <a:spcPts val="0"/>
              </a:spcAft>
              <a:buClr>
                <a:srgbClr val="222222"/>
              </a:buClr>
              <a:buSzPts val="1400"/>
              <a:buAutoNum type="arabicPeriod"/>
            </a:pPr>
            <a:r>
              <a:rPr lang="en">
                <a:solidFill>
                  <a:srgbClr val="222222"/>
                </a:solidFill>
                <a:highlight>
                  <a:srgbClr val="FFFF00"/>
                </a:highlight>
              </a:rPr>
              <a:t>Which git command allows you to see the state of your working directory and the staged snapshot of your changes?</a:t>
            </a:r>
            <a:endParaRPr>
              <a:solidFill>
                <a:srgbClr val="222222"/>
              </a:solidFill>
              <a:highlight>
                <a:srgbClr val="FFFF00"/>
              </a:highlight>
            </a:endParaRPr>
          </a:p>
          <a:p>
            <a:pPr indent="-317500" lvl="0" marL="457200" rtl="0" algn="l">
              <a:spcBef>
                <a:spcPts val="0"/>
              </a:spcBef>
              <a:spcAft>
                <a:spcPts val="0"/>
              </a:spcAft>
              <a:buClr>
                <a:srgbClr val="222222"/>
              </a:buClr>
              <a:buSzPts val="1400"/>
              <a:buAutoNum type="arabicPeriod"/>
            </a:pPr>
            <a:r>
              <a:rPr lang="en">
                <a:solidFill>
                  <a:srgbClr val="222222"/>
                </a:solidFill>
                <a:highlight>
                  <a:srgbClr val="FFFF00"/>
                </a:highlight>
              </a:rPr>
              <a:t>Under which tab on GitHub will you find all the source files for a repository?</a:t>
            </a:r>
            <a:endParaRPr>
              <a:solidFill>
                <a:srgbClr val="222222"/>
              </a:solidFill>
              <a:highlight>
                <a:srgbClr val="FFFF00"/>
              </a:highlight>
            </a:endParaRPr>
          </a:p>
          <a:p>
            <a:pPr indent="-317500" lvl="0" marL="457200" rtl="0" algn="l">
              <a:spcBef>
                <a:spcPts val="0"/>
              </a:spcBef>
              <a:spcAft>
                <a:spcPts val="0"/>
              </a:spcAft>
              <a:buClr>
                <a:srgbClr val="222222"/>
              </a:buClr>
              <a:buSzPts val="1400"/>
              <a:buAutoNum type="arabicPeriod"/>
            </a:pPr>
            <a:r>
              <a:rPr lang="en">
                <a:solidFill>
                  <a:srgbClr val="222222"/>
                </a:solidFill>
                <a:highlight>
                  <a:srgbClr val="FFFF00"/>
                </a:highlight>
              </a:rPr>
              <a:t>Which Git command transfers changes from your local repository to the remote repository?</a:t>
            </a:r>
            <a:endParaRPr>
              <a:solidFill>
                <a:srgbClr val="222222"/>
              </a:solidFill>
              <a:highlight>
                <a:srgbClr val="FFFF00"/>
              </a:highlight>
            </a:endParaRPr>
          </a:p>
        </p:txBody>
      </p:sp>
      <p:sp>
        <p:nvSpPr>
          <p:cNvPr id="157" name="Google Shape;157;p16"/>
          <p:cNvSpPr txBox="1"/>
          <p:nvPr/>
        </p:nvSpPr>
        <p:spPr>
          <a:xfrm>
            <a:off x="2485293" y="4021632"/>
            <a:ext cx="91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F2DF0D"/>
                </a:highlight>
              </a:rPr>
              <a:t>     </a:t>
            </a:r>
            <a:r>
              <a:rPr lang="en" sz="1800" u="sng">
                <a:solidFill>
                  <a:srgbClr val="0000FF"/>
                </a:solidFill>
                <a:highlight>
                  <a:srgbClr val="F2DF0D"/>
                </a:highlight>
                <a:latin typeface="Roboto"/>
                <a:ea typeface="Roboto"/>
                <a:cs typeface="Roboto"/>
                <a:sym typeface="Roboto"/>
                <a:hlinkClick r:id="rId3">
                  <a:extLst>
                    <a:ext uri="{A12FA001-AC4F-418D-AE19-62706E023703}">
                      <ahyp:hlinkClr val="tx"/>
                    </a:ext>
                  </a:extLst>
                </a:hlinkClick>
              </a:rPr>
              <a:t>Helper Notes </a:t>
            </a:r>
            <a:r>
              <a:rPr lang="en" sz="1800">
                <a:solidFill>
                  <a:srgbClr val="0000FF"/>
                </a:solidFill>
                <a:latin typeface="Roboto"/>
                <a:ea typeface="Roboto"/>
                <a:cs typeface="Roboto"/>
                <a:sym typeface="Roboto"/>
              </a:rPr>
              <a:t> </a:t>
            </a:r>
            <a:r>
              <a:rPr lang="en" sz="1600">
                <a:solidFill>
                  <a:srgbClr val="0000FF"/>
                </a:solidFill>
                <a:latin typeface="Roboto"/>
                <a:ea typeface="Roboto"/>
                <a:cs typeface="Roboto"/>
                <a:sym typeface="Roboto"/>
              </a:rPr>
              <a:t> </a:t>
            </a:r>
            <a:r>
              <a:rPr lang="en">
                <a:latin typeface="Roboto"/>
                <a:ea typeface="Roboto"/>
                <a:cs typeface="Roboto"/>
                <a:sym typeface="Roboto"/>
              </a:rPr>
              <a:t>            </a:t>
            </a:r>
            <a:endParaRPr>
              <a:latin typeface="Roboto"/>
              <a:ea typeface="Roboto"/>
              <a:cs typeface="Roboto"/>
              <a:sym typeface="Roboto"/>
            </a:endParaRPr>
          </a:p>
        </p:txBody>
      </p:sp>
      <p:sp>
        <p:nvSpPr>
          <p:cNvPr id="158" name="Google Shape;158;p16"/>
          <p:cNvSpPr/>
          <p:nvPr/>
        </p:nvSpPr>
        <p:spPr>
          <a:xfrm>
            <a:off x="1820625" y="4062875"/>
            <a:ext cx="808800" cy="37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16"/>
          <p:cNvPicPr preferRelativeResize="0"/>
          <p:nvPr/>
        </p:nvPicPr>
        <p:blipFill>
          <a:blip r:embed="rId4">
            <a:alphaModFix/>
          </a:blip>
          <a:stretch>
            <a:fillRect/>
          </a:stretch>
        </p:blipFill>
        <p:spPr>
          <a:xfrm>
            <a:off x="7231525" y="2415125"/>
            <a:ext cx="1267475" cy="126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nvSpPr>
        <p:spPr>
          <a:xfrm>
            <a:off x="2719625" y="194625"/>
            <a:ext cx="4473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u="sng">
                <a:solidFill>
                  <a:srgbClr val="FF0000"/>
                </a:solidFill>
                <a:highlight>
                  <a:srgbClr val="F2DF0D"/>
                </a:highlight>
                <a:latin typeface="Roboto"/>
                <a:ea typeface="Roboto"/>
                <a:cs typeface="Roboto"/>
                <a:sym typeface="Roboto"/>
              </a:rPr>
              <a:t>ADVANCED GIT CONCEPTS :</a:t>
            </a:r>
            <a:endParaRPr b="1" sz="2300" u="sng">
              <a:solidFill>
                <a:srgbClr val="FF0000"/>
              </a:solidFill>
              <a:highlight>
                <a:srgbClr val="F2DF0D"/>
              </a:highlight>
              <a:latin typeface="Roboto"/>
              <a:ea typeface="Roboto"/>
              <a:cs typeface="Roboto"/>
              <a:sym typeface="Roboto"/>
            </a:endParaRPr>
          </a:p>
        </p:txBody>
      </p:sp>
      <p:sp>
        <p:nvSpPr>
          <p:cNvPr id="165" name="Google Shape;165;p17"/>
          <p:cNvSpPr txBox="1"/>
          <p:nvPr/>
        </p:nvSpPr>
        <p:spPr>
          <a:xfrm>
            <a:off x="795550" y="839125"/>
            <a:ext cx="3033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DEC20A"/>
                </a:highlight>
                <a:latin typeface="Roboto"/>
                <a:ea typeface="Roboto"/>
                <a:cs typeface="Roboto"/>
                <a:sym typeface="Roboto"/>
              </a:rPr>
              <a:t>1)GIT DIFF</a:t>
            </a:r>
            <a:endParaRPr sz="2100">
              <a:solidFill>
                <a:srgbClr val="222222"/>
              </a:solidFill>
              <a:highlight>
                <a:srgbClr val="DEC20A"/>
              </a:highlight>
              <a:latin typeface="Roboto"/>
              <a:ea typeface="Roboto"/>
              <a:cs typeface="Roboto"/>
              <a:sym typeface="Roboto"/>
            </a:endParaRPr>
          </a:p>
        </p:txBody>
      </p:sp>
      <p:sp>
        <p:nvSpPr>
          <p:cNvPr id="166" name="Google Shape;166;p17"/>
          <p:cNvSpPr txBox="1"/>
          <p:nvPr/>
        </p:nvSpPr>
        <p:spPr>
          <a:xfrm>
            <a:off x="583675" y="1316125"/>
            <a:ext cx="5952600" cy="4771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FF"/>
              </a:buClr>
              <a:buSzPts val="1600"/>
              <a:buFont typeface="Roboto"/>
              <a:buChar char="●"/>
            </a:pPr>
            <a:r>
              <a:rPr i="1" lang="en" sz="1600">
                <a:solidFill>
                  <a:srgbClr val="0000FF"/>
                </a:solidFill>
                <a:highlight>
                  <a:srgbClr val="F2DF0D"/>
                </a:highlight>
                <a:latin typeface="Roboto"/>
                <a:ea typeface="Roboto"/>
                <a:cs typeface="Roboto"/>
                <a:sym typeface="Roboto"/>
              </a:rPr>
              <a:t>Synopsis</a:t>
            </a:r>
            <a:endParaRPr sz="1350">
              <a:solidFill>
                <a:srgbClr val="4D4D4D"/>
              </a:solidFill>
              <a:highlight>
                <a:srgbClr val="F2DF0D"/>
              </a:highlight>
              <a:latin typeface="Roboto"/>
              <a:ea typeface="Roboto"/>
              <a:cs typeface="Roboto"/>
              <a:sym typeface="Roboto"/>
            </a:endParaRPr>
          </a:p>
          <a:p>
            <a:pPr indent="0" lvl="0" marL="457200" rtl="0" algn="l">
              <a:spcBef>
                <a:spcPts val="0"/>
              </a:spcBef>
              <a:spcAft>
                <a:spcPts val="0"/>
              </a:spcAft>
              <a:buNone/>
            </a:pPr>
            <a:r>
              <a:rPr lang="en" sz="1200">
                <a:solidFill>
                  <a:srgbClr val="4D4D4D"/>
                </a:solidFill>
                <a:highlight>
                  <a:srgbClr val="F2DF0D"/>
                </a:highlight>
              </a:rPr>
              <a:t>Diffing is a function that takes two input data sets and outputs the changes between them.The data</a:t>
            </a:r>
            <a:r>
              <a:rPr lang="en" sz="1200">
                <a:solidFill>
                  <a:srgbClr val="4D4D4D"/>
                </a:solidFill>
                <a:highlight>
                  <a:srgbClr val="F2DF0D"/>
                </a:highlight>
              </a:rPr>
              <a:t> </a:t>
            </a:r>
            <a:r>
              <a:rPr lang="en" sz="1200">
                <a:solidFill>
                  <a:srgbClr val="4D4D4D"/>
                </a:solidFill>
                <a:highlight>
                  <a:srgbClr val="F2DF0D"/>
                </a:highlight>
              </a:rPr>
              <a:t>sources can be commits,branches,working tree,etc.</a:t>
            </a:r>
            <a:endParaRPr sz="1200">
              <a:solidFill>
                <a:srgbClr val="4D4D4D"/>
              </a:solidFill>
              <a:highlight>
                <a:srgbClr val="F2DF0D"/>
              </a:highlight>
            </a:endParaRPr>
          </a:p>
          <a:p>
            <a:pPr indent="0" lvl="0" marL="0" rtl="0" algn="l">
              <a:spcBef>
                <a:spcPts val="0"/>
              </a:spcBef>
              <a:spcAft>
                <a:spcPts val="0"/>
              </a:spcAft>
              <a:buNone/>
            </a:pPr>
            <a:r>
              <a:t/>
            </a:r>
            <a:endParaRPr sz="1500">
              <a:solidFill>
                <a:srgbClr val="4D4D4D"/>
              </a:solidFill>
              <a:highlight>
                <a:srgbClr val="F5F5F5"/>
              </a:highlight>
              <a:latin typeface="Roboto"/>
              <a:ea typeface="Roboto"/>
              <a:cs typeface="Roboto"/>
              <a:sym typeface="Roboto"/>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highlight>
                  <a:srgbClr val="F2DF0D"/>
                </a:highlight>
                <a:latin typeface="Roboto"/>
                <a:ea typeface="Roboto"/>
                <a:cs typeface="Roboto"/>
                <a:sym typeface="Roboto"/>
              </a:rPr>
              <a:t>Example</a:t>
            </a:r>
            <a:endParaRPr i="1" sz="1600">
              <a:solidFill>
                <a:srgbClr val="0000FF"/>
              </a:solidFill>
              <a:highlight>
                <a:srgbClr val="F2DF0D"/>
              </a:highlight>
              <a:latin typeface="Roboto"/>
              <a:ea typeface="Roboto"/>
              <a:cs typeface="Roboto"/>
              <a:sym typeface="Roboto"/>
            </a:endParaRPr>
          </a:p>
          <a:p>
            <a:pPr indent="0" lvl="0" marL="0" rtl="0" algn="l">
              <a:spcBef>
                <a:spcPts val="0"/>
              </a:spcBef>
              <a:spcAft>
                <a:spcPts val="0"/>
              </a:spcAft>
              <a:buNone/>
            </a:pPr>
            <a:r>
              <a:rPr i="1" lang="en" sz="1800">
                <a:solidFill>
                  <a:srgbClr val="0000FF"/>
                </a:solidFill>
                <a:highlight>
                  <a:srgbClr val="F2DF0D"/>
                </a:highlight>
                <a:latin typeface="Roboto"/>
                <a:ea typeface="Roboto"/>
                <a:cs typeface="Roboto"/>
                <a:sym typeface="Roboto"/>
              </a:rPr>
              <a:t>     </a:t>
            </a:r>
            <a:r>
              <a:rPr i="1" lang="en" sz="1700">
                <a:solidFill>
                  <a:srgbClr val="0000FF"/>
                </a:solidFill>
                <a:highlight>
                  <a:srgbClr val="F2DF0D"/>
                </a:highlight>
                <a:latin typeface="Roboto"/>
                <a:ea typeface="Roboto"/>
                <a:cs typeface="Roboto"/>
                <a:sym typeface="Roboto"/>
              </a:rPr>
              <a:t> </a:t>
            </a:r>
            <a:r>
              <a:rPr i="1" lang="en" sz="1600">
                <a:solidFill>
                  <a:srgbClr val="0000FF"/>
                </a:solidFill>
                <a:highlight>
                  <a:srgbClr val="F2DF0D"/>
                </a:highlight>
                <a:latin typeface="Roboto"/>
                <a:ea typeface="Roboto"/>
                <a:cs typeface="Roboto"/>
                <a:sym typeface="Roboto"/>
              </a:rPr>
              <a:t> </a:t>
            </a:r>
            <a:r>
              <a:rPr lang="en" sz="1200">
                <a:solidFill>
                  <a:srgbClr val="222222"/>
                </a:solidFill>
                <a:highlight>
                  <a:srgbClr val="F2DF0D"/>
                </a:highlight>
              </a:rPr>
              <a:t>Suppose we have created a file</a:t>
            </a:r>
            <a:r>
              <a:rPr b="1" lang="en" sz="1200">
                <a:solidFill>
                  <a:srgbClr val="222222"/>
                </a:solidFill>
                <a:highlight>
                  <a:srgbClr val="F2DF0D"/>
                </a:highlight>
              </a:rPr>
              <a:t> “dog.txt”</a:t>
            </a:r>
            <a:r>
              <a:rPr lang="en" sz="1200">
                <a:solidFill>
                  <a:srgbClr val="222222"/>
                </a:solidFill>
                <a:highlight>
                  <a:srgbClr val="F2DF0D"/>
                </a:highlight>
              </a:rPr>
              <a:t>. We added it to the staging </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area with content </a:t>
            </a:r>
            <a:r>
              <a:rPr b="1" lang="en" sz="1200">
                <a:solidFill>
                  <a:srgbClr val="222222"/>
                </a:solidFill>
                <a:highlight>
                  <a:srgbClr val="F2DF0D"/>
                </a:highlight>
              </a:rPr>
              <a:t>‘my name is puppy’</a:t>
            </a:r>
            <a:r>
              <a:rPr lang="en" sz="1200">
                <a:solidFill>
                  <a:srgbClr val="222222"/>
                </a:solidFill>
                <a:highlight>
                  <a:srgbClr val="F2DF0D"/>
                </a:highlight>
              </a:rPr>
              <a:t> in it. Now we apply git diff  </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command but it shows nothing.That is because the command </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compares the working directory with the staging area file.But now we</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modify</a:t>
            </a:r>
            <a:r>
              <a:rPr b="1" lang="en" sz="1200">
                <a:solidFill>
                  <a:srgbClr val="222222"/>
                </a:solidFill>
                <a:highlight>
                  <a:srgbClr val="F2DF0D"/>
                </a:highlight>
              </a:rPr>
              <a:t> ‘puppy’ </a:t>
            </a:r>
            <a:r>
              <a:rPr lang="en" sz="1200">
                <a:solidFill>
                  <a:srgbClr val="222222"/>
                </a:solidFill>
                <a:highlight>
                  <a:srgbClr val="F2DF0D"/>
                </a:highlight>
              </a:rPr>
              <a:t>with </a:t>
            </a:r>
            <a:r>
              <a:rPr b="1" lang="en" sz="1200">
                <a:solidFill>
                  <a:srgbClr val="222222"/>
                </a:solidFill>
                <a:highlight>
                  <a:srgbClr val="F2DF0D"/>
                </a:highlight>
              </a:rPr>
              <a:t>‘pup’</a:t>
            </a:r>
            <a:r>
              <a:rPr lang="en" sz="1200">
                <a:solidFill>
                  <a:srgbClr val="222222"/>
                </a:solidFill>
                <a:highlight>
                  <a:srgbClr val="F2DF0D"/>
                </a:highlight>
              </a:rPr>
              <a:t> .If we run command git diff, the </a:t>
            </a:r>
            <a:r>
              <a:rPr lang="en" sz="1200">
                <a:solidFill>
                  <a:srgbClr val="222222"/>
                </a:solidFill>
                <a:highlight>
                  <a:srgbClr val="F2DF0D"/>
                </a:highlight>
              </a:rPr>
              <a:t>outcome</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is </a:t>
            </a:r>
            <a:r>
              <a:rPr b="1" lang="en" sz="1200">
                <a:solidFill>
                  <a:srgbClr val="222222"/>
                </a:solidFill>
                <a:highlight>
                  <a:srgbClr val="F2DF0D"/>
                </a:highlight>
              </a:rPr>
              <a:t>weird</a:t>
            </a:r>
            <a:r>
              <a:rPr lang="en" sz="1200">
                <a:solidFill>
                  <a:srgbClr val="222222"/>
                </a:solidFill>
                <a:highlight>
                  <a:srgbClr val="F2DF0D"/>
                </a:highlight>
              </a:rPr>
              <a:t>.</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In the first line, Git has named old version of file as </a:t>
            </a:r>
            <a:r>
              <a:rPr b="1" lang="en" sz="1200">
                <a:solidFill>
                  <a:srgbClr val="222222"/>
                </a:solidFill>
                <a:highlight>
                  <a:srgbClr val="F2DF0D"/>
                </a:highlight>
              </a:rPr>
              <a:t>‘A’ </a:t>
            </a:r>
            <a:r>
              <a:rPr lang="en" sz="1200">
                <a:solidFill>
                  <a:srgbClr val="222222"/>
                </a:solidFill>
                <a:highlight>
                  <a:srgbClr val="F2DF0D"/>
                </a:highlight>
              </a:rPr>
              <a:t>&amp; newer as </a:t>
            </a:r>
            <a:r>
              <a:rPr b="1" lang="en" sz="1200">
                <a:solidFill>
                  <a:srgbClr val="222222"/>
                </a:solidFill>
                <a:highlight>
                  <a:srgbClr val="F2DF0D"/>
                </a:highlight>
              </a:rPr>
              <a:t>‘B’</a:t>
            </a:r>
            <a:r>
              <a:rPr b="1" lang="en" sz="1300">
                <a:solidFill>
                  <a:srgbClr val="222222"/>
                </a:solidFill>
                <a:highlight>
                  <a:srgbClr val="F2DF0D"/>
                </a:highlight>
              </a:rPr>
              <a:t>.</a:t>
            </a:r>
            <a:endParaRPr b="1" sz="1300">
              <a:solidFill>
                <a:srgbClr val="222222"/>
              </a:solidFill>
              <a:highlight>
                <a:srgbClr val="F2DF0D"/>
              </a:highlight>
            </a:endParaRPr>
          </a:p>
          <a:p>
            <a:pPr indent="0" lvl="0" marL="0" rtl="0" algn="l">
              <a:spcBef>
                <a:spcPts val="0"/>
              </a:spcBef>
              <a:spcAft>
                <a:spcPts val="0"/>
              </a:spcAft>
              <a:buNone/>
            </a:pPr>
            <a:r>
              <a:rPr b="1" lang="en" sz="1300">
                <a:solidFill>
                  <a:srgbClr val="222222"/>
                </a:solidFill>
                <a:highlight>
                  <a:srgbClr val="F2DF0D"/>
                </a:highlight>
              </a:rPr>
              <a:t>         </a:t>
            </a:r>
            <a:r>
              <a:rPr lang="en" sz="1200">
                <a:solidFill>
                  <a:srgbClr val="222222"/>
                </a:solidFill>
                <a:highlight>
                  <a:srgbClr val="F2DF0D"/>
                </a:highlight>
              </a:rPr>
              <a:t>In third line,git assigned a minus sign</a:t>
            </a:r>
            <a:r>
              <a:rPr b="1" lang="en" sz="1200">
                <a:solidFill>
                  <a:srgbClr val="222222"/>
                </a:solidFill>
                <a:highlight>
                  <a:srgbClr val="F2DF0D"/>
                </a:highlight>
              </a:rPr>
              <a:t> ‘-’</a:t>
            </a:r>
            <a:r>
              <a:rPr lang="en" sz="1200">
                <a:solidFill>
                  <a:srgbClr val="222222"/>
                </a:solidFill>
                <a:highlight>
                  <a:srgbClr val="F2DF0D"/>
                </a:highlight>
              </a:rPr>
              <a:t> to </a:t>
            </a:r>
            <a:r>
              <a:rPr b="1" lang="en" sz="1200">
                <a:solidFill>
                  <a:srgbClr val="222222"/>
                </a:solidFill>
                <a:highlight>
                  <a:srgbClr val="F2DF0D"/>
                </a:highlight>
              </a:rPr>
              <a:t>‘A’</a:t>
            </a:r>
            <a:r>
              <a:rPr lang="en" sz="1200">
                <a:solidFill>
                  <a:srgbClr val="222222"/>
                </a:solidFill>
                <a:highlight>
                  <a:srgbClr val="F2DF0D"/>
                </a:highlight>
              </a:rPr>
              <a:t> &amp; </a:t>
            </a:r>
            <a:r>
              <a:rPr b="1" lang="en" sz="1200">
                <a:solidFill>
                  <a:srgbClr val="222222"/>
                </a:solidFill>
                <a:highlight>
                  <a:srgbClr val="F2DF0D"/>
                </a:highlight>
              </a:rPr>
              <a:t>‘+’</a:t>
            </a:r>
            <a:r>
              <a:rPr lang="en" sz="1200">
                <a:solidFill>
                  <a:srgbClr val="222222"/>
                </a:solidFill>
                <a:highlight>
                  <a:srgbClr val="F2DF0D"/>
                </a:highlight>
              </a:rPr>
              <a:t> to</a:t>
            </a:r>
            <a:r>
              <a:rPr b="1" lang="en" sz="1200">
                <a:solidFill>
                  <a:srgbClr val="222222"/>
                </a:solidFill>
                <a:highlight>
                  <a:srgbClr val="F2DF0D"/>
                </a:highlight>
              </a:rPr>
              <a:t> ‘B’</a:t>
            </a:r>
            <a:r>
              <a:rPr lang="en" sz="1200">
                <a:solidFill>
                  <a:srgbClr val="222222"/>
                </a:solidFill>
                <a:highlight>
                  <a:srgbClr val="F2DF0D"/>
                </a:highlight>
              </a:rPr>
              <a:t>. In 4th line,Git</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a:t>
            </a:r>
            <a:r>
              <a:rPr lang="en" sz="1200">
                <a:solidFill>
                  <a:srgbClr val="222222"/>
                </a:solidFill>
                <a:highlight>
                  <a:srgbClr val="F2DF0D"/>
                </a:highlight>
              </a:rPr>
              <a:t>shows</a:t>
            </a:r>
            <a:r>
              <a:rPr lang="en" sz="1200">
                <a:solidFill>
                  <a:srgbClr val="222222"/>
                </a:solidFill>
                <a:highlight>
                  <a:srgbClr val="F2DF0D"/>
                </a:highlight>
              </a:rPr>
              <a:t> chunk of lines with red being modified to green lines.</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rPr>
              <a:t>          The fifth corresponds to a chunk header.</a:t>
            </a:r>
            <a:r>
              <a:rPr lang="en" sz="1200">
                <a:solidFill>
                  <a:srgbClr val="222222"/>
                </a:solidFill>
                <a:highlight>
                  <a:srgbClr val="F5F5F5"/>
                </a:highlight>
              </a:rPr>
              <a:t> </a:t>
            </a:r>
            <a:endParaRPr sz="1200">
              <a:solidFill>
                <a:srgbClr val="222222"/>
              </a:solidFill>
              <a:highlight>
                <a:srgbClr val="F5F5F5"/>
              </a:highlight>
            </a:endParaRPr>
          </a:p>
          <a:p>
            <a:pPr indent="0" lvl="0" marL="0" rtl="0" algn="l">
              <a:spcBef>
                <a:spcPts val="0"/>
              </a:spcBef>
              <a:spcAft>
                <a:spcPts val="0"/>
              </a:spcAft>
              <a:buNone/>
            </a:pPr>
            <a:r>
              <a:t/>
            </a:r>
            <a:endParaRPr sz="1200">
              <a:solidFill>
                <a:srgbClr val="222222"/>
              </a:solidFill>
              <a:highlight>
                <a:srgbClr val="F5F5F5"/>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2DF0D"/>
                </a:highlight>
                <a:latin typeface="Roboto"/>
                <a:ea typeface="Roboto"/>
                <a:cs typeface="Roboto"/>
                <a:sym typeface="Roboto"/>
              </a:rPr>
              <a:t>             </a:t>
            </a:r>
            <a:r>
              <a:rPr lang="en" sz="1200">
                <a:solidFill>
                  <a:srgbClr val="222222"/>
                </a:solidFill>
                <a:highlight>
                  <a:srgbClr val="F2DF0D"/>
                </a:highlight>
              </a:rPr>
              <a:t>             </a:t>
            </a:r>
            <a:r>
              <a:rPr lang="en" sz="1200">
                <a:solidFill>
                  <a:srgbClr val="FF00B5"/>
                </a:solidFill>
                <a:highlight>
                  <a:srgbClr val="F2DF0D"/>
                </a:highlight>
              </a:rPr>
              <a:t>What does the second line signify???</a:t>
            </a:r>
            <a:endParaRPr sz="1200">
              <a:solidFill>
                <a:srgbClr val="FF00B5"/>
              </a:solidFill>
              <a:highlight>
                <a:srgbClr val="F2DF0D"/>
              </a:highlight>
            </a:endParaRPr>
          </a:p>
          <a:p>
            <a:pPr indent="0" lvl="0" marL="0" rtl="0" algn="l">
              <a:spcBef>
                <a:spcPts val="0"/>
              </a:spcBef>
              <a:spcAft>
                <a:spcPts val="0"/>
              </a:spcAft>
              <a:buNone/>
            </a:pPr>
            <a:r>
              <a:rPr lang="en" sz="1200">
                <a:solidFill>
                  <a:srgbClr val="FF00B5"/>
                </a:solidFill>
                <a:highlight>
                  <a:srgbClr val="F2DF0D"/>
                </a:highlight>
              </a:rPr>
              <a:t>           </a:t>
            </a:r>
            <a:r>
              <a:rPr lang="en" sz="1200">
                <a:solidFill>
                  <a:srgbClr val="FF00B5"/>
                </a:solidFill>
                <a:highlight>
                  <a:srgbClr val="F2DF0D"/>
                </a:highlight>
              </a:rPr>
              <a:t>Can you see -1 &amp; +1 ???           \ No newline at end of file ???</a:t>
            </a:r>
            <a:endParaRPr sz="1200">
              <a:solidFill>
                <a:srgbClr val="FF00B5"/>
              </a:solidFill>
              <a:highlight>
                <a:srgbClr val="F2DF0D"/>
              </a:highlight>
            </a:endParaRPr>
          </a:p>
          <a:p>
            <a:pPr indent="0" lvl="0" marL="0" rtl="0" algn="l">
              <a:spcBef>
                <a:spcPts val="0"/>
              </a:spcBef>
              <a:spcAft>
                <a:spcPts val="0"/>
              </a:spcAft>
              <a:buNone/>
            </a:pPr>
            <a:r>
              <a:rPr lang="en" sz="1200">
                <a:solidFill>
                  <a:srgbClr val="9900FF"/>
                </a:solidFill>
                <a:highlight>
                  <a:srgbClr val="F5F5F5"/>
                </a:highlight>
                <a:latin typeface="Roboto"/>
                <a:ea typeface="Roboto"/>
                <a:cs typeface="Roboto"/>
                <a:sym typeface="Roboto"/>
              </a:rPr>
              <a:t>            </a:t>
            </a:r>
            <a:endParaRPr sz="1200">
              <a:solidFill>
                <a:srgbClr val="9900FF"/>
              </a:solidFill>
              <a:highlight>
                <a:srgbClr val="F5F5F5"/>
              </a:highlight>
              <a:latin typeface="Roboto"/>
              <a:ea typeface="Roboto"/>
              <a:cs typeface="Roboto"/>
              <a:sym typeface="Roboto"/>
            </a:endParaRPr>
          </a:p>
          <a:p>
            <a:pPr indent="0" lvl="0" marL="0" rtl="0" algn="l">
              <a:spcBef>
                <a:spcPts val="0"/>
              </a:spcBef>
              <a:spcAft>
                <a:spcPts val="0"/>
              </a:spcAft>
              <a:buNone/>
            </a:pPr>
            <a:r>
              <a:rPr lang="en" sz="1200">
                <a:solidFill>
                  <a:srgbClr val="9900FF"/>
                </a:solidFill>
                <a:highlight>
                  <a:srgbClr val="F5F5F5"/>
                </a:highlight>
                <a:latin typeface="Roboto"/>
                <a:ea typeface="Roboto"/>
                <a:cs typeface="Roboto"/>
                <a:sym typeface="Roboto"/>
              </a:rPr>
              <a:t>            </a:t>
            </a:r>
            <a:r>
              <a:rPr i="1" lang="en" sz="1800">
                <a:solidFill>
                  <a:srgbClr val="0000FF"/>
                </a:solidFill>
                <a:highlight>
                  <a:srgbClr val="F5F5F5"/>
                </a:highlight>
                <a:latin typeface="Roboto"/>
                <a:ea typeface="Roboto"/>
                <a:cs typeface="Roboto"/>
                <a:sym typeface="Roboto"/>
              </a:rPr>
              <a:t>    </a:t>
            </a:r>
            <a:endParaRPr i="1" sz="1800">
              <a:solidFill>
                <a:srgbClr val="0000FF"/>
              </a:solidFill>
              <a:highlight>
                <a:srgbClr val="F5F5F5"/>
              </a:highlight>
              <a:latin typeface="Roboto"/>
              <a:ea typeface="Roboto"/>
              <a:cs typeface="Roboto"/>
              <a:sym typeface="Roboto"/>
            </a:endParaRPr>
          </a:p>
          <a:p>
            <a:pPr indent="0" lvl="0" marL="0" rtl="0" algn="l">
              <a:spcBef>
                <a:spcPts val="0"/>
              </a:spcBef>
              <a:spcAft>
                <a:spcPts val="0"/>
              </a:spcAft>
              <a:buNone/>
            </a:pPr>
            <a:r>
              <a:t/>
            </a:r>
            <a:endParaRPr i="1" sz="1800">
              <a:solidFill>
                <a:srgbClr val="0000FF"/>
              </a:solidFill>
              <a:highlight>
                <a:srgbClr val="F5F5F5"/>
              </a:highlight>
              <a:latin typeface="Roboto"/>
              <a:ea typeface="Roboto"/>
              <a:cs typeface="Roboto"/>
              <a:sym typeface="Roboto"/>
            </a:endParaRPr>
          </a:p>
          <a:p>
            <a:pPr indent="0" lvl="0" marL="0" rtl="0" algn="l">
              <a:spcBef>
                <a:spcPts val="0"/>
              </a:spcBef>
              <a:spcAft>
                <a:spcPts val="0"/>
              </a:spcAft>
              <a:buNone/>
            </a:pPr>
            <a:r>
              <a:rPr lang="en" sz="1500">
                <a:solidFill>
                  <a:srgbClr val="4D4D4D"/>
                </a:solidFill>
                <a:highlight>
                  <a:srgbClr val="F5F5F5"/>
                </a:highlight>
                <a:latin typeface="Roboto"/>
                <a:ea typeface="Roboto"/>
                <a:cs typeface="Roboto"/>
                <a:sym typeface="Roboto"/>
              </a:rPr>
              <a:t>          </a:t>
            </a:r>
            <a:endParaRPr sz="1500">
              <a:solidFill>
                <a:srgbClr val="4D4D4D"/>
              </a:solidFill>
              <a:highlight>
                <a:srgbClr val="F5F5F5"/>
              </a:highlight>
              <a:latin typeface="Roboto"/>
              <a:ea typeface="Roboto"/>
              <a:cs typeface="Roboto"/>
              <a:sym typeface="Roboto"/>
            </a:endParaRPr>
          </a:p>
        </p:txBody>
      </p:sp>
      <p:pic>
        <p:nvPicPr>
          <p:cNvPr id="167" name="Google Shape;167;p17"/>
          <p:cNvPicPr preferRelativeResize="0"/>
          <p:nvPr/>
        </p:nvPicPr>
        <p:blipFill rotWithShape="1">
          <a:blip r:embed="rId3">
            <a:alphaModFix/>
          </a:blip>
          <a:srcRect b="0" l="0" r="0" t="8466"/>
          <a:stretch/>
        </p:blipFill>
        <p:spPr>
          <a:xfrm>
            <a:off x="6072350" y="2571750"/>
            <a:ext cx="2950000" cy="1639525"/>
          </a:xfrm>
          <a:prstGeom prst="rect">
            <a:avLst/>
          </a:prstGeom>
          <a:noFill/>
          <a:ln cap="flat" cmpd="sng" w="38100">
            <a:solidFill>
              <a:srgbClr val="F2DF0D"/>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nvSpPr>
        <p:spPr>
          <a:xfrm>
            <a:off x="444675" y="292000"/>
            <a:ext cx="6371400" cy="4494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FF"/>
              </a:buClr>
              <a:buSzPts val="1600"/>
              <a:buFont typeface="Roboto"/>
              <a:buChar char="●"/>
            </a:pPr>
            <a:r>
              <a:rPr i="1" lang="en" sz="1600">
                <a:solidFill>
                  <a:srgbClr val="0000FF"/>
                </a:solidFill>
                <a:highlight>
                  <a:srgbClr val="F2DF0D"/>
                </a:highlight>
                <a:latin typeface="Roboto"/>
                <a:ea typeface="Roboto"/>
                <a:cs typeface="Roboto"/>
                <a:sym typeface="Roboto"/>
              </a:rPr>
              <a:t>Other Comparisons</a:t>
            </a:r>
            <a:endParaRPr i="1" sz="1600">
              <a:solidFill>
                <a:srgbClr val="0000FF"/>
              </a:solidFill>
              <a:highlight>
                <a:srgbClr val="F2DF0D"/>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2DF0D"/>
                </a:highlight>
                <a:latin typeface="Roboto"/>
                <a:ea typeface="Roboto"/>
                <a:cs typeface="Roboto"/>
                <a:sym typeface="Roboto"/>
              </a:rPr>
              <a:t>            </a:t>
            </a:r>
            <a:endParaRPr sz="1200">
              <a:solidFill>
                <a:srgbClr val="222222"/>
              </a:solidFill>
              <a:highlight>
                <a:srgbClr val="F2DF0D"/>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AutoNum type="arabicPeriod"/>
            </a:pPr>
            <a:r>
              <a:rPr lang="en" sz="1200">
                <a:solidFill>
                  <a:srgbClr val="222222"/>
                </a:solidFill>
                <a:highlight>
                  <a:srgbClr val="F2DF0D"/>
                </a:highlight>
                <a:latin typeface="Roboto"/>
                <a:ea typeface="Roboto"/>
                <a:cs typeface="Roboto"/>
                <a:sym typeface="Roboto"/>
              </a:rPr>
              <a:t>  </a:t>
            </a:r>
            <a:r>
              <a:rPr b="1" lang="en" sz="1200">
                <a:solidFill>
                  <a:srgbClr val="222222"/>
                </a:solidFill>
                <a:highlight>
                  <a:srgbClr val="F2DF0D"/>
                </a:highlight>
                <a:latin typeface="Roboto"/>
                <a:ea typeface="Roboto"/>
                <a:cs typeface="Roboto"/>
                <a:sym typeface="Roboto"/>
              </a:rPr>
              <a:t>git diff HEAD</a:t>
            </a:r>
            <a:r>
              <a:rPr lang="en" sz="1200">
                <a:solidFill>
                  <a:srgbClr val="222222"/>
                </a:solidFill>
                <a:highlight>
                  <a:srgbClr val="F2DF0D"/>
                </a:highlight>
                <a:latin typeface="Roboto"/>
                <a:ea typeface="Roboto"/>
                <a:cs typeface="Roboto"/>
                <a:sym typeface="Roboto"/>
              </a:rPr>
              <a:t> – </a:t>
            </a:r>
            <a:r>
              <a:rPr lang="en" sz="1200">
                <a:solidFill>
                  <a:srgbClr val="0A0A23"/>
                </a:solidFill>
                <a:highlight>
                  <a:srgbClr val="F2DF0D"/>
                </a:highlight>
              </a:rPr>
              <a:t>Command to compare the both staged and unstaged changes   </a:t>
            </a:r>
            <a:endParaRPr sz="1200">
              <a:solidFill>
                <a:srgbClr val="0A0A23"/>
              </a:solidFill>
              <a:highlight>
                <a:srgbClr val="F2DF0D"/>
              </a:highlight>
            </a:endParaRPr>
          </a:p>
          <a:p>
            <a:pPr indent="0" lvl="0" marL="457200" rtl="0" algn="l">
              <a:spcBef>
                <a:spcPts val="0"/>
              </a:spcBef>
              <a:spcAft>
                <a:spcPts val="0"/>
              </a:spcAft>
              <a:buNone/>
            </a:pPr>
            <a:r>
              <a:rPr lang="en" sz="1200">
                <a:solidFill>
                  <a:srgbClr val="0A0A23"/>
                </a:solidFill>
                <a:highlight>
                  <a:srgbClr val="F2DF0D"/>
                </a:highlight>
              </a:rPr>
              <a:t>  with your last commit.</a:t>
            </a:r>
            <a:endParaRPr sz="1200">
              <a:solidFill>
                <a:srgbClr val="0A0A23"/>
              </a:solidFill>
              <a:highlight>
                <a:srgbClr val="F2DF0D"/>
              </a:highlight>
            </a:endParaRPr>
          </a:p>
          <a:p>
            <a:pPr indent="0" lvl="0" marL="457200" rtl="0" algn="l">
              <a:spcBef>
                <a:spcPts val="0"/>
              </a:spcBef>
              <a:spcAft>
                <a:spcPts val="0"/>
              </a:spcAft>
              <a:buNone/>
            </a:pPr>
            <a:r>
              <a:t/>
            </a:r>
            <a:endParaRPr sz="1200">
              <a:solidFill>
                <a:srgbClr val="0A0A23"/>
              </a:solidFill>
              <a:highlight>
                <a:srgbClr val="F2DF0D"/>
              </a:highlight>
            </a:endParaRPr>
          </a:p>
          <a:p>
            <a:pPr indent="-304800" lvl="0" marL="457200" rtl="0" algn="l">
              <a:spcBef>
                <a:spcPts val="0"/>
              </a:spcBef>
              <a:spcAft>
                <a:spcPts val="0"/>
              </a:spcAft>
              <a:buClr>
                <a:srgbClr val="0A0A23"/>
              </a:buClr>
              <a:buSzPts val="1200"/>
              <a:buAutoNum type="arabicPeriod"/>
            </a:pPr>
            <a:r>
              <a:rPr lang="en" sz="1200">
                <a:solidFill>
                  <a:srgbClr val="0A0A23"/>
                </a:solidFill>
                <a:highlight>
                  <a:srgbClr val="F2DF0D"/>
                </a:highlight>
              </a:rPr>
              <a:t>  </a:t>
            </a:r>
            <a:r>
              <a:rPr b="1" lang="en" sz="1200">
                <a:solidFill>
                  <a:srgbClr val="0A0A23"/>
                </a:solidFill>
                <a:highlight>
                  <a:srgbClr val="F2DF0D"/>
                </a:highlight>
              </a:rPr>
              <a:t>git diff &lt;branch_name1&gt; &lt;branch_name2&gt;</a:t>
            </a:r>
            <a:r>
              <a:rPr lang="en" sz="1200">
                <a:solidFill>
                  <a:srgbClr val="0A0A23"/>
                </a:solidFill>
                <a:highlight>
                  <a:srgbClr val="F2DF0D"/>
                </a:highlight>
              </a:rPr>
              <a:t> – Command to compare the changes    </a:t>
            </a:r>
            <a:endParaRPr sz="1200">
              <a:solidFill>
                <a:srgbClr val="0A0A23"/>
              </a:solidFill>
              <a:highlight>
                <a:srgbClr val="F2DF0D"/>
              </a:highlight>
            </a:endParaRPr>
          </a:p>
          <a:p>
            <a:pPr indent="0" lvl="0" marL="457200" rtl="0" algn="l">
              <a:spcBef>
                <a:spcPts val="0"/>
              </a:spcBef>
              <a:spcAft>
                <a:spcPts val="0"/>
              </a:spcAft>
              <a:buNone/>
            </a:pPr>
            <a:r>
              <a:rPr lang="en" sz="1200">
                <a:solidFill>
                  <a:srgbClr val="0A0A23"/>
                </a:solidFill>
                <a:highlight>
                  <a:srgbClr val="F2DF0D"/>
                </a:highlight>
              </a:rPr>
              <a:t>  from the first branch with changes from the second branch.Order does matter when </a:t>
            </a:r>
            <a:endParaRPr sz="1200">
              <a:solidFill>
                <a:srgbClr val="0A0A23"/>
              </a:solidFill>
              <a:highlight>
                <a:srgbClr val="F2DF0D"/>
              </a:highlight>
            </a:endParaRPr>
          </a:p>
          <a:p>
            <a:pPr indent="0" lvl="0" marL="457200" rtl="0" algn="l">
              <a:spcBef>
                <a:spcPts val="0"/>
              </a:spcBef>
              <a:spcAft>
                <a:spcPts val="0"/>
              </a:spcAft>
              <a:buNone/>
            </a:pPr>
            <a:r>
              <a:rPr lang="en" sz="1200">
                <a:solidFill>
                  <a:srgbClr val="0A0A23"/>
                </a:solidFill>
                <a:highlight>
                  <a:srgbClr val="F2DF0D"/>
                </a:highlight>
              </a:rPr>
              <a:t>  you're comparing branches. So diff's outcome will change depending on the order. </a:t>
            </a:r>
            <a:endParaRPr sz="1200">
              <a:solidFill>
                <a:srgbClr val="0A0A23"/>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latin typeface="Roboto"/>
                <a:ea typeface="Roboto"/>
                <a:cs typeface="Roboto"/>
                <a:sym typeface="Roboto"/>
              </a:rPr>
              <a:t>              </a:t>
            </a:r>
            <a:r>
              <a:rPr lang="en" sz="1200">
                <a:solidFill>
                  <a:srgbClr val="0A0A23"/>
                </a:solidFill>
                <a:highlight>
                  <a:srgbClr val="F2DF0D"/>
                </a:highlight>
              </a:rPr>
              <a:t>Branch comparison considers the commits only. It doesn't look for staged and </a:t>
            </a:r>
            <a:endParaRPr sz="1200">
              <a:solidFill>
                <a:srgbClr val="0A0A23"/>
              </a:solidFill>
              <a:highlight>
                <a:srgbClr val="F2DF0D"/>
              </a:highlight>
            </a:endParaRPr>
          </a:p>
          <a:p>
            <a:pPr indent="0" lvl="0" marL="0" rtl="0" algn="l">
              <a:spcBef>
                <a:spcPts val="0"/>
              </a:spcBef>
              <a:spcAft>
                <a:spcPts val="0"/>
              </a:spcAft>
              <a:buNone/>
            </a:pPr>
            <a:r>
              <a:rPr lang="en" sz="1200">
                <a:solidFill>
                  <a:srgbClr val="0A0A23"/>
                </a:solidFill>
                <a:highlight>
                  <a:srgbClr val="F2DF0D"/>
                </a:highlight>
              </a:rPr>
              <a:t>            unstaged changes.</a:t>
            </a:r>
            <a:endParaRPr sz="1200">
              <a:solidFill>
                <a:srgbClr val="0A0A23"/>
              </a:solidFill>
              <a:highlight>
                <a:srgbClr val="F2DF0D"/>
              </a:highlight>
            </a:endParaRPr>
          </a:p>
          <a:p>
            <a:pPr indent="0" lvl="0" marL="0" rtl="0" algn="l">
              <a:spcBef>
                <a:spcPts val="0"/>
              </a:spcBef>
              <a:spcAft>
                <a:spcPts val="0"/>
              </a:spcAft>
              <a:buNone/>
            </a:pPr>
            <a:r>
              <a:t/>
            </a:r>
            <a:endParaRPr sz="1200">
              <a:solidFill>
                <a:srgbClr val="0A0A23"/>
              </a:solidFill>
              <a:highlight>
                <a:srgbClr val="F2DF0D"/>
              </a:highlight>
            </a:endParaRPr>
          </a:p>
          <a:p>
            <a:pPr indent="-304800" lvl="0" marL="457200" rtl="0" algn="l">
              <a:spcBef>
                <a:spcPts val="0"/>
              </a:spcBef>
              <a:spcAft>
                <a:spcPts val="0"/>
              </a:spcAft>
              <a:buClr>
                <a:srgbClr val="0A0A23"/>
              </a:buClr>
              <a:buSzPts val="1200"/>
              <a:buAutoNum type="arabicPeriod"/>
            </a:pPr>
            <a:r>
              <a:rPr lang="en" sz="1200">
                <a:solidFill>
                  <a:srgbClr val="0A0A23"/>
                </a:solidFill>
                <a:highlight>
                  <a:srgbClr val="F2DF0D"/>
                </a:highlight>
              </a:rPr>
              <a:t>  </a:t>
            </a:r>
            <a:r>
              <a:rPr b="1" lang="en" sz="1200">
                <a:solidFill>
                  <a:srgbClr val="0A0A23"/>
                </a:solidFill>
                <a:highlight>
                  <a:srgbClr val="F2DF0D"/>
                </a:highlight>
              </a:rPr>
              <a:t>git diff &lt;commit_hash&gt; &lt;commit_hash&gt;  </a:t>
            </a:r>
            <a:r>
              <a:rPr lang="en" sz="1200">
                <a:solidFill>
                  <a:srgbClr val="0A0A23"/>
                </a:solidFill>
                <a:highlight>
                  <a:srgbClr val="F2DF0D"/>
                </a:highlight>
              </a:rPr>
              <a:t>– Command to compare the </a:t>
            </a:r>
            <a:endParaRPr sz="1200">
              <a:solidFill>
                <a:srgbClr val="0A0A23"/>
              </a:solidFill>
              <a:highlight>
                <a:srgbClr val="F2DF0D"/>
              </a:highlight>
            </a:endParaRPr>
          </a:p>
          <a:p>
            <a:pPr indent="0" lvl="0" marL="457200" rtl="0" algn="l">
              <a:spcBef>
                <a:spcPts val="0"/>
              </a:spcBef>
              <a:spcAft>
                <a:spcPts val="0"/>
              </a:spcAft>
              <a:buNone/>
            </a:pPr>
            <a:r>
              <a:rPr lang="en" sz="1200">
                <a:solidFill>
                  <a:srgbClr val="0A0A23"/>
                </a:solidFill>
                <a:highlight>
                  <a:srgbClr val="F2DF0D"/>
                </a:highlight>
              </a:rPr>
              <a:t>  changes between two commits.</a:t>
            </a:r>
            <a:endParaRPr sz="1200">
              <a:solidFill>
                <a:srgbClr val="0A0A23"/>
              </a:solidFill>
              <a:highlight>
                <a:srgbClr val="F2DF0D"/>
              </a:highlight>
            </a:endParaRPr>
          </a:p>
          <a:p>
            <a:pPr indent="0" lvl="0" marL="0" rtl="0" algn="l">
              <a:spcBef>
                <a:spcPts val="0"/>
              </a:spcBef>
              <a:spcAft>
                <a:spcPts val="0"/>
              </a:spcAft>
              <a:buNone/>
            </a:pPr>
            <a:r>
              <a:t/>
            </a:r>
            <a:endParaRPr sz="1200">
              <a:solidFill>
                <a:srgbClr val="0A0A23"/>
              </a:solidFill>
              <a:highlight>
                <a:srgbClr val="F2DF0D"/>
              </a:highlight>
            </a:endParaRPr>
          </a:p>
          <a:p>
            <a:pPr indent="-304800" lvl="0" marL="457200" rtl="0" algn="l">
              <a:spcBef>
                <a:spcPts val="0"/>
              </a:spcBef>
              <a:spcAft>
                <a:spcPts val="0"/>
              </a:spcAft>
              <a:buClr>
                <a:srgbClr val="0A0A23"/>
              </a:buClr>
              <a:buSzPts val="1200"/>
              <a:buAutoNum type="arabicPeriod"/>
            </a:pPr>
            <a:r>
              <a:rPr b="1" lang="en" sz="1200">
                <a:solidFill>
                  <a:srgbClr val="0A0A23"/>
                </a:solidFill>
                <a:highlight>
                  <a:srgbClr val="F2DF0D"/>
                </a:highlight>
              </a:rPr>
              <a:t>  </a:t>
            </a:r>
            <a:r>
              <a:rPr b="1" lang="en" sz="1200">
                <a:solidFill>
                  <a:srgbClr val="0A0A23"/>
                </a:solidFill>
                <a:highlight>
                  <a:srgbClr val="F2DF0D"/>
                </a:highlight>
              </a:rPr>
              <a:t>g</a:t>
            </a:r>
            <a:r>
              <a:rPr b="1" lang="en" sz="1200">
                <a:solidFill>
                  <a:srgbClr val="0A0A23"/>
                </a:solidFill>
                <a:highlight>
                  <a:srgbClr val="F2DF0D"/>
                </a:highlight>
              </a:rPr>
              <a:t>it diff </a:t>
            </a:r>
            <a:r>
              <a:rPr b="1" lang="en" sz="1200">
                <a:solidFill>
                  <a:srgbClr val="0A0A23"/>
                </a:solidFill>
                <a:highlight>
                  <a:srgbClr val="F2DF0D"/>
                </a:highlight>
              </a:rPr>
              <a:t>--staged &lt;file_name&gt; </a:t>
            </a:r>
            <a:r>
              <a:rPr lang="en" sz="1200">
                <a:solidFill>
                  <a:srgbClr val="0A0A23"/>
                </a:solidFill>
                <a:highlight>
                  <a:srgbClr val="F2DF0D"/>
                </a:highlight>
              </a:rPr>
              <a:t>– Command to compare the staging area file with   </a:t>
            </a:r>
            <a:endParaRPr sz="1200">
              <a:solidFill>
                <a:srgbClr val="0A0A23"/>
              </a:solidFill>
              <a:highlight>
                <a:srgbClr val="F2DF0D"/>
              </a:highlight>
            </a:endParaRPr>
          </a:p>
          <a:p>
            <a:pPr indent="0" lvl="0" marL="0" rtl="0" algn="l">
              <a:spcBef>
                <a:spcPts val="0"/>
              </a:spcBef>
              <a:spcAft>
                <a:spcPts val="0"/>
              </a:spcAft>
              <a:buNone/>
            </a:pPr>
            <a:r>
              <a:rPr lang="en" sz="1200">
                <a:solidFill>
                  <a:srgbClr val="0A0A23"/>
                </a:solidFill>
                <a:highlight>
                  <a:srgbClr val="F2DF0D"/>
                </a:highlight>
              </a:rPr>
              <a:t>            committed file.</a:t>
            </a:r>
            <a:endParaRPr sz="1200">
              <a:solidFill>
                <a:srgbClr val="0A0A23"/>
              </a:solidFill>
              <a:highlight>
                <a:srgbClr val="F2DF0D"/>
              </a:highlight>
            </a:endParaRPr>
          </a:p>
          <a:p>
            <a:pPr indent="0" lvl="0" marL="0" rtl="0" algn="l">
              <a:spcBef>
                <a:spcPts val="0"/>
              </a:spcBef>
              <a:spcAft>
                <a:spcPts val="0"/>
              </a:spcAft>
              <a:buNone/>
            </a:pPr>
            <a:r>
              <a:t/>
            </a:r>
            <a:endParaRPr sz="1200">
              <a:solidFill>
                <a:srgbClr val="FF00B5"/>
              </a:solidFill>
              <a:highlight>
                <a:srgbClr val="F2DF0D"/>
              </a:highlight>
            </a:endParaRPr>
          </a:p>
          <a:p>
            <a:pPr indent="-304800" lvl="0" marL="457200" rtl="0" algn="l">
              <a:spcBef>
                <a:spcPts val="0"/>
              </a:spcBef>
              <a:spcAft>
                <a:spcPts val="0"/>
              </a:spcAft>
              <a:buClr>
                <a:srgbClr val="0A0A23"/>
              </a:buClr>
              <a:buSzPts val="1200"/>
              <a:buAutoNum type="arabicPeriod"/>
            </a:pPr>
            <a:r>
              <a:rPr lang="en" sz="1200">
                <a:solidFill>
                  <a:srgbClr val="0A0A23"/>
                </a:solidFill>
                <a:highlight>
                  <a:srgbClr val="F2DF0D"/>
                </a:highlight>
              </a:rPr>
              <a:t>   </a:t>
            </a:r>
            <a:r>
              <a:rPr b="1" lang="en" sz="1200">
                <a:solidFill>
                  <a:srgbClr val="0A0A23"/>
                </a:solidFill>
                <a:highlight>
                  <a:srgbClr val="F2DF0D"/>
                </a:highlight>
              </a:rPr>
              <a:t>git diff --cached &lt;file_name&gt;</a:t>
            </a:r>
            <a:r>
              <a:rPr lang="en" sz="1200">
                <a:solidFill>
                  <a:srgbClr val="0A0A23"/>
                </a:solidFill>
                <a:highlight>
                  <a:srgbClr val="F2DF0D"/>
                </a:highlight>
              </a:rPr>
              <a:t> – </a:t>
            </a:r>
            <a:r>
              <a:rPr b="1" lang="en" sz="1200">
                <a:solidFill>
                  <a:srgbClr val="FF00B5"/>
                </a:solidFill>
                <a:highlight>
                  <a:srgbClr val="F2DF0D"/>
                </a:highlight>
              </a:rPr>
              <a:t>Can you guess?</a:t>
            </a:r>
            <a:endParaRPr b="1" sz="1200">
              <a:solidFill>
                <a:srgbClr val="FF00B5"/>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latin typeface="Roboto"/>
                <a:ea typeface="Roboto"/>
                <a:cs typeface="Roboto"/>
                <a:sym typeface="Roboto"/>
              </a:rPr>
              <a:t>                       </a:t>
            </a:r>
            <a:endParaRPr sz="1200">
              <a:solidFill>
                <a:srgbClr val="222222"/>
              </a:solidFill>
              <a:highlight>
                <a:srgbClr val="F2DF0D"/>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2DF0D"/>
                </a:highlight>
                <a:latin typeface="Roboto"/>
                <a:ea typeface="Roboto"/>
                <a:cs typeface="Roboto"/>
                <a:sym typeface="Roboto"/>
              </a:rPr>
              <a:t>              </a:t>
            </a:r>
            <a:endParaRPr sz="1200">
              <a:solidFill>
                <a:srgbClr val="222222"/>
              </a:solidFill>
              <a:highlight>
                <a:srgbClr val="F2DF0D"/>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2DF0D"/>
                </a:highlight>
                <a:latin typeface="Roboto"/>
                <a:ea typeface="Roboto"/>
                <a:cs typeface="Roboto"/>
                <a:sym typeface="Roboto"/>
              </a:rPr>
              <a:t>             </a:t>
            </a:r>
            <a:r>
              <a:rPr b="1" lang="en" sz="1200">
                <a:solidFill>
                  <a:srgbClr val="1F2328"/>
                </a:solidFill>
                <a:highlight>
                  <a:srgbClr val="F2DF0D"/>
                </a:highlight>
              </a:rPr>
              <a:t> </a:t>
            </a:r>
            <a:r>
              <a:rPr b="1" lang="en" sz="1200">
                <a:solidFill>
                  <a:srgbClr val="FF00B5"/>
                </a:solidFill>
                <a:highlight>
                  <a:srgbClr val="F2DF0D"/>
                </a:highlight>
              </a:rPr>
              <a:t>How can you display a list of files added or modified in a specific commit?</a:t>
            </a:r>
            <a:endParaRPr b="1" sz="1200">
              <a:solidFill>
                <a:srgbClr val="FF00B5"/>
              </a:solidFill>
              <a:highlight>
                <a:srgbClr val="F2DF0D"/>
              </a:highlight>
            </a:endParaRPr>
          </a:p>
          <a:p>
            <a:pPr indent="0" lvl="0" marL="0" rtl="0" algn="l">
              <a:spcBef>
                <a:spcPts val="0"/>
              </a:spcBef>
              <a:spcAft>
                <a:spcPts val="0"/>
              </a:spcAft>
              <a:buNone/>
            </a:pPr>
            <a:r>
              <a:rPr b="1" lang="en" sz="1200">
                <a:solidFill>
                  <a:srgbClr val="FF00B5"/>
                </a:solidFill>
                <a:highlight>
                  <a:srgbClr val="F2DF0D"/>
                </a:highlight>
              </a:rPr>
              <a:t>             </a:t>
            </a:r>
            <a:r>
              <a:rPr b="1" lang="en" sz="1200">
                <a:solidFill>
                  <a:schemeClr val="dk1"/>
                </a:solidFill>
                <a:highlight>
                  <a:srgbClr val="F2DF0D"/>
                </a:highlight>
              </a:rPr>
              <a:t>g</a:t>
            </a:r>
            <a:r>
              <a:rPr b="1" lang="en" sz="1200">
                <a:solidFill>
                  <a:schemeClr val="dk1"/>
                </a:solidFill>
                <a:highlight>
                  <a:srgbClr val="F2DF0D"/>
                </a:highlight>
              </a:rPr>
              <a:t>it diff-tree &lt;commit_hash&gt;</a:t>
            </a:r>
            <a:endParaRPr b="1" sz="1200">
              <a:solidFill>
                <a:schemeClr val="dk1"/>
              </a:solidFill>
              <a:highlight>
                <a:srgbClr val="F2DF0D"/>
              </a:highlight>
            </a:endParaRPr>
          </a:p>
          <a:p>
            <a:pPr indent="0" lvl="0" marL="0" rtl="0" algn="l">
              <a:spcBef>
                <a:spcPts val="0"/>
              </a:spcBef>
              <a:spcAft>
                <a:spcPts val="0"/>
              </a:spcAft>
              <a:buNone/>
            </a:pPr>
            <a:r>
              <a:t/>
            </a:r>
            <a:endParaRPr sz="1200">
              <a:solidFill>
                <a:srgbClr val="FF00B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nvSpPr>
        <p:spPr>
          <a:xfrm>
            <a:off x="480950" y="232550"/>
            <a:ext cx="63714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DEC20A"/>
                </a:highlight>
                <a:latin typeface="Roboto"/>
                <a:ea typeface="Roboto"/>
                <a:cs typeface="Roboto"/>
                <a:sym typeface="Roboto"/>
              </a:rPr>
              <a:t>2</a:t>
            </a:r>
            <a:r>
              <a:rPr lang="en" sz="1900">
                <a:solidFill>
                  <a:srgbClr val="222222"/>
                </a:solidFill>
                <a:highlight>
                  <a:srgbClr val="DEC20A"/>
                </a:highlight>
                <a:latin typeface="Roboto"/>
                <a:ea typeface="Roboto"/>
                <a:cs typeface="Roboto"/>
                <a:sym typeface="Roboto"/>
              </a:rPr>
              <a:t>)GIT SWITCH</a:t>
            </a:r>
            <a:endParaRPr sz="1900">
              <a:solidFill>
                <a:srgbClr val="222222"/>
              </a:solidFill>
              <a:highlight>
                <a:srgbClr val="DEC20A"/>
              </a:highlight>
              <a:latin typeface="Roboto"/>
              <a:ea typeface="Roboto"/>
              <a:cs typeface="Roboto"/>
              <a:sym typeface="Roboto"/>
            </a:endParaRPr>
          </a:p>
          <a:p>
            <a:pPr indent="0" lvl="0" marL="457200" rtl="0" algn="l">
              <a:spcBef>
                <a:spcPts val="0"/>
              </a:spcBef>
              <a:spcAft>
                <a:spcPts val="0"/>
              </a:spcAft>
              <a:buNone/>
            </a:pPr>
            <a:r>
              <a:t/>
            </a:r>
            <a:endParaRPr sz="1500">
              <a:solidFill>
                <a:srgbClr val="222222"/>
              </a:solidFill>
              <a:highlight>
                <a:srgbClr val="DEC20A"/>
              </a:highlight>
              <a:latin typeface="Roboto"/>
              <a:ea typeface="Roboto"/>
              <a:cs typeface="Roboto"/>
              <a:sym typeface="Roboto"/>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highlight>
                  <a:srgbClr val="F2DF0D"/>
                </a:highlight>
                <a:latin typeface="Roboto"/>
                <a:ea typeface="Roboto"/>
                <a:cs typeface="Roboto"/>
                <a:sym typeface="Roboto"/>
              </a:rPr>
              <a:t>Synopsis &amp; Options</a:t>
            </a:r>
            <a:endParaRPr sz="1200">
              <a:solidFill>
                <a:srgbClr val="222222"/>
              </a:solidFill>
              <a:highlight>
                <a:srgbClr val="F2DF0D"/>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2DF0D"/>
                </a:highlight>
                <a:latin typeface="Roboto"/>
                <a:ea typeface="Roboto"/>
                <a:cs typeface="Roboto"/>
                <a:sym typeface="Roboto"/>
              </a:rPr>
              <a:t>  </a:t>
            </a:r>
            <a:endParaRPr b="1" sz="1200">
              <a:solidFill>
                <a:srgbClr val="222222"/>
              </a:solidFill>
              <a:highlight>
                <a:srgbClr val="F2DF0D"/>
              </a:highlight>
            </a:endParaRPr>
          </a:p>
          <a:p>
            <a:pPr indent="-304800" lvl="0" marL="457200" rtl="0" algn="l">
              <a:spcBef>
                <a:spcPts val="0"/>
              </a:spcBef>
              <a:spcAft>
                <a:spcPts val="0"/>
              </a:spcAft>
              <a:buClr>
                <a:srgbClr val="222222"/>
              </a:buClr>
              <a:buSzPts val="1200"/>
              <a:buFont typeface="Roboto"/>
              <a:buAutoNum type="arabicPeriod"/>
            </a:pPr>
            <a:r>
              <a:rPr b="1" lang="en" sz="1200">
                <a:solidFill>
                  <a:srgbClr val="222222"/>
                </a:solidFill>
                <a:highlight>
                  <a:srgbClr val="F2DF0D"/>
                </a:highlight>
              </a:rPr>
              <a:t>git switch &lt;branch_name&gt; </a:t>
            </a:r>
            <a:r>
              <a:rPr lang="en" sz="1200">
                <a:solidFill>
                  <a:srgbClr val="222222"/>
                </a:solidFill>
                <a:highlight>
                  <a:srgbClr val="F2DF0D"/>
                </a:highlight>
              </a:rPr>
              <a:t>– It simply specifies the local branch you want to switch.This will make given branch the new HEAD branch.</a:t>
            </a:r>
            <a:endParaRPr sz="1200">
              <a:solidFill>
                <a:srgbClr val="222222"/>
              </a:solidFill>
              <a:highlight>
                <a:srgbClr val="F2DF0D"/>
              </a:highlight>
            </a:endParaRPr>
          </a:p>
          <a:p>
            <a:pPr indent="0" lvl="0" marL="457200" rtl="0" algn="l">
              <a:spcBef>
                <a:spcPts val="0"/>
              </a:spcBef>
              <a:spcAft>
                <a:spcPts val="0"/>
              </a:spcAft>
              <a:buNone/>
            </a:pPr>
            <a:r>
              <a:t/>
            </a:r>
            <a:endParaRPr sz="1200">
              <a:solidFill>
                <a:srgbClr val="222222"/>
              </a:solidFill>
              <a:highlight>
                <a:srgbClr val="F2DF0D"/>
              </a:highlight>
            </a:endParaRPr>
          </a:p>
          <a:p>
            <a:pPr indent="-304800" lvl="0" marL="457200" rtl="0" algn="l">
              <a:spcBef>
                <a:spcPts val="0"/>
              </a:spcBef>
              <a:spcAft>
                <a:spcPts val="0"/>
              </a:spcAft>
              <a:buClr>
                <a:srgbClr val="222222"/>
              </a:buClr>
              <a:buSzPts val="1200"/>
              <a:buFont typeface="Roboto"/>
              <a:buAutoNum type="arabicPeriod"/>
            </a:pPr>
            <a:r>
              <a:rPr b="1" lang="en" sz="1200">
                <a:solidFill>
                  <a:srgbClr val="222222"/>
                </a:solidFill>
                <a:highlight>
                  <a:srgbClr val="F2DF0D"/>
                </a:highlight>
              </a:rPr>
              <a:t>git switch -c &lt;branch_name&gt; </a:t>
            </a:r>
            <a:r>
              <a:rPr lang="en" sz="1200">
                <a:solidFill>
                  <a:srgbClr val="222222"/>
                </a:solidFill>
                <a:highlight>
                  <a:srgbClr val="F2DF0D"/>
                </a:highlight>
              </a:rPr>
              <a:t>–</a:t>
            </a:r>
            <a:r>
              <a:rPr b="1" lang="en" sz="1200">
                <a:solidFill>
                  <a:srgbClr val="222222"/>
                </a:solidFill>
                <a:highlight>
                  <a:srgbClr val="F2DF0D"/>
                </a:highlight>
              </a:rPr>
              <a:t> </a:t>
            </a:r>
            <a:r>
              <a:rPr lang="en" sz="1200">
                <a:solidFill>
                  <a:srgbClr val="222222"/>
                </a:solidFill>
                <a:highlight>
                  <a:srgbClr val="F2DF0D"/>
                </a:highlight>
              </a:rPr>
              <a:t> You can create and switch to a new branch in one go.               </a:t>
            </a:r>
            <a:r>
              <a:rPr lang="en" sz="1200">
                <a:solidFill>
                  <a:srgbClr val="222222"/>
                </a:solidFill>
                <a:highlight>
                  <a:srgbClr val="F2DF0D"/>
                </a:highlight>
                <a:latin typeface="Roboto"/>
                <a:ea typeface="Roboto"/>
                <a:cs typeface="Roboto"/>
                <a:sym typeface="Roboto"/>
              </a:rPr>
              <a:t>                                             </a:t>
            </a:r>
            <a:endParaRPr sz="1200">
              <a:solidFill>
                <a:srgbClr val="222222"/>
              </a:solidFill>
              <a:highlight>
                <a:srgbClr val="F2DF0D"/>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2DF0D"/>
                </a:highlight>
              </a:rPr>
              <a:t>          </a:t>
            </a:r>
            <a:endParaRPr sz="1200">
              <a:solidFill>
                <a:srgbClr val="222222"/>
              </a:solidFill>
              <a:highlight>
                <a:srgbClr val="F2DF0D"/>
              </a:highlight>
            </a:endParaRPr>
          </a:p>
          <a:p>
            <a:pPr indent="-304800" lvl="0" marL="457200" rtl="0" algn="l">
              <a:spcBef>
                <a:spcPts val="0"/>
              </a:spcBef>
              <a:spcAft>
                <a:spcPts val="0"/>
              </a:spcAft>
              <a:buClr>
                <a:srgbClr val="222222"/>
              </a:buClr>
              <a:buSzPts val="1200"/>
              <a:buFont typeface="Roboto"/>
              <a:buAutoNum type="arabicPeriod"/>
            </a:pPr>
            <a:r>
              <a:rPr b="1" lang="en" sz="1200">
                <a:solidFill>
                  <a:srgbClr val="222222"/>
                </a:solidFill>
                <a:highlight>
                  <a:srgbClr val="F2DF0D"/>
                </a:highlight>
              </a:rPr>
              <a:t>git switch – </a:t>
            </a:r>
            <a:r>
              <a:rPr lang="en" sz="1200">
                <a:solidFill>
                  <a:srgbClr val="222222"/>
                </a:solidFill>
                <a:highlight>
                  <a:srgbClr val="F2DF0D"/>
                </a:highlight>
              </a:rPr>
              <a:t>– Using it ,you can switch back to the previously checkout branch.</a:t>
            </a:r>
            <a:endParaRPr sz="1200">
              <a:solidFill>
                <a:srgbClr val="222222"/>
              </a:solidFill>
              <a:highlight>
                <a:srgbClr val="F2DF0D"/>
              </a:highlight>
            </a:endParaRPr>
          </a:p>
          <a:p>
            <a:pPr indent="0" lvl="0" marL="0" rtl="0" algn="l">
              <a:spcBef>
                <a:spcPts val="0"/>
              </a:spcBef>
              <a:spcAft>
                <a:spcPts val="0"/>
              </a:spcAft>
              <a:buNone/>
            </a:pPr>
            <a:r>
              <a:rPr lang="en" sz="1200">
                <a:solidFill>
                  <a:srgbClr val="222222"/>
                </a:solidFill>
                <a:highlight>
                  <a:srgbClr val="F2DF0D"/>
                </a:highlight>
                <a:latin typeface="Roboto"/>
                <a:ea typeface="Roboto"/>
                <a:cs typeface="Roboto"/>
                <a:sym typeface="Roboto"/>
              </a:rPr>
              <a:t>                                     </a:t>
            </a:r>
            <a:endParaRPr sz="1200">
              <a:solidFill>
                <a:srgbClr val="222222"/>
              </a:solidFill>
              <a:highlight>
                <a:srgbClr val="F2DF0D"/>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AutoNum type="arabicPeriod"/>
            </a:pPr>
            <a:r>
              <a:rPr b="1" lang="en" sz="1200">
                <a:solidFill>
                  <a:srgbClr val="222222"/>
                </a:solidFill>
                <a:highlight>
                  <a:srgbClr val="F2DF0D"/>
                </a:highlight>
              </a:rPr>
              <a:t>git switch remote branch </a:t>
            </a:r>
            <a:r>
              <a:rPr lang="en" sz="1200">
                <a:solidFill>
                  <a:srgbClr val="222222"/>
                </a:solidFill>
                <a:highlight>
                  <a:srgbClr val="F2DF0D"/>
                </a:highlight>
              </a:rPr>
              <a:t>– </a:t>
            </a:r>
            <a:r>
              <a:rPr lang="en" sz="1200">
                <a:solidFill>
                  <a:srgbClr val="002D4F"/>
                </a:solidFill>
                <a:highlight>
                  <a:srgbClr val="F2DF0D"/>
                </a:highlight>
              </a:rPr>
              <a:t>If you want to check out a remote branch (that doesn't yet exist as a local branch in your local repository), you can simply provide the remote branch's name. When Git cannot find the specified name as a local branch, it will assume you want to check out the respective remote branch of that name.This will not only create a local branch, but also set up a "tracking relationship" between the two branches, making sure that pulling and pushing will be as easy as "git pull" and "git push".</a:t>
            </a:r>
            <a:endParaRPr sz="1200">
              <a:solidFill>
                <a:srgbClr val="222222"/>
              </a:solidFill>
              <a:highlight>
                <a:srgbClr val="F2DF0D"/>
              </a:highlight>
            </a:endParaRPr>
          </a:p>
          <a:p>
            <a:pPr indent="0" lvl="0" marL="0" rtl="0" algn="l">
              <a:spcBef>
                <a:spcPts val="0"/>
              </a:spcBef>
              <a:spcAft>
                <a:spcPts val="0"/>
              </a:spcAft>
              <a:buNone/>
            </a:pPr>
            <a:r>
              <a:t/>
            </a:r>
            <a:endParaRPr sz="1200">
              <a:solidFill>
                <a:srgbClr val="222222"/>
              </a:solidFill>
              <a:highlight>
                <a:srgbClr val="F2DF0D"/>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2DF0D"/>
                </a:highlight>
                <a:latin typeface="Roboto"/>
                <a:ea typeface="Roboto"/>
                <a:cs typeface="Roboto"/>
                <a:sym typeface="Roboto"/>
              </a:rPr>
              <a:t>               </a:t>
            </a:r>
            <a:r>
              <a:rPr lang="en" sz="1200">
                <a:solidFill>
                  <a:srgbClr val="222222"/>
                </a:solidFill>
                <a:highlight>
                  <a:srgbClr val="F2DF0D"/>
                </a:highlight>
              </a:rPr>
              <a:t>  </a:t>
            </a:r>
            <a:r>
              <a:rPr lang="en" sz="1200">
                <a:solidFill>
                  <a:srgbClr val="FF00B5"/>
                </a:solidFill>
                <a:highlight>
                  <a:srgbClr val="F2DF0D"/>
                </a:highlight>
              </a:rPr>
              <a:t>What is a remote branch ? How is it different from a local branch?</a:t>
            </a:r>
            <a:endParaRPr sz="1200">
              <a:solidFill>
                <a:srgbClr val="FF00B5"/>
              </a:solidFill>
              <a:highlight>
                <a:srgbClr val="F2DF0D"/>
              </a:highlight>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p:txBody>
      </p:sp>
      <p:sp>
        <p:nvSpPr>
          <p:cNvPr id="178" name="Google Shape;178;p19"/>
          <p:cNvSpPr txBox="1"/>
          <p:nvPr/>
        </p:nvSpPr>
        <p:spPr>
          <a:xfrm>
            <a:off x="7645575" y="2095000"/>
            <a:ext cx="12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79" name="Google Shape;179;p19"/>
          <p:cNvPicPr preferRelativeResize="0"/>
          <p:nvPr/>
        </p:nvPicPr>
        <p:blipFill>
          <a:blip r:embed="rId3">
            <a:alphaModFix/>
          </a:blip>
          <a:stretch>
            <a:fillRect/>
          </a:stretch>
        </p:blipFill>
        <p:spPr>
          <a:xfrm>
            <a:off x="6041750" y="232550"/>
            <a:ext cx="3013773" cy="932559"/>
          </a:xfrm>
          <a:prstGeom prst="rect">
            <a:avLst/>
          </a:prstGeom>
          <a:noFill/>
          <a:ln cap="flat" cmpd="sng" w="28575">
            <a:solidFill>
              <a:srgbClr val="F2DF0D"/>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nvSpPr>
        <p:spPr>
          <a:xfrm>
            <a:off x="432225" y="232550"/>
            <a:ext cx="8378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DEC20A"/>
                </a:highlight>
                <a:latin typeface="Roboto"/>
                <a:ea typeface="Roboto"/>
                <a:cs typeface="Roboto"/>
                <a:sym typeface="Roboto"/>
              </a:rPr>
              <a:t>3</a:t>
            </a:r>
            <a:r>
              <a:rPr lang="en" sz="1900">
                <a:solidFill>
                  <a:srgbClr val="222222"/>
                </a:solidFill>
                <a:highlight>
                  <a:srgbClr val="DEC20A"/>
                </a:highlight>
                <a:latin typeface="Roboto"/>
                <a:ea typeface="Roboto"/>
                <a:cs typeface="Roboto"/>
                <a:sym typeface="Roboto"/>
              </a:rPr>
              <a:t>)GIT REBASE</a:t>
            </a:r>
            <a:endParaRPr sz="1900">
              <a:solidFill>
                <a:srgbClr val="222222"/>
              </a:solidFill>
              <a:highlight>
                <a:srgbClr val="DEC20A"/>
              </a:highlight>
              <a:latin typeface="Roboto"/>
              <a:ea typeface="Roboto"/>
              <a:cs typeface="Roboto"/>
              <a:sym typeface="Roboto"/>
            </a:endParaRPr>
          </a:p>
          <a:p>
            <a:pPr indent="0" lvl="0" marL="0" rtl="0" algn="l">
              <a:spcBef>
                <a:spcPts val="0"/>
              </a:spcBef>
              <a:spcAft>
                <a:spcPts val="0"/>
              </a:spcAft>
              <a:buNone/>
            </a:pPr>
            <a:r>
              <a:t/>
            </a:r>
            <a:endParaRPr sz="1900">
              <a:solidFill>
                <a:srgbClr val="222222"/>
              </a:solidFill>
              <a:highlight>
                <a:srgbClr val="DEC20A"/>
              </a:highlight>
              <a:latin typeface="Roboto"/>
              <a:ea typeface="Roboto"/>
              <a:cs typeface="Roboto"/>
              <a:sym typeface="Roboto"/>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highlight>
                  <a:srgbClr val="F2DF0D"/>
                </a:highlight>
                <a:latin typeface="Roboto"/>
                <a:ea typeface="Roboto"/>
                <a:cs typeface="Roboto"/>
                <a:sym typeface="Roboto"/>
              </a:rPr>
              <a:t>Synopsis &amp; Examples</a:t>
            </a:r>
            <a:endParaRPr i="1" sz="1600">
              <a:solidFill>
                <a:srgbClr val="0000FF"/>
              </a:solidFill>
              <a:highlight>
                <a:srgbClr val="F2DF0D"/>
              </a:highlight>
              <a:latin typeface="Roboto"/>
              <a:ea typeface="Roboto"/>
              <a:cs typeface="Roboto"/>
              <a:sym typeface="Roboto"/>
            </a:endParaRPr>
          </a:p>
          <a:p>
            <a:pPr indent="0" lvl="0" marL="0" rtl="0" algn="l">
              <a:spcBef>
                <a:spcPts val="0"/>
              </a:spcBef>
              <a:spcAft>
                <a:spcPts val="0"/>
              </a:spcAft>
              <a:buNone/>
            </a:pPr>
            <a:r>
              <a:rPr lang="en" sz="1200">
                <a:highlight>
                  <a:srgbClr val="F2DF0D"/>
                </a:highlight>
                <a:latin typeface="Roboto"/>
                <a:ea typeface="Roboto"/>
                <a:cs typeface="Roboto"/>
                <a:sym typeface="Roboto"/>
              </a:rPr>
              <a:t>           </a:t>
            </a:r>
            <a:endParaRPr sz="1200">
              <a:highlight>
                <a:srgbClr val="F2DF0D"/>
              </a:highlight>
              <a:latin typeface="Roboto"/>
              <a:ea typeface="Roboto"/>
              <a:cs typeface="Roboto"/>
              <a:sym typeface="Roboto"/>
            </a:endParaRPr>
          </a:p>
          <a:p>
            <a:pPr indent="0" lvl="0" marL="0" rtl="0" algn="l">
              <a:spcBef>
                <a:spcPts val="0"/>
              </a:spcBef>
              <a:spcAft>
                <a:spcPts val="0"/>
              </a:spcAft>
              <a:buNone/>
            </a:pPr>
            <a:r>
              <a:rPr lang="en" sz="1200">
                <a:highlight>
                  <a:srgbClr val="F2DF0D"/>
                </a:highlight>
                <a:latin typeface="Roboto"/>
                <a:ea typeface="Roboto"/>
                <a:cs typeface="Roboto"/>
                <a:sym typeface="Roboto"/>
              </a:rPr>
              <a:t>    </a:t>
            </a:r>
            <a:r>
              <a:rPr lang="en" sz="1200">
                <a:highlight>
                  <a:srgbClr val="F2DF0D"/>
                </a:highlight>
              </a:rPr>
              <a:t>       </a:t>
            </a:r>
            <a:r>
              <a:rPr lang="en" sz="1200">
                <a:solidFill>
                  <a:srgbClr val="0A0A23"/>
                </a:solidFill>
                <a:highlight>
                  <a:srgbClr val="F2DF0D"/>
                </a:highlight>
              </a:rPr>
              <a:t>Rebase is another way to integrate changes from one branch to another. Rebase compresses all the changes into    </a:t>
            </a:r>
            <a:endParaRPr sz="1200">
              <a:solidFill>
                <a:srgbClr val="0A0A23"/>
              </a:solidFill>
              <a:highlight>
                <a:srgbClr val="F2DF0D"/>
              </a:highlight>
            </a:endParaRPr>
          </a:p>
          <a:p>
            <a:pPr indent="0" lvl="0" marL="0" rtl="0" algn="l">
              <a:spcBef>
                <a:spcPts val="0"/>
              </a:spcBef>
              <a:spcAft>
                <a:spcPts val="0"/>
              </a:spcAft>
              <a:buNone/>
            </a:pPr>
            <a:r>
              <a:rPr lang="en" sz="1200">
                <a:solidFill>
                  <a:srgbClr val="0A0A23"/>
                </a:solidFill>
                <a:highlight>
                  <a:srgbClr val="F2DF0D"/>
                </a:highlight>
              </a:rPr>
              <a:t>          a single “patch”. Then it integrates the patch onto the target branch.</a:t>
            </a:r>
            <a:endParaRPr sz="1200">
              <a:highlight>
                <a:srgbClr val="F2DF0D"/>
              </a:highlight>
              <a:latin typeface="Roboto"/>
              <a:ea typeface="Roboto"/>
              <a:cs typeface="Roboto"/>
              <a:sym typeface="Roboto"/>
            </a:endParaRPr>
          </a:p>
        </p:txBody>
      </p:sp>
      <p:pic>
        <p:nvPicPr>
          <p:cNvPr id="185" name="Google Shape;185;p20"/>
          <p:cNvPicPr preferRelativeResize="0"/>
          <p:nvPr/>
        </p:nvPicPr>
        <p:blipFill>
          <a:blip r:embed="rId3">
            <a:alphaModFix/>
          </a:blip>
          <a:stretch>
            <a:fillRect/>
          </a:stretch>
        </p:blipFill>
        <p:spPr>
          <a:xfrm>
            <a:off x="476475" y="2178650"/>
            <a:ext cx="6585951" cy="2787850"/>
          </a:xfrm>
          <a:prstGeom prst="rect">
            <a:avLst/>
          </a:prstGeom>
          <a:noFill/>
          <a:ln cap="flat" cmpd="sng" w="38100">
            <a:solidFill>
              <a:srgbClr val="F2DF0D"/>
            </a:solidFill>
            <a:prstDash val="solid"/>
            <a:round/>
            <a:headEnd len="sm" w="sm" type="none"/>
            <a:tailEnd len="sm" w="sm" type="none"/>
          </a:ln>
        </p:spPr>
      </p:pic>
      <p:sp>
        <p:nvSpPr>
          <p:cNvPr id="186" name="Google Shape;186;p20"/>
          <p:cNvSpPr txBox="1"/>
          <p:nvPr/>
        </p:nvSpPr>
        <p:spPr>
          <a:xfrm>
            <a:off x="5307175" y="1925250"/>
            <a:ext cx="375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2DF0D"/>
                </a:highlight>
              </a:rPr>
              <a:t>Suppose there is a file in working directory .It is already </a:t>
            </a:r>
            <a:r>
              <a:rPr lang="en" sz="1200">
                <a:highlight>
                  <a:srgbClr val="F2DF0D"/>
                </a:highlight>
              </a:rPr>
              <a:t>committed once with message </a:t>
            </a:r>
            <a:r>
              <a:rPr b="1" lang="en" sz="1200">
                <a:highlight>
                  <a:srgbClr val="F2DF0D"/>
                </a:highlight>
              </a:rPr>
              <a:t>‘m1’ </a:t>
            </a:r>
            <a:r>
              <a:rPr lang="en" sz="1200">
                <a:highlight>
                  <a:srgbClr val="F2DF0D"/>
                </a:highlight>
              </a:rPr>
              <a:t>on master branch. Now it is committed second time as </a:t>
            </a:r>
            <a:r>
              <a:rPr b="1" lang="en" sz="1200">
                <a:highlight>
                  <a:srgbClr val="F2DF0D"/>
                </a:highlight>
              </a:rPr>
              <a:t>‘m2’</a:t>
            </a:r>
            <a:r>
              <a:rPr lang="en" sz="1200">
                <a:highlight>
                  <a:srgbClr val="F2DF0D"/>
                </a:highlight>
              </a:rPr>
              <a:t>. Now we checkout a branch </a:t>
            </a:r>
            <a:r>
              <a:rPr b="1" lang="en" sz="1200">
                <a:highlight>
                  <a:srgbClr val="F2DF0D"/>
                </a:highlight>
              </a:rPr>
              <a:t>‘feature’ </a:t>
            </a:r>
            <a:r>
              <a:rPr lang="en" sz="1200">
                <a:highlight>
                  <a:srgbClr val="F2DF0D"/>
                </a:highlight>
              </a:rPr>
              <a:t>on initial base commit </a:t>
            </a:r>
            <a:r>
              <a:rPr b="1" lang="en" sz="1200">
                <a:highlight>
                  <a:srgbClr val="F2DF0D"/>
                </a:highlight>
              </a:rPr>
              <a:t>‘m2’</a:t>
            </a:r>
            <a:r>
              <a:rPr lang="en" sz="1200">
                <a:highlight>
                  <a:srgbClr val="F2DF0D"/>
                </a:highlight>
              </a:rPr>
              <a:t> which is common in both branches.</a:t>
            </a:r>
            <a:endParaRPr sz="1200">
              <a:highlight>
                <a:srgbClr val="F2DF0D"/>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nvSpPr>
        <p:spPr>
          <a:xfrm>
            <a:off x="823050" y="407450"/>
            <a:ext cx="6938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2DF0D"/>
                </a:highlight>
              </a:rPr>
              <a:t>Now we are working in </a:t>
            </a:r>
            <a:r>
              <a:rPr b="1" lang="en" sz="1200">
                <a:highlight>
                  <a:srgbClr val="F2DF0D"/>
                </a:highlight>
              </a:rPr>
              <a:t>‘feature’</a:t>
            </a:r>
            <a:r>
              <a:rPr lang="en" sz="1200">
                <a:highlight>
                  <a:srgbClr val="F2DF0D"/>
                </a:highlight>
              </a:rPr>
              <a:t> branch and file is added and committed once with message </a:t>
            </a:r>
            <a:r>
              <a:rPr b="1" lang="en" sz="1200">
                <a:highlight>
                  <a:srgbClr val="F2DF0D"/>
                </a:highlight>
              </a:rPr>
              <a:t>‘f1’</a:t>
            </a:r>
            <a:r>
              <a:rPr lang="en" sz="1200">
                <a:highlight>
                  <a:srgbClr val="F2DF0D"/>
                </a:highlight>
              </a:rPr>
              <a:t>. In meantime,our colleagues are working in the master branch and have committed it third time as</a:t>
            </a:r>
            <a:r>
              <a:rPr b="1" lang="en" sz="1200">
                <a:highlight>
                  <a:srgbClr val="F2DF0D"/>
                </a:highlight>
              </a:rPr>
              <a:t> ‘m3’</a:t>
            </a:r>
            <a:r>
              <a:rPr lang="en" sz="1200">
                <a:highlight>
                  <a:srgbClr val="F2DF0D"/>
                </a:highlight>
              </a:rPr>
              <a:t>.And we have again committed the file in feature as </a:t>
            </a:r>
            <a:r>
              <a:rPr b="1" lang="en" sz="1200">
                <a:highlight>
                  <a:srgbClr val="F2DF0D"/>
                </a:highlight>
              </a:rPr>
              <a:t>‘f2’</a:t>
            </a:r>
            <a:r>
              <a:rPr lang="en" sz="1200">
                <a:highlight>
                  <a:srgbClr val="F2DF0D"/>
                </a:highlight>
              </a:rPr>
              <a:t>.</a:t>
            </a:r>
            <a:endParaRPr sz="1200">
              <a:highlight>
                <a:srgbClr val="F2DF0D"/>
              </a:highlight>
            </a:endParaRPr>
          </a:p>
          <a:p>
            <a:pPr indent="0" lvl="0" marL="0" rtl="0" algn="l">
              <a:spcBef>
                <a:spcPts val="0"/>
              </a:spcBef>
              <a:spcAft>
                <a:spcPts val="0"/>
              </a:spcAft>
              <a:buNone/>
            </a:pPr>
            <a:r>
              <a:rPr lang="en" sz="1200">
                <a:highlight>
                  <a:srgbClr val="F2DF0D"/>
                </a:highlight>
              </a:rPr>
              <a:t>Now we want to integrate the changes made in both the branches. There are two ways :</a:t>
            </a:r>
            <a:endParaRPr sz="1200">
              <a:highlight>
                <a:srgbClr val="F2DF0D"/>
              </a:highlight>
            </a:endParaRPr>
          </a:p>
          <a:p>
            <a:pPr indent="0" lvl="0" marL="0" rtl="0" algn="l">
              <a:spcBef>
                <a:spcPts val="0"/>
              </a:spcBef>
              <a:spcAft>
                <a:spcPts val="0"/>
              </a:spcAft>
              <a:buNone/>
            </a:pPr>
            <a:r>
              <a:t/>
            </a:r>
            <a:endParaRPr sz="1200">
              <a:highlight>
                <a:srgbClr val="F2DF0D"/>
              </a:highlight>
            </a:endParaRPr>
          </a:p>
          <a:p>
            <a:pPr indent="-304800" lvl="0" marL="457200" rtl="0" algn="l">
              <a:spcBef>
                <a:spcPts val="0"/>
              </a:spcBef>
              <a:spcAft>
                <a:spcPts val="0"/>
              </a:spcAft>
              <a:buClr>
                <a:srgbClr val="E06666"/>
              </a:buClr>
              <a:buSzPts val="1200"/>
              <a:buAutoNum type="arabicPeriod"/>
            </a:pPr>
            <a:r>
              <a:rPr b="1" lang="en" sz="1200">
                <a:solidFill>
                  <a:srgbClr val="E06666"/>
                </a:solidFill>
                <a:highlight>
                  <a:srgbClr val="F2DF0D"/>
                </a:highlight>
              </a:rPr>
              <a:t>g</a:t>
            </a:r>
            <a:r>
              <a:rPr b="1" lang="en" sz="1200">
                <a:solidFill>
                  <a:srgbClr val="E06666"/>
                </a:solidFill>
                <a:highlight>
                  <a:srgbClr val="F2DF0D"/>
                </a:highlight>
              </a:rPr>
              <a:t>it merge </a:t>
            </a:r>
            <a:r>
              <a:rPr lang="en" sz="1200">
                <a:solidFill>
                  <a:srgbClr val="222222"/>
                </a:solidFill>
                <a:highlight>
                  <a:srgbClr val="F2DF0D"/>
                </a:highlight>
              </a:rPr>
              <a:t>– The command simply merges the branch to the master along with all commits being merged .It may be beneficial but we have an additional commit just for merge with HEAD pointing to master. Moreover ,it is tedious to understand and locate a commit.</a:t>
            </a:r>
            <a:endParaRPr sz="1200">
              <a:solidFill>
                <a:srgbClr val="222222"/>
              </a:solidFill>
              <a:highlight>
                <a:srgbClr val="F2DF0D"/>
              </a:highlight>
            </a:endParaRPr>
          </a:p>
          <a:p>
            <a:pPr indent="0" lvl="0" marL="0" rtl="0" algn="l">
              <a:spcBef>
                <a:spcPts val="0"/>
              </a:spcBef>
              <a:spcAft>
                <a:spcPts val="0"/>
              </a:spcAft>
              <a:buNone/>
            </a:pPr>
            <a:r>
              <a:rPr lang="en" sz="1200">
                <a:highlight>
                  <a:srgbClr val="F2DF0D"/>
                </a:highlight>
              </a:rPr>
              <a:t>                                  </a:t>
            </a:r>
            <a:endParaRPr sz="1200">
              <a:highlight>
                <a:srgbClr val="F2DF0D"/>
              </a:highlight>
            </a:endParaRPr>
          </a:p>
        </p:txBody>
      </p:sp>
      <p:pic>
        <p:nvPicPr>
          <p:cNvPr id="192" name="Google Shape;192;p21"/>
          <p:cNvPicPr preferRelativeResize="0"/>
          <p:nvPr/>
        </p:nvPicPr>
        <p:blipFill>
          <a:blip r:embed="rId3">
            <a:alphaModFix/>
          </a:blip>
          <a:stretch>
            <a:fillRect/>
          </a:stretch>
        </p:blipFill>
        <p:spPr>
          <a:xfrm>
            <a:off x="746375" y="2254550"/>
            <a:ext cx="3376025" cy="1334925"/>
          </a:xfrm>
          <a:prstGeom prst="rect">
            <a:avLst/>
          </a:prstGeom>
          <a:noFill/>
          <a:ln cap="flat" cmpd="sng" w="38100">
            <a:solidFill>
              <a:srgbClr val="F2DF0D"/>
            </a:solidFill>
            <a:prstDash val="solid"/>
            <a:round/>
            <a:headEnd len="sm" w="sm" type="none"/>
            <a:tailEnd len="sm" w="sm" type="none"/>
          </a:ln>
        </p:spPr>
      </p:pic>
      <p:sp>
        <p:nvSpPr>
          <p:cNvPr id="193" name="Google Shape;193;p21"/>
          <p:cNvSpPr txBox="1"/>
          <p:nvPr/>
        </p:nvSpPr>
        <p:spPr>
          <a:xfrm>
            <a:off x="961200" y="3669950"/>
            <a:ext cx="6661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E06666"/>
                </a:solidFill>
                <a:highlight>
                  <a:srgbClr val="F2DF0D"/>
                </a:highlight>
              </a:rPr>
              <a:t>2</a:t>
            </a:r>
            <a:r>
              <a:rPr lang="en" sz="1200">
                <a:solidFill>
                  <a:srgbClr val="E06666"/>
                </a:solidFill>
                <a:highlight>
                  <a:srgbClr val="F2DF0D"/>
                </a:highlight>
              </a:rPr>
              <a:t>.</a:t>
            </a:r>
            <a:r>
              <a:rPr b="1" lang="en" sz="1200">
                <a:solidFill>
                  <a:srgbClr val="E06666"/>
                </a:solidFill>
                <a:highlight>
                  <a:srgbClr val="F2DF0D"/>
                </a:highlight>
              </a:rPr>
              <a:t>     g</a:t>
            </a:r>
            <a:r>
              <a:rPr b="1" lang="en" sz="1200">
                <a:solidFill>
                  <a:srgbClr val="E06666"/>
                </a:solidFill>
                <a:highlight>
                  <a:srgbClr val="F2DF0D"/>
                </a:highlight>
              </a:rPr>
              <a:t>it  rebase </a:t>
            </a:r>
            <a:r>
              <a:rPr lang="en" sz="1200">
                <a:highlight>
                  <a:srgbClr val="F2DF0D"/>
                </a:highlight>
              </a:rPr>
              <a:t>– We apply command ‘git rebase feature’.Now git compares the last commit of           </a:t>
            </a:r>
            <a:endParaRPr sz="1200">
              <a:highlight>
                <a:srgbClr val="F2DF0D"/>
              </a:highlight>
            </a:endParaRPr>
          </a:p>
          <a:p>
            <a:pPr indent="0" lvl="0" marL="0" rtl="0" algn="l">
              <a:spcBef>
                <a:spcPts val="0"/>
              </a:spcBef>
              <a:spcAft>
                <a:spcPts val="0"/>
              </a:spcAft>
              <a:buNone/>
            </a:pPr>
            <a:r>
              <a:rPr lang="en" sz="1200">
                <a:highlight>
                  <a:srgbClr val="F2DF0D"/>
                </a:highlight>
              </a:rPr>
              <a:t>        both branches.Here the last commit is ‘m3’.So git rebase command changes the base of   </a:t>
            </a:r>
            <a:endParaRPr sz="1200">
              <a:highlight>
                <a:srgbClr val="F2DF0D"/>
              </a:highlight>
            </a:endParaRPr>
          </a:p>
          <a:p>
            <a:pPr indent="0" lvl="0" marL="0" rtl="0" algn="l">
              <a:spcBef>
                <a:spcPts val="0"/>
              </a:spcBef>
              <a:spcAft>
                <a:spcPts val="0"/>
              </a:spcAft>
              <a:buNone/>
            </a:pPr>
            <a:r>
              <a:rPr lang="en" sz="1200">
                <a:highlight>
                  <a:srgbClr val="F2DF0D"/>
                </a:highlight>
              </a:rPr>
              <a:t>        feature branch with the last commit , here,i.e., </a:t>
            </a:r>
            <a:r>
              <a:rPr b="1" lang="en" sz="1200">
                <a:highlight>
                  <a:srgbClr val="F2DF0D"/>
                </a:highlight>
              </a:rPr>
              <a:t>‘m2’</a:t>
            </a:r>
            <a:r>
              <a:rPr lang="en" sz="1200">
                <a:highlight>
                  <a:srgbClr val="F2DF0D"/>
                </a:highlight>
              </a:rPr>
              <a:t> to </a:t>
            </a:r>
            <a:r>
              <a:rPr b="1" lang="en" sz="1200">
                <a:highlight>
                  <a:srgbClr val="F2DF0D"/>
                </a:highlight>
              </a:rPr>
              <a:t>‘m3’</a:t>
            </a:r>
            <a:r>
              <a:rPr lang="en" sz="1200">
                <a:highlight>
                  <a:srgbClr val="F2DF0D"/>
                </a:highlight>
              </a:rPr>
              <a:t>.Thus</a:t>
            </a:r>
            <a:r>
              <a:rPr b="1" lang="en" sz="1200">
                <a:highlight>
                  <a:srgbClr val="F2DF0D"/>
                </a:highlight>
              </a:rPr>
              <a:t> ’f1’</a:t>
            </a:r>
            <a:r>
              <a:rPr lang="en" sz="1200">
                <a:highlight>
                  <a:srgbClr val="F2DF0D"/>
                </a:highlight>
              </a:rPr>
              <a:t> is based on </a:t>
            </a:r>
            <a:r>
              <a:rPr b="1" lang="en" sz="1200">
                <a:highlight>
                  <a:srgbClr val="F2DF0D"/>
                </a:highlight>
              </a:rPr>
              <a:t>‘m3’</a:t>
            </a:r>
            <a:endParaRPr b="1" sz="1200">
              <a:highlight>
                <a:srgbClr val="F2DF0D"/>
              </a:highlight>
            </a:endParaRPr>
          </a:p>
          <a:p>
            <a:pPr indent="0" lvl="0" marL="0" rtl="0" algn="l">
              <a:spcBef>
                <a:spcPts val="0"/>
              </a:spcBef>
              <a:spcAft>
                <a:spcPts val="0"/>
              </a:spcAft>
              <a:buNone/>
            </a:pPr>
            <a:r>
              <a:rPr lang="en" sz="1200">
                <a:highlight>
                  <a:srgbClr val="F2DF0D"/>
                </a:highlight>
              </a:rPr>
              <a:t>        And git proceeds feature branch ahead with this base and aligns feature branch with    </a:t>
            </a:r>
            <a:endParaRPr sz="1200">
              <a:highlight>
                <a:srgbClr val="F2DF0D"/>
              </a:highlight>
            </a:endParaRPr>
          </a:p>
          <a:p>
            <a:pPr indent="0" lvl="0" marL="0" rtl="0" algn="l">
              <a:spcBef>
                <a:spcPts val="0"/>
              </a:spcBef>
              <a:spcAft>
                <a:spcPts val="0"/>
              </a:spcAft>
              <a:buNone/>
            </a:pPr>
            <a:r>
              <a:rPr lang="en" sz="1200">
                <a:highlight>
                  <a:srgbClr val="F2DF0D"/>
                </a:highlight>
              </a:rPr>
              <a:t>        master branch putting every next commit of feature branch on top of </a:t>
            </a:r>
            <a:r>
              <a:rPr b="1" lang="en" sz="1200">
                <a:highlight>
                  <a:srgbClr val="F2DF0D"/>
                </a:highlight>
              </a:rPr>
              <a:t>‘m3’</a:t>
            </a:r>
            <a:r>
              <a:rPr lang="en" sz="1200">
                <a:highlight>
                  <a:srgbClr val="F2DF0D"/>
                </a:highlight>
              </a:rPr>
              <a:t> commit.</a:t>
            </a:r>
            <a:endParaRPr sz="1200">
              <a:highlight>
                <a:srgbClr val="F2DF0D"/>
              </a:highlight>
            </a:endParaRPr>
          </a:p>
          <a:p>
            <a:pPr indent="0" lvl="0" marL="0" rtl="0" algn="l">
              <a:spcBef>
                <a:spcPts val="0"/>
              </a:spcBef>
              <a:spcAft>
                <a:spcPts val="0"/>
              </a:spcAft>
              <a:buNone/>
            </a:pPr>
            <a:r>
              <a:rPr lang="en" sz="1200">
                <a:highlight>
                  <a:srgbClr val="F2DF0D"/>
                </a:highlight>
              </a:rPr>
              <a:t>        </a:t>
            </a:r>
            <a:endParaRPr>
              <a:highlight>
                <a:srgbClr val="F2DF0D"/>
              </a:highlight>
            </a:endParaRPr>
          </a:p>
        </p:txBody>
      </p:sp>
      <p:pic>
        <p:nvPicPr>
          <p:cNvPr id="194" name="Google Shape;194;p21"/>
          <p:cNvPicPr preferRelativeResize="0"/>
          <p:nvPr/>
        </p:nvPicPr>
        <p:blipFill>
          <a:blip r:embed="rId4">
            <a:alphaModFix/>
          </a:blip>
          <a:stretch>
            <a:fillRect/>
          </a:stretch>
        </p:blipFill>
        <p:spPr>
          <a:xfrm>
            <a:off x="4299325" y="2571750"/>
            <a:ext cx="4716800" cy="686737"/>
          </a:xfrm>
          <a:prstGeom prst="rect">
            <a:avLst/>
          </a:prstGeom>
          <a:noFill/>
          <a:ln cap="flat" cmpd="sng" w="38100">
            <a:solidFill>
              <a:srgbClr val="F2DF0D"/>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