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webextensions/webextension1.xml" ContentType="application/vnd.ms-office.webextension+xml"/>
  <Override PartName="/ppt/notesSlides/notesSlide2.xml" ContentType="application/vnd.openxmlformats-officedocument.presentationml.notesSlide+xml"/>
  <Override PartName="/ppt/media/image2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1"/>
  </p:notesMasterIdLst>
  <p:handoutMasterIdLst>
    <p:handoutMasterId r:id="rId22"/>
  </p:handoutMasterIdLst>
  <p:sldIdLst>
    <p:sldId id="267" r:id="rId2"/>
    <p:sldId id="295" r:id="rId3"/>
    <p:sldId id="268" r:id="rId4"/>
    <p:sldId id="296" r:id="rId5"/>
    <p:sldId id="299" r:id="rId6"/>
    <p:sldId id="300" r:id="rId7"/>
    <p:sldId id="294" r:id="rId8"/>
    <p:sldId id="292" r:id="rId9"/>
    <p:sldId id="293" r:id="rId10"/>
    <p:sldId id="291" r:id="rId11"/>
    <p:sldId id="289" r:id="rId12"/>
    <p:sldId id="287" r:id="rId13"/>
    <p:sldId id="288" r:id="rId14"/>
    <p:sldId id="286" r:id="rId15"/>
    <p:sldId id="285" r:id="rId16"/>
    <p:sldId id="282" r:id="rId17"/>
    <p:sldId id="283" r:id="rId18"/>
    <p:sldId id="284" r:id="rId19"/>
    <p:sldId id="269" r:id="rId20"/>
  </p:sldIdLst>
  <p:sldSz cx="15998825"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5" userDrawn="1">
          <p15:clr>
            <a:srgbClr val="A4A3A4"/>
          </p15:clr>
        </p15:guide>
        <p15:guide id="2" pos="50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291" autoAdjust="0"/>
  </p:normalViewPr>
  <p:slideViewPr>
    <p:cSldViewPr snapToGrid="0" showGuides="1">
      <p:cViewPr varScale="1">
        <p:scale>
          <a:sx n="52" d="100"/>
          <a:sy n="52" d="100"/>
        </p:scale>
        <p:origin x="906" y="78"/>
      </p:cViewPr>
      <p:guideLst>
        <p:guide orient="horz" pos="2835"/>
        <p:guide pos="5039"/>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17022-CAA3-413E-96F3-6D6C13F853EF}"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n-US"/>
        </a:p>
      </dgm:t>
    </dgm:pt>
    <dgm:pt modelId="{E9DD7148-BB8A-4F06-912D-6AE9BE389794}">
      <dgm:prSet phldrT="[Text]" custT="1"/>
      <dgm:spPr>
        <a:solidFill>
          <a:schemeClr val="accent4">
            <a:lumMod val="20000"/>
            <a:lumOff val="80000"/>
          </a:schemeClr>
        </a:solidFill>
      </dgm:spPr>
      <dgm:t>
        <a:bodyPr/>
        <a:lstStyle/>
        <a:p>
          <a:r>
            <a:rPr lang="en-US" sz="3200" b="1" dirty="0">
              <a:solidFill>
                <a:schemeClr val="tx1"/>
              </a:solidFill>
              <a:latin typeface="Algerian" panose="04020705040A02060702" pitchFamily="82" charset="0"/>
              <a:cs typeface="Arial" panose="020B0604020202020204" pitchFamily="34" charset="0"/>
            </a:rPr>
            <a:t>Problem Statement  &amp; Goal</a:t>
          </a:r>
          <a:endParaRPr lang="en-US" sz="3200" b="1" dirty="0">
            <a:solidFill>
              <a:schemeClr val="tx1"/>
            </a:solidFill>
            <a:latin typeface="Algerian" panose="04020705040A02060702" pitchFamily="82" charset="0"/>
          </a:endParaRPr>
        </a:p>
      </dgm:t>
    </dgm:pt>
    <dgm:pt modelId="{D1D56BEB-615C-461D-85D2-D28A2DB83A5B}" type="parTrans" cxnId="{66DB13BC-5269-400A-84C4-2F2066DBCF99}">
      <dgm:prSet/>
      <dgm:spPr/>
      <dgm:t>
        <a:bodyPr/>
        <a:lstStyle/>
        <a:p>
          <a:endParaRPr lang="en-US"/>
        </a:p>
      </dgm:t>
    </dgm:pt>
    <dgm:pt modelId="{778AE1BB-08E3-4205-B246-851E6104D05A}" type="sibTrans" cxnId="{66DB13BC-5269-400A-84C4-2F2066DBCF99}">
      <dgm:prSet/>
      <dgm:spPr/>
      <dgm:t>
        <a:bodyPr/>
        <a:lstStyle/>
        <a:p>
          <a:endParaRPr lang="en-US"/>
        </a:p>
      </dgm:t>
    </dgm:pt>
    <dgm:pt modelId="{33978683-9282-4E5E-8705-9BDFDD2BFB25}">
      <dgm:prSet phldrT="[Text]" custT="1"/>
      <dgm:spPr>
        <a:solidFill>
          <a:schemeClr val="accent5">
            <a:lumMod val="40000"/>
            <a:lumOff val="60000"/>
          </a:schemeClr>
        </a:solidFill>
      </dgm:spPr>
      <dgm:t>
        <a:bodyPr/>
        <a:lstStyle/>
        <a:p>
          <a:r>
            <a:rPr lang="en-US" sz="3200" b="1" dirty="0">
              <a:solidFill>
                <a:schemeClr val="tx1"/>
              </a:solidFill>
              <a:latin typeface="Algerian" panose="04020705040A02060702" pitchFamily="82" charset="0"/>
            </a:rPr>
            <a:t>Dashboard</a:t>
          </a:r>
        </a:p>
      </dgm:t>
    </dgm:pt>
    <dgm:pt modelId="{B442BBC5-BB93-4440-AF30-D44DCA2D151E}" type="parTrans" cxnId="{43638952-8CB9-4142-8BF8-F566C556D96C}">
      <dgm:prSet/>
      <dgm:spPr/>
      <dgm:t>
        <a:bodyPr/>
        <a:lstStyle/>
        <a:p>
          <a:endParaRPr lang="en-US"/>
        </a:p>
      </dgm:t>
    </dgm:pt>
    <dgm:pt modelId="{9F7922B9-7876-434B-B7B2-EDAC428AECAF}" type="sibTrans" cxnId="{43638952-8CB9-4142-8BF8-F566C556D96C}">
      <dgm:prSet/>
      <dgm:spPr/>
      <dgm:t>
        <a:bodyPr/>
        <a:lstStyle/>
        <a:p>
          <a:endParaRPr lang="en-US"/>
        </a:p>
      </dgm:t>
    </dgm:pt>
    <dgm:pt modelId="{7CBE899D-9683-4DEC-B57E-299A19FB94AD}">
      <dgm:prSet phldrT="[Text]" custT="1"/>
      <dgm:spPr>
        <a:solidFill>
          <a:schemeClr val="accent4">
            <a:lumMod val="40000"/>
            <a:lumOff val="60000"/>
          </a:schemeClr>
        </a:solidFill>
      </dgm:spPr>
      <dgm:t>
        <a:bodyPr/>
        <a:lstStyle/>
        <a:p>
          <a:r>
            <a:rPr lang="en-IN" sz="3200" b="1" kern="1200" dirty="0">
              <a:solidFill>
                <a:prstClr val="black"/>
              </a:solidFill>
              <a:latin typeface="Algerian" panose="04020705040A02060702" pitchFamily="82" charset="0"/>
              <a:ea typeface="+mn-ea"/>
              <a:cs typeface="+mn-cs"/>
            </a:rPr>
            <a:t>Credit Card Feature Recommendations</a:t>
          </a:r>
          <a:endParaRPr lang="en-US" sz="3200" b="1" kern="1200" dirty="0">
            <a:solidFill>
              <a:prstClr val="black"/>
            </a:solidFill>
            <a:latin typeface="Algerian" panose="04020705040A02060702" pitchFamily="82" charset="0"/>
            <a:ea typeface="+mn-ea"/>
            <a:cs typeface="+mn-cs"/>
          </a:endParaRPr>
        </a:p>
      </dgm:t>
    </dgm:pt>
    <dgm:pt modelId="{A15C72C2-6D15-4854-933F-15C35BE6E263}" type="parTrans" cxnId="{4326F54F-18CC-434D-9FDB-1462B8AEB516}">
      <dgm:prSet/>
      <dgm:spPr/>
      <dgm:t>
        <a:bodyPr/>
        <a:lstStyle/>
        <a:p>
          <a:endParaRPr lang="en-US"/>
        </a:p>
      </dgm:t>
    </dgm:pt>
    <dgm:pt modelId="{35067DE1-EFC5-4D88-BA99-F2FA18ABB51E}" type="sibTrans" cxnId="{4326F54F-18CC-434D-9FDB-1462B8AEB516}">
      <dgm:prSet/>
      <dgm:spPr/>
      <dgm:t>
        <a:bodyPr/>
        <a:lstStyle/>
        <a:p>
          <a:endParaRPr lang="en-US"/>
        </a:p>
      </dgm:t>
    </dgm:pt>
    <dgm:pt modelId="{98372861-8205-42B2-9183-CB77EADBD95B}">
      <dgm:prSet phldrT="[Text]" custT="1"/>
      <dgm:spPr>
        <a:solidFill>
          <a:schemeClr val="accent6">
            <a:lumMod val="40000"/>
            <a:lumOff val="60000"/>
          </a:schemeClr>
        </a:solidFill>
      </dgm:spPr>
      <dgm:t>
        <a:bodyPr/>
        <a:lstStyle/>
        <a:p>
          <a:r>
            <a:rPr lang="en-GB" sz="3200" b="1" kern="1200" dirty="0">
              <a:solidFill>
                <a:prstClr val="black"/>
              </a:solidFill>
              <a:latin typeface="Algerian" panose="04020705040A02060702" pitchFamily="82" charset="0"/>
              <a:ea typeface="+mn-ea"/>
              <a:cs typeface="+mn-cs"/>
            </a:rPr>
            <a:t>Spending</a:t>
          </a:r>
          <a:r>
            <a:rPr lang="en-GB" sz="3200" b="1" u="sng" kern="1200" dirty="0">
              <a:solidFill>
                <a:schemeClr val="accent1">
                  <a:lumMod val="75000"/>
                </a:schemeClr>
              </a:solidFill>
              <a:latin typeface="Crimson Text" panose="02000503000000000000" pitchFamily="2" charset="0"/>
            </a:rPr>
            <a:t> </a:t>
          </a:r>
          <a:r>
            <a:rPr lang="en-GB" sz="3200" b="1" kern="1200" dirty="0">
              <a:solidFill>
                <a:prstClr val="black"/>
              </a:solidFill>
              <a:latin typeface="Algerian" panose="04020705040A02060702" pitchFamily="82" charset="0"/>
              <a:ea typeface="+mn-ea"/>
              <a:cs typeface="+mn-cs"/>
            </a:rPr>
            <a:t>Insights &amp; Income Utilization</a:t>
          </a:r>
          <a:endParaRPr lang="en-US" sz="3200" b="1" kern="1200" dirty="0">
            <a:solidFill>
              <a:prstClr val="black"/>
            </a:solidFill>
            <a:latin typeface="Algerian" panose="04020705040A02060702" pitchFamily="82" charset="0"/>
            <a:ea typeface="+mn-ea"/>
            <a:cs typeface="+mn-cs"/>
          </a:endParaRPr>
        </a:p>
      </dgm:t>
    </dgm:pt>
    <dgm:pt modelId="{11214C7E-7ABA-4D06-A1F9-867EFC0DFDAC}" type="parTrans" cxnId="{ABF9EDF1-8164-4E55-AB9A-0AA892B0BAED}">
      <dgm:prSet/>
      <dgm:spPr/>
      <dgm:t>
        <a:bodyPr/>
        <a:lstStyle/>
        <a:p>
          <a:endParaRPr lang="en-US"/>
        </a:p>
      </dgm:t>
    </dgm:pt>
    <dgm:pt modelId="{5784C08F-916D-43A4-A823-C25C79BCAEF8}" type="sibTrans" cxnId="{ABF9EDF1-8164-4E55-AB9A-0AA892B0BAED}">
      <dgm:prSet/>
      <dgm:spPr/>
      <dgm:t>
        <a:bodyPr/>
        <a:lstStyle/>
        <a:p>
          <a:endParaRPr lang="en-US"/>
        </a:p>
      </dgm:t>
    </dgm:pt>
    <dgm:pt modelId="{941880C6-118D-49AF-B8A2-B202973AAC50}">
      <dgm:prSet phldrT="[Text]" custT="1"/>
      <dgm:spPr>
        <a:solidFill>
          <a:schemeClr val="accent6">
            <a:lumMod val="20000"/>
            <a:lumOff val="80000"/>
          </a:schemeClr>
        </a:solidFill>
      </dgm:spPr>
      <dgm:t>
        <a:bodyPr/>
        <a:lstStyle/>
        <a:p>
          <a:r>
            <a:rPr lang="en-US" sz="3200" b="1" dirty="0">
              <a:solidFill>
                <a:schemeClr val="tx1"/>
              </a:solidFill>
              <a:latin typeface="Algerian" panose="04020705040A02060702" pitchFamily="82" charset="0"/>
            </a:rPr>
            <a:t>Project request</a:t>
          </a:r>
        </a:p>
      </dgm:t>
    </dgm:pt>
    <dgm:pt modelId="{29E7110A-BD78-4DCB-A0EA-227D058C54B9}" type="sibTrans" cxnId="{331E4BF5-3EFC-4546-A540-21C3FD09F04D}">
      <dgm:prSet/>
      <dgm:spPr/>
      <dgm:t>
        <a:bodyPr/>
        <a:lstStyle/>
        <a:p>
          <a:endParaRPr lang="en-US"/>
        </a:p>
      </dgm:t>
    </dgm:pt>
    <dgm:pt modelId="{04D10BD1-E2AD-4C82-A151-354B780C7ECF}" type="parTrans" cxnId="{331E4BF5-3EFC-4546-A540-21C3FD09F04D}">
      <dgm:prSet/>
      <dgm:spPr/>
      <dgm:t>
        <a:bodyPr/>
        <a:lstStyle/>
        <a:p>
          <a:endParaRPr lang="en-US"/>
        </a:p>
      </dgm:t>
    </dgm:pt>
    <dgm:pt modelId="{5632FFCE-68F7-4074-95FD-942C15B3941B}">
      <dgm:prSet phldrT="[Text]" custT="1"/>
      <dgm:spPr>
        <a:solidFill>
          <a:schemeClr val="accent6">
            <a:lumMod val="20000"/>
            <a:lumOff val="80000"/>
          </a:schemeClr>
        </a:solidFill>
      </dgm:spPr>
      <dgm:t>
        <a:bodyPr/>
        <a:lstStyle/>
        <a:p>
          <a:r>
            <a:rPr lang="en-US" sz="3200" b="1" dirty="0">
              <a:solidFill>
                <a:schemeClr val="tx1"/>
              </a:solidFill>
              <a:latin typeface="Algerian" panose="04020705040A02060702" pitchFamily="82" charset="0"/>
            </a:rPr>
            <a:t>Demographic Classification</a:t>
          </a:r>
        </a:p>
      </dgm:t>
    </dgm:pt>
    <dgm:pt modelId="{5DDA2976-A2C5-49EB-920C-876182D0141D}" type="sibTrans" cxnId="{1570A66D-2BA0-4036-A1CA-C947A4ED0E27}">
      <dgm:prSet/>
      <dgm:spPr/>
      <dgm:t>
        <a:bodyPr/>
        <a:lstStyle/>
        <a:p>
          <a:endParaRPr lang="en-US"/>
        </a:p>
      </dgm:t>
    </dgm:pt>
    <dgm:pt modelId="{F65EC2BA-A1B1-4BED-AC46-4AD8A5915805}" type="parTrans" cxnId="{1570A66D-2BA0-4036-A1CA-C947A4ED0E27}">
      <dgm:prSet/>
      <dgm:spPr/>
      <dgm:t>
        <a:bodyPr/>
        <a:lstStyle/>
        <a:p>
          <a:endParaRPr lang="en-US"/>
        </a:p>
      </dgm:t>
    </dgm:pt>
    <dgm:pt modelId="{B5CCF065-0478-48D0-8863-B7B274C7641E}">
      <dgm:prSet custT="1"/>
      <dgm:spPr>
        <a:solidFill>
          <a:schemeClr val="accent2">
            <a:lumMod val="20000"/>
            <a:lumOff val="80000"/>
          </a:schemeClr>
        </a:solidFill>
      </dgm:spPr>
      <dgm:t>
        <a:bodyPr/>
        <a:lstStyle/>
        <a:p>
          <a:r>
            <a:rPr lang="en-IN" sz="3200" b="1" kern="1200" dirty="0">
              <a:solidFill>
                <a:prstClr val="black"/>
              </a:solidFill>
              <a:latin typeface="Algerian" panose="04020705040A02060702" pitchFamily="82" charset="0"/>
              <a:ea typeface="+mn-ea"/>
              <a:cs typeface="+mn-cs"/>
            </a:rPr>
            <a:t>Key Customer Segments</a:t>
          </a:r>
          <a:endParaRPr lang="en-GB" sz="3200" b="1" kern="1200" dirty="0">
            <a:solidFill>
              <a:prstClr val="black"/>
            </a:solidFill>
            <a:latin typeface="Algerian" panose="04020705040A02060702" pitchFamily="82" charset="0"/>
            <a:ea typeface="+mn-ea"/>
            <a:cs typeface="+mn-cs"/>
          </a:endParaRPr>
        </a:p>
      </dgm:t>
    </dgm:pt>
    <dgm:pt modelId="{6DD131AA-A15C-48EF-A205-FAB427B8B679}" type="parTrans" cxnId="{634588CC-377D-4467-BCE8-DE55B6542D59}">
      <dgm:prSet/>
      <dgm:spPr/>
      <dgm:t>
        <a:bodyPr/>
        <a:lstStyle/>
        <a:p>
          <a:endParaRPr lang="en-IN"/>
        </a:p>
      </dgm:t>
    </dgm:pt>
    <dgm:pt modelId="{BE2BFDDF-6898-4E40-B71F-0889214588F0}" type="sibTrans" cxnId="{634588CC-377D-4467-BCE8-DE55B6542D59}">
      <dgm:prSet/>
      <dgm:spPr/>
      <dgm:t>
        <a:bodyPr/>
        <a:lstStyle/>
        <a:p>
          <a:endParaRPr lang="en-IN"/>
        </a:p>
      </dgm:t>
    </dgm:pt>
    <dgm:pt modelId="{AA29BA4C-4E9B-4F96-B1F5-B4C0C604CF18}">
      <dgm:prSet custT="1"/>
      <dgm:spPr/>
      <dgm:t>
        <a:bodyPr/>
        <a:lstStyle/>
        <a:p>
          <a:endParaRPr lang="en-IN"/>
        </a:p>
      </dgm:t>
    </dgm:pt>
    <dgm:pt modelId="{91F1A4CE-032D-41BE-A9C5-C2C8EAB484F0}" type="parTrans" cxnId="{F8ED0DBF-EC59-461F-AA57-DE7533D8089F}">
      <dgm:prSet/>
      <dgm:spPr/>
      <dgm:t>
        <a:bodyPr/>
        <a:lstStyle/>
        <a:p>
          <a:endParaRPr lang="en-IN"/>
        </a:p>
      </dgm:t>
    </dgm:pt>
    <dgm:pt modelId="{A3396765-31A8-4991-A7DF-81E44BD53A55}" type="sibTrans" cxnId="{F8ED0DBF-EC59-461F-AA57-DE7533D8089F}">
      <dgm:prSet/>
      <dgm:spPr/>
      <dgm:t>
        <a:bodyPr/>
        <a:lstStyle/>
        <a:p>
          <a:endParaRPr lang="en-IN"/>
        </a:p>
      </dgm:t>
    </dgm:pt>
    <dgm:pt modelId="{F41C0A6A-2DF7-4BB9-B1E9-D6866E483F33}" type="pres">
      <dgm:prSet presAssocID="{D8617022-CAA3-413E-96F3-6D6C13F853EF}" presName="Name0" presStyleCnt="0">
        <dgm:presLayoutVars>
          <dgm:chMax val="7"/>
          <dgm:chPref val="7"/>
          <dgm:dir/>
        </dgm:presLayoutVars>
      </dgm:prSet>
      <dgm:spPr/>
    </dgm:pt>
    <dgm:pt modelId="{5008DA0F-9E56-4216-9818-2D35BA2261C4}" type="pres">
      <dgm:prSet presAssocID="{D8617022-CAA3-413E-96F3-6D6C13F853EF}" presName="Name1" presStyleCnt="0"/>
      <dgm:spPr/>
    </dgm:pt>
    <dgm:pt modelId="{6FEAC9FF-5EFE-4FD4-AA60-3426DF24F2EC}" type="pres">
      <dgm:prSet presAssocID="{D8617022-CAA3-413E-96F3-6D6C13F853EF}" presName="cycle" presStyleCnt="0"/>
      <dgm:spPr/>
    </dgm:pt>
    <dgm:pt modelId="{59698396-9D4A-4F32-9CE5-814DE0E514BE}" type="pres">
      <dgm:prSet presAssocID="{D8617022-CAA3-413E-96F3-6D6C13F853EF}" presName="srcNode" presStyleLbl="node1" presStyleIdx="0" presStyleCnt="7"/>
      <dgm:spPr/>
    </dgm:pt>
    <dgm:pt modelId="{04C2E8E5-E395-40BA-8A94-D2B035C981D7}" type="pres">
      <dgm:prSet presAssocID="{D8617022-CAA3-413E-96F3-6D6C13F853EF}" presName="conn" presStyleLbl="parChTrans1D2" presStyleIdx="0" presStyleCnt="1"/>
      <dgm:spPr/>
    </dgm:pt>
    <dgm:pt modelId="{69D61DEC-968F-455F-BF23-96F2797C6F0E}" type="pres">
      <dgm:prSet presAssocID="{D8617022-CAA3-413E-96F3-6D6C13F853EF}" presName="extraNode" presStyleLbl="node1" presStyleIdx="0" presStyleCnt="7"/>
      <dgm:spPr/>
    </dgm:pt>
    <dgm:pt modelId="{53B29446-1CFA-46DF-8E82-98632E3680B0}" type="pres">
      <dgm:prSet presAssocID="{D8617022-CAA3-413E-96F3-6D6C13F853EF}" presName="dstNode" presStyleLbl="node1" presStyleIdx="0" presStyleCnt="7"/>
      <dgm:spPr/>
    </dgm:pt>
    <dgm:pt modelId="{1F00FD58-048C-434F-A7F4-523B6656121E}" type="pres">
      <dgm:prSet presAssocID="{E9DD7148-BB8A-4F06-912D-6AE9BE389794}" presName="text_1" presStyleLbl="node1" presStyleIdx="0" presStyleCnt="7" custLinFactNeighborX="-516" custLinFactNeighborY="2039">
        <dgm:presLayoutVars>
          <dgm:bulletEnabled val="1"/>
        </dgm:presLayoutVars>
      </dgm:prSet>
      <dgm:spPr/>
    </dgm:pt>
    <dgm:pt modelId="{0EC8DE36-F714-4CFC-A315-5701F3354471}" type="pres">
      <dgm:prSet presAssocID="{E9DD7148-BB8A-4F06-912D-6AE9BE389794}" presName="accent_1" presStyleCnt="0"/>
      <dgm:spPr/>
    </dgm:pt>
    <dgm:pt modelId="{C304342D-FE6B-411F-B83F-9DBB10FD1F92}" type="pres">
      <dgm:prSet presAssocID="{E9DD7148-BB8A-4F06-912D-6AE9BE389794}" presName="accentRepeatNode" presStyleLbl="solidFgAcc1" presStyleIdx="0" presStyleCnt="7"/>
      <dgm:spPr/>
    </dgm:pt>
    <dgm:pt modelId="{9047D1C8-DACA-4763-87B7-1BD29126BE6C}" type="pres">
      <dgm:prSet presAssocID="{941880C6-118D-49AF-B8A2-B202973AAC50}" presName="text_2" presStyleLbl="node1" presStyleIdx="1" presStyleCnt="7">
        <dgm:presLayoutVars>
          <dgm:bulletEnabled val="1"/>
        </dgm:presLayoutVars>
      </dgm:prSet>
      <dgm:spPr/>
    </dgm:pt>
    <dgm:pt modelId="{8FAACCB6-46B5-4D04-8F33-EC807F226420}" type="pres">
      <dgm:prSet presAssocID="{941880C6-118D-49AF-B8A2-B202973AAC50}" presName="accent_2" presStyleCnt="0"/>
      <dgm:spPr/>
    </dgm:pt>
    <dgm:pt modelId="{187FD60A-3756-49A6-AB4E-394EFBE00400}" type="pres">
      <dgm:prSet presAssocID="{941880C6-118D-49AF-B8A2-B202973AAC50}" presName="accentRepeatNode" presStyleLbl="solidFgAcc1" presStyleIdx="1" presStyleCnt="7"/>
      <dgm:spPr/>
    </dgm:pt>
    <dgm:pt modelId="{B4653553-2F44-437C-A161-B266E3C5FE1F}" type="pres">
      <dgm:prSet presAssocID="{33978683-9282-4E5E-8705-9BDFDD2BFB25}" presName="text_3" presStyleLbl="node1" presStyleIdx="2" presStyleCnt="7">
        <dgm:presLayoutVars>
          <dgm:bulletEnabled val="1"/>
        </dgm:presLayoutVars>
      </dgm:prSet>
      <dgm:spPr/>
    </dgm:pt>
    <dgm:pt modelId="{2B4C819B-943E-471E-A20F-F6AC4AB19772}" type="pres">
      <dgm:prSet presAssocID="{33978683-9282-4E5E-8705-9BDFDD2BFB25}" presName="accent_3" presStyleCnt="0"/>
      <dgm:spPr/>
    </dgm:pt>
    <dgm:pt modelId="{7FE24C1F-399F-4907-8C47-B3A76512EE86}" type="pres">
      <dgm:prSet presAssocID="{33978683-9282-4E5E-8705-9BDFDD2BFB25}" presName="accentRepeatNode" presStyleLbl="solidFgAcc1" presStyleIdx="2" presStyleCnt="7"/>
      <dgm:spPr/>
    </dgm:pt>
    <dgm:pt modelId="{837C9882-4527-40F0-BB87-045438BDCEDB}" type="pres">
      <dgm:prSet presAssocID="{5632FFCE-68F7-4074-95FD-942C15B3941B}" presName="text_4" presStyleLbl="node1" presStyleIdx="3" presStyleCnt="7">
        <dgm:presLayoutVars>
          <dgm:bulletEnabled val="1"/>
        </dgm:presLayoutVars>
      </dgm:prSet>
      <dgm:spPr/>
    </dgm:pt>
    <dgm:pt modelId="{BF4FC7F8-C371-4D75-B560-5ECA954222E7}" type="pres">
      <dgm:prSet presAssocID="{5632FFCE-68F7-4074-95FD-942C15B3941B}" presName="accent_4" presStyleCnt="0"/>
      <dgm:spPr/>
    </dgm:pt>
    <dgm:pt modelId="{ACEAC829-BF0E-4248-9B6A-5B4FE3764FC0}" type="pres">
      <dgm:prSet presAssocID="{5632FFCE-68F7-4074-95FD-942C15B3941B}" presName="accentRepeatNode" presStyleLbl="solidFgAcc1" presStyleIdx="3" presStyleCnt="7"/>
      <dgm:spPr/>
    </dgm:pt>
    <dgm:pt modelId="{D08F4430-B63C-4FB3-8910-EDEF5FD40BF2}" type="pres">
      <dgm:prSet presAssocID="{98372861-8205-42B2-9183-CB77EADBD95B}" presName="text_5" presStyleLbl="node1" presStyleIdx="4" presStyleCnt="7">
        <dgm:presLayoutVars>
          <dgm:bulletEnabled val="1"/>
        </dgm:presLayoutVars>
      </dgm:prSet>
      <dgm:spPr/>
    </dgm:pt>
    <dgm:pt modelId="{9B1CF555-DA2C-459E-B5B9-4D7555F4B367}" type="pres">
      <dgm:prSet presAssocID="{98372861-8205-42B2-9183-CB77EADBD95B}" presName="accent_5" presStyleCnt="0"/>
      <dgm:spPr/>
    </dgm:pt>
    <dgm:pt modelId="{597E8DDB-073D-4920-8928-2782745227C9}" type="pres">
      <dgm:prSet presAssocID="{98372861-8205-42B2-9183-CB77EADBD95B}" presName="accentRepeatNode" presStyleLbl="solidFgAcc1" presStyleIdx="4" presStyleCnt="7"/>
      <dgm:spPr/>
    </dgm:pt>
    <dgm:pt modelId="{427389BE-A2E4-4219-BC2F-21B6DDA7000F}" type="pres">
      <dgm:prSet presAssocID="{B5CCF065-0478-48D0-8863-B7B274C7641E}" presName="text_6" presStyleLbl="node1" presStyleIdx="5" presStyleCnt="7">
        <dgm:presLayoutVars>
          <dgm:bulletEnabled val="1"/>
        </dgm:presLayoutVars>
      </dgm:prSet>
      <dgm:spPr/>
    </dgm:pt>
    <dgm:pt modelId="{72AB76B7-824A-48AC-9CF6-AC846042E367}" type="pres">
      <dgm:prSet presAssocID="{B5CCF065-0478-48D0-8863-B7B274C7641E}" presName="accent_6" presStyleCnt="0"/>
      <dgm:spPr/>
    </dgm:pt>
    <dgm:pt modelId="{3F4A427D-3342-46D2-AEF8-2CD8E6799869}" type="pres">
      <dgm:prSet presAssocID="{B5CCF065-0478-48D0-8863-B7B274C7641E}" presName="accentRepeatNode" presStyleLbl="solidFgAcc1" presStyleIdx="5" presStyleCnt="7"/>
      <dgm:spPr/>
    </dgm:pt>
    <dgm:pt modelId="{1DA2B36E-3CCF-40AA-A233-29E9916D07CB}" type="pres">
      <dgm:prSet presAssocID="{7CBE899D-9683-4DEC-B57E-299A19FB94AD}" presName="text_7" presStyleLbl="node1" presStyleIdx="6" presStyleCnt="7">
        <dgm:presLayoutVars>
          <dgm:bulletEnabled val="1"/>
        </dgm:presLayoutVars>
      </dgm:prSet>
      <dgm:spPr/>
    </dgm:pt>
    <dgm:pt modelId="{17FAE502-06BE-4465-8495-8396F9DC660F}" type="pres">
      <dgm:prSet presAssocID="{7CBE899D-9683-4DEC-B57E-299A19FB94AD}" presName="accent_7" presStyleCnt="0"/>
      <dgm:spPr/>
    </dgm:pt>
    <dgm:pt modelId="{5245D988-E762-45A6-9052-DE8FFC317D6E}" type="pres">
      <dgm:prSet presAssocID="{7CBE899D-9683-4DEC-B57E-299A19FB94AD}" presName="accentRepeatNode" presStyleLbl="solidFgAcc1" presStyleIdx="6" presStyleCnt="7"/>
      <dgm:spPr/>
    </dgm:pt>
  </dgm:ptLst>
  <dgm:cxnLst>
    <dgm:cxn modelId="{08C4641B-1352-4909-9E2D-8CA974767584}" type="presOf" srcId="{7CBE899D-9683-4DEC-B57E-299A19FB94AD}" destId="{1DA2B36E-3CCF-40AA-A233-29E9916D07CB}" srcOrd="0" destOrd="0" presId="urn:microsoft.com/office/officeart/2008/layout/VerticalCurvedList"/>
    <dgm:cxn modelId="{9E2F075B-2060-483E-AE8D-8B4DC6C9013B}" type="presOf" srcId="{98372861-8205-42B2-9183-CB77EADBD95B}" destId="{D08F4430-B63C-4FB3-8910-EDEF5FD40BF2}" srcOrd="0" destOrd="0" presId="urn:microsoft.com/office/officeart/2008/layout/VerticalCurvedList"/>
    <dgm:cxn modelId="{363A905E-F3A9-4BE5-AFCF-3ABF0A574E31}" type="presOf" srcId="{33978683-9282-4E5E-8705-9BDFDD2BFB25}" destId="{B4653553-2F44-437C-A161-B266E3C5FE1F}" srcOrd="0" destOrd="0" presId="urn:microsoft.com/office/officeart/2008/layout/VerticalCurvedList"/>
    <dgm:cxn modelId="{1570A66D-2BA0-4036-A1CA-C947A4ED0E27}" srcId="{D8617022-CAA3-413E-96F3-6D6C13F853EF}" destId="{5632FFCE-68F7-4074-95FD-942C15B3941B}" srcOrd="3" destOrd="0" parTransId="{F65EC2BA-A1B1-4BED-AC46-4AD8A5915805}" sibTransId="{5DDA2976-A2C5-49EB-920C-876182D0141D}"/>
    <dgm:cxn modelId="{4326F54F-18CC-434D-9FDB-1462B8AEB516}" srcId="{D8617022-CAA3-413E-96F3-6D6C13F853EF}" destId="{7CBE899D-9683-4DEC-B57E-299A19FB94AD}" srcOrd="6" destOrd="0" parTransId="{A15C72C2-6D15-4854-933F-15C35BE6E263}" sibTransId="{35067DE1-EFC5-4D88-BA99-F2FA18ABB51E}"/>
    <dgm:cxn modelId="{43638952-8CB9-4142-8BF8-F566C556D96C}" srcId="{D8617022-CAA3-413E-96F3-6D6C13F853EF}" destId="{33978683-9282-4E5E-8705-9BDFDD2BFB25}" srcOrd="2" destOrd="0" parTransId="{B442BBC5-BB93-4440-AF30-D44DCA2D151E}" sibTransId="{9F7922B9-7876-434B-B7B2-EDAC428AECAF}"/>
    <dgm:cxn modelId="{D400948D-011E-412F-8615-4E5B507D83D5}" type="presOf" srcId="{778AE1BB-08E3-4205-B246-851E6104D05A}" destId="{04C2E8E5-E395-40BA-8A94-D2B035C981D7}" srcOrd="0" destOrd="0" presId="urn:microsoft.com/office/officeart/2008/layout/VerticalCurvedList"/>
    <dgm:cxn modelId="{66DB13BC-5269-400A-84C4-2F2066DBCF99}" srcId="{D8617022-CAA3-413E-96F3-6D6C13F853EF}" destId="{E9DD7148-BB8A-4F06-912D-6AE9BE389794}" srcOrd="0" destOrd="0" parTransId="{D1D56BEB-615C-461D-85D2-D28A2DB83A5B}" sibTransId="{778AE1BB-08E3-4205-B246-851E6104D05A}"/>
    <dgm:cxn modelId="{F8ED0DBF-EC59-461F-AA57-DE7533D8089F}" srcId="{D8617022-CAA3-413E-96F3-6D6C13F853EF}" destId="{AA29BA4C-4E9B-4F96-B1F5-B4C0C604CF18}" srcOrd="7" destOrd="0" parTransId="{91F1A4CE-032D-41BE-A9C5-C2C8EAB484F0}" sibTransId="{A3396765-31A8-4991-A7DF-81E44BD53A55}"/>
    <dgm:cxn modelId="{634588CC-377D-4467-BCE8-DE55B6542D59}" srcId="{D8617022-CAA3-413E-96F3-6D6C13F853EF}" destId="{B5CCF065-0478-48D0-8863-B7B274C7641E}" srcOrd="5" destOrd="0" parTransId="{6DD131AA-A15C-48EF-A205-FAB427B8B679}" sibTransId="{BE2BFDDF-6898-4E40-B71F-0889214588F0}"/>
    <dgm:cxn modelId="{C6B629D6-3527-4E26-88E0-E18200A6F342}" type="presOf" srcId="{E9DD7148-BB8A-4F06-912D-6AE9BE389794}" destId="{1F00FD58-048C-434F-A7F4-523B6656121E}" srcOrd="0" destOrd="0" presId="urn:microsoft.com/office/officeart/2008/layout/VerticalCurvedList"/>
    <dgm:cxn modelId="{9CAEFFD9-E74C-43A1-BDE8-A95E97396184}" type="presOf" srcId="{B5CCF065-0478-48D0-8863-B7B274C7641E}" destId="{427389BE-A2E4-4219-BC2F-21B6DDA7000F}" srcOrd="0" destOrd="0" presId="urn:microsoft.com/office/officeart/2008/layout/VerticalCurvedList"/>
    <dgm:cxn modelId="{184830DD-E4D6-4B12-9ACC-9312B0CABD0F}" type="presOf" srcId="{941880C6-118D-49AF-B8A2-B202973AAC50}" destId="{9047D1C8-DACA-4763-87B7-1BD29126BE6C}" srcOrd="0" destOrd="0" presId="urn:microsoft.com/office/officeart/2008/layout/VerticalCurvedList"/>
    <dgm:cxn modelId="{F90545EE-A770-4CBC-9E6E-38895CB28EF8}" type="presOf" srcId="{D8617022-CAA3-413E-96F3-6D6C13F853EF}" destId="{F41C0A6A-2DF7-4BB9-B1E9-D6866E483F33}" srcOrd="0" destOrd="0" presId="urn:microsoft.com/office/officeart/2008/layout/VerticalCurvedList"/>
    <dgm:cxn modelId="{ABF9EDF1-8164-4E55-AB9A-0AA892B0BAED}" srcId="{D8617022-CAA3-413E-96F3-6D6C13F853EF}" destId="{98372861-8205-42B2-9183-CB77EADBD95B}" srcOrd="4" destOrd="0" parTransId="{11214C7E-7ABA-4D06-A1F9-867EFC0DFDAC}" sibTransId="{5784C08F-916D-43A4-A823-C25C79BCAEF8}"/>
    <dgm:cxn modelId="{55B5CFF2-72F1-4427-972C-11168F535BFB}" type="presOf" srcId="{5632FFCE-68F7-4074-95FD-942C15B3941B}" destId="{837C9882-4527-40F0-BB87-045438BDCEDB}" srcOrd="0" destOrd="0" presId="urn:microsoft.com/office/officeart/2008/layout/VerticalCurvedList"/>
    <dgm:cxn modelId="{331E4BF5-3EFC-4546-A540-21C3FD09F04D}" srcId="{D8617022-CAA3-413E-96F3-6D6C13F853EF}" destId="{941880C6-118D-49AF-B8A2-B202973AAC50}" srcOrd="1" destOrd="0" parTransId="{04D10BD1-E2AD-4C82-A151-354B780C7ECF}" sibTransId="{29E7110A-BD78-4DCB-A0EA-227D058C54B9}"/>
    <dgm:cxn modelId="{4155B9BF-60CA-47FF-BCE6-CDC8951A8AF7}" type="presParOf" srcId="{F41C0A6A-2DF7-4BB9-B1E9-D6866E483F33}" destId="{5008DA0F-9E56-4216-9818-2D35BA2261C4}" srcOrd="0" destOrd="0" presId="urn:microsoft.com/office/officeart/2008/layout/VerticalCurvedList"/>
    <dgm:cxn modelId="{198233D3-DDE0-4ED2-9845-CE14F229656E}" type="presParOf" srcId="{5008DA0F-9E56-4216-9818-2D35BA2261C4}" destId="{6FEAC9FF-5EFE-4FD4-AA60-3426DF24F2EC}" srcOrd="0" destOrd="0" presId="urn:microsoft.com/office/officeart/2008/layout/VerticalCurvedList"/>
    <dgm:cxn modelId="{23154420-A66A-4CC2-AD83-7380905403AB}" type="presParOf" srcId="{6FEAC9FF-5EFE-4FD4-AA60-3426DF24F2EC}" destId="{59698396-9D4A-4F32-9CE5-814DE0E514BE}" srcOrd="0" destOrd="0" presId="urn:microsoft.com/office/officeart/2008/layout/VerticalCurvedList"/>
    <dgm:cxn modelId="{5F8CFBFD-7E1E-45EB-A24D-82CC90DC1097}" type="presParOf" srcId="{6FEAC9FF-5EFE-4FD4-AA60-3426DF24F2EC}" destId="{04C2E8E5-E395-40BA-8A94-D2B035C981D7}" srcOrd="1" destOrd="0" presId="urn:microsoft.com/office/officeart/2008/layout/VerticalCurvedList"/>
    <dgm:cxn modelId="{739A55FD-C079-45A9-B4B3-C54CD8A746A1}" type="presParOf" srcId="{6FEAC9FF-5EFE-4FD4-AA60-3426DF24F2EC}" destId="{69D61DEC-968F-455F-BF23-96F2797C6F0E}" srcOrd="2" destOrd="0" presId="urn:microsoft.com/office/officeart/2008/layout/VerticalCurvedList"/>
    <dgm:cxn modelId="{E10463DD-D5AC-4294-AF77-877FE0091FC7}" type="presParOf" srcId="{6FEAC9FF-5EFE-4FD4-AA60-3426DF24F2EC}" destId="{53B29446-1CFA-46DF-8E82-98632E3680B0}" srcOrd="3" destOrd="0" presId="urn:microsoft.com/office/officeart/2008/layout/VerticalCurvedList"/>
    <dgm:cxn modelId="{716BBE37-CC20-46D9-BD85-60C7195CDBAD}" type="presParOf" srcId="{5008DA0F-9E56-4216-9818-2D35BA2261C4}" destId="{1F00FD58-048C-434F-A7F4-523B6656121E}" srcOrd="1" destOrd="0" presId="urn:microsoft.com/office/officeart/2008/layout/VerticalCurvedList"/>
    <dgm:cxn modelId="{5343EC0D-A580-4C00-88D1-0F1565FAB0FD}" type="presParOf" srcId="{5008DA0F-9E56-4216-9818-2D35BA2261C4}" destId="{0EC8DE36-F714-4CFC-A315-5701F3354471}" srcOrd="2" destOrd="0" presId="urn:microsoft.com/office/officeart/2008/layout/VerticalCurvedList"/>
    <dgm:cxn modelId="{F464CB07-2552-46A6-96B4-F3F8BA48577A}" type="presParOf" srcId="{0EC8DE36-F714-4CFC-A315-5701F3354471}" destId="{C304342D-FE6B-411F-B83F-9DBB10FD1F92}" srcOrd="0" destOrd="0" presId="urn:microsoft.com/office/officeart/2008/layout/VerticalCurvedList"/>
    <dgm:cxn modelId="{828DB73E-B682-486B-B4FF-627692AF93B6}" type="presParOf" srcId="{5008DA0F-9E56-4216-9818-2D35BA2261C4}" destId="{9047D1C8-DACA-4763-87B7-1BD29126BE6C}" srcOrd="3" destOrd="0" presId="urn:microsoft.com/office/officeart/2008/layout/VerticalCurvedList"/>
    <dgm:cxn modelId="{3B5F5C1B-AAD9-4E89-93BF-914D76DF8F1F}" type="presParOf" srcId="{5008DA0F-9E56-4216-9818-2D35BA2261C4}" destId="{8FAACCB6-46B5-4D04-8F33-EC807F226420}" srcOrd="4" destOrd="0" presId="urn:microsoft.com/office/officeart/2008/layout/VerticalCurvedList"/>
    <dgm:cxn modelId="{C570332A-3CE1-4A27-B235-B62B5856B4E2}" type="presParOf" srcId="{8FAACCB6-46B5-4D04-8F33-EC807F226420}" destId="{187FD60A-3756-49A6-AB4E-394EFBE00400}" srcOrd="0" destOrd="0" presId="urn:microsoft.com/office/officeart/2008/layout/VerticalCurvedList"/>
    <dgm:cxn modelId="{025E721B-6EBB-4ABF-9553-1373E07A69A7}" type="presParOf" srcId="{5008DA0F-9E56-4216-9818-2D35BA2261C4}" destId="{B4653553-2F44-437C-A161-B266E3C5FE1F}" srcOrd="5" destOrd="0" presId="urn:microsoft.com/office/officeart/2008/layout/VerticalCurvedList"/>
    <dgm:cxn modelId="{1DAE1B5E-918B-498B-AAF6-E2A5EE57C240}" type="presParOf" srcId="{5008DA0F-9E56-4216-9818-2D35BA2261C4}" destId="{2B4C819B-943E-471E-A20F-F6AC4AB19772}" srcOrd="6" destOrd="0" presId="urn:microsoft.com/office/officeart/2008/layout/VerticalCurvedList"/>
    <dgm:cxn modelId="{FEB68ADF-4B9E-4530-9ACA-CEE03291C999}" type="presParOf" srcId="{2B4C819B-943E-471E-A20F-F6AC4AB19772}" destId="{7FE24C1F-399F-4907-8C47-B3A76512EE86}" srcOrd="0" destOrd="0" presId="urn:microsoft.com/office/officeart/2008/layout/VerticalCurvedList"/>
    <dgm:cxn modelId="{29FA7E32-633A-4E3F-956D-F3AB4E499F7D}" type="presParOf" srcId="{5008DA0F-9E56-4216-9818-2D35BA2261C4}" destId="{837C9882-4527-40F0-BB87-045438BDCEDB}" srcOrd="7" destOrd="0" presId="urn:microsoft.com/office/officeart/2008/layout/VerticalCurvedList"/>
    <dgm:cxn modelId="{54A003F9-58DE-4D42-8804-78F366D49901}" type="presParOf" srcId="{5008DA0F-9E56-4216-9818-2D35BA2261C4}" destId="{BF4FC7F8-C371-4D75-B560-5ECA954222E7}" srcOrd="8" destOrd="0" presId="urn:microsoft.com/office/officeart/2008/layout/VerticalCurvedList"/>
    <dgm:cxn modelId="{196C292B-ECF3-45F1-8C4A-8FD406165AAF}" type="presParOf" srcId="{BF4FC7F8-C371-4D75-B560-5ECA954222E7}" destId="{ACEAC829-BF0E-4248-9B6A-5B4FE3764FC0}" srcOrd="0" destOrd="0" presId="urn:microsoft.com/office/officeart/2008/layout/VerticalCurvedList"/>
    <dgm:cxn modelId="{EEC52F6D-A23E-41FC-AB77-4A07E7E7708D}" type="presParOf" srcId="{5008DA0F-9E56-4216-9818-2D35BA2261C4}" destId="{D08F4430-B63C-4FB3-8910-EDEF5FD40BF2}" srcOrd="9" destOrd="0" presId="urn:microsoft.com/office/officeart/2008/layout/VerticalCurvedList"/>
    <dgm:cxn modelId="{316B3854-769C-45A6-92FB-4B47BD22D4B7}" type="presParOf" srcId="{5008DA0F-9E56-4216-9818-2D35BA2261C4}" destId="{9B1CF555-DA2C-459E-B5B9-4D7555F4B367}" srcOrd="10" destOrd="0" presId="urn:microsoft.com/office/officeart/2008/layout/VerticalCurvedList"/>
    <dgm:cxn modelId="{51230B7B-C675-44D5-9321-F8D83236B045}" type="presParOf" srcId="{9B1CF555-DA2C-459E-B5B9-4D7555F4B367}" destId="{597E8DDB-073D-4920-8928-2782745227C9}" srcOrd="0" destOrd="0" presId="urn:microsoft.com/office/officeart/2008/layout/VerticalCurvedList"/>
    <dgm:cxn modelId="{DF5C79F2-40BB-4CFC-BB74-86DDFD193C3C}" type="presParOf" srcId="{5008DA0F-9E56-4216-9818-2D35BA2261C4}" destId="{427389BE-A2E4-4219-BC2F-21B6DDA7000F}" srcOrd="11" destOrd="0" presId="urn:microsoft.com/office/officeart/2008/layout/VerticalCurvedList"/>
    <dgm:cxn modelId="{D4FC748B-E4E0-404F-96C0-837386C3F2CD}" type="presParOf" srcId="{5008DA0F-9E56-4216-9818-2D35BA2261C4}" destId="{72AB76B7-824A-48AC-9CF6-AC846042E367}" srcOrd="12" destOrd="0" presId="urn:microsoft.com/office/officeart/2008/layout/VerticalCurvedList"/>
    <dgm:cxn modelId="{9AA1F18C-507A-4B06-A50A-F36C16BB455F}" type="presParOf" srcId="{72AB76B7-824A-48AC-9CF6-AC846042E367}" destId="{3F4A427D-3342-46D2-AEF8-2CD8E6799869}" srcOrd="0" destOrd="0" presId="urn:microsoft.com/office/officeart/2008/layout/VerticalCurvedList"/>
    <dgm:cxn modelId="{2ACD82B9-098D-4BDE-903A-35CD7DCF5CE8}" type="presParOf" srcId="{5008DA0F-9E56-4216-9818-2D35BA2261C4}" destId="{1DA2B36E-3CCF-40AA-A233-29E9916D07CB}" srcOrd="13" destOrd="0" presId="urn:microsoft.com/office/officeart/2008/layout/VerticalCurvedList"/>
    <dgm:cxn modelId="{2400235E-CF6D-4FF5-B8EE-CB4C2187155F}" type="presParOf" srcId="{5008DA0F-9E56-4216-9818-2D35BA2261C4}" destId="{17FAE502-06BE-4465-8495-8396F9DC660F}" srcOrd="14" destOrd="0" presId="urn:microsoft.com/office/officeart/2008/layout/VerticalCurvedList"/>
    <dgm:cxn modelId="{B0BC8B32-775D-4F1F-B422-B3528CEDEB56}" type="presParOf" srcId="{17FAE502-06BE-4465-8495-8396F9DC660F}" destId="{5245D988-E762-45A6-9052-DE8FFC317D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9A98D-CC81-4A42-B0C6-7C68B7E632E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57096AAF-2BBD-4CB7-A104-430B91F9278D}">
      <dgm:prSet phldrT="[Text]" custT="1"/>
      <dgm:spPr/>
      <dgm:t>
        <a:bodyPr/>
        <a:lstStyle/>
        <a:p>
          <a:pPr algn="just"/>
          <a:endParaRPr lang="en-IN" sz="1800" dirty="0"/>
        </a:p>
      </dgm:t>
    </dgm:pt>
    <dgm:pt modelId="{C0039DD0-C2E3-4D0F-BD18-B8EB78AE888D}" type="parTrans" cxnId="{313EA185-F0AE-422C-97BC-CE0BE1C88CA6}">
      <dgm:prSet/>
      <dgm:spPr/>
      <dgm:t>
        <a:bodyPr/>
        <a:lstStyle/>
        <a:p>
          <a:endParaRPr lang="en-IN"/>
        </a:p>
      </dgm:t>
    </dgm:pt>
    <dgm:pt modelId="{77FB6210-337F-407F-B6E1-99AFB9762299}" type="sibTrans" cxnId="{313EA185-F0AE-422C-97BC-CE0BE1C88CA6}">
      <dgm:prSet/>
      <dgm:spPr/>
      <dgm:t>
        <a:bodyPr/>
        <a:lstStyle/>
        <a:p>
          <a:endParaRPr lang="en-IN"/>
        </a:p>
      </dgm:t>
    </dgm:pt>
    <dgm:pt modelId="{A9C5DC45-7735-47C3-8A09-37AF4273D4E2}">
      <dgm:prSet phldrT="[Text]" custT="1"/>
      <dgm:spPr/>
      <dgm:t>
        <a:bodyPr/>
        <a:lstStyle/>
        <a:p>
          <a:r>
            <a:rPr lang="en-IN" sz="2800" dirty="0"/>
            <a:t>Avg income utilisation %</a:t>
          </a:r>
        </a:p>
      </dgm:t>
    </dgm:pt>
    <dgm:pt modelId="{AF4E2607-30A1-4914-942F-DF1BA4F12E64}" type="parTrans" cxnId="{5EA80672-0D12-4804-8977-103F34F6A95F}">
      <dgm:prSet/>
      <dgm:spPr/>
      <dgm:t>
        <a:bodyPr/>
        <a:lstStyle/>
        <a:p>
          <a:endParaRPr lang="en-IN"/>
        </a:p>
      </dgm:t>
    </dgm:pt>
    <dgm:pt modelId="{4384A060-32A2-43F1-BFB9-F21EA39E5606}" type="sibTrans" cxnId="{5EA80672-0D12-4804-8977-103F34F6A95F}">
      <dgm:prSet/>
      <dgm:spPr/>
      <dgm:t>
        <a:bodyPr/>
        <a:lstStyle/>
        <a:p>
          <a:endParaRPr lang="en-IN"/>
        </a:p>
      </dgm:t>
    </dgm:pt>
    <dgm:pt modelId="{6B9CDD1F-4D96-443E-9A5D-F096FBEC32CB}">
      <dgm:prSet phldrT="[Text]" custT="1"/>
      <dgm:spPr>
        <a:noFill/>
        <a:ln>
          <a:noFill/>
        </a:ln>
        <a:effectLst/>
      </dgm:spPr>
      <dgm:t>
        <a:bodyPr spcFirstLastPara="0" vert="horz" wrap="square" lIns="34290" tIns="34290" rIns="34290" bIns="34290" numCol="1" spcCol="1270" anchor="b" anchorCtr="0"/>
        <a:lstStyle/>
        <a:p>
          <a:pPr algn="just"/>
          <a:r>
            <a:rPr lang="en-US" sz="2600" kern="1200" dirty="0">
              <a:latin typeface="Crimson Text" panose="02000503000000000000"/>
            </a:rPr>
            <a:t>Find the average income utilization % of customers (avg spends /avg income). This will be </a:t>
          </a:r>
          <a:r>
            <a:rPr lang="en-US" sz="2600" kern="1200" dirty="0">
              <a:solidFill>
                <a:prstClr val="black">
                  <a:hueOff val="0"/>
                  <a:satOff val="0"/>
                  <a:lumOff val="0"/>
                  <a:alphaOff val="0"/>
                </a:prstClr>
              </a:solidFill>
              <a:latin typeface="Crimson Text"/>
              <a:ea typeface="+mn-ea"/>
              <a:cs typeface="+mn-cs"/>
            </a:rPr>
            <a:t>your</a:t>
          </a:r>
          <a:r>
            <a:rPr lang="en-US" sz="2600" kern="1200" dirty="0">
              <a:latin typeface="Crimson Text" panose="02000503000000000000"/>
            </a:rPr>
            <a:t> key metric. The higher the average income utilization %, the more is their likelihood to use credit cards.</a:t>
          </a:r>
          <a:endParaRPr lang="en-IN" sz="2600" kern="1200" dirty="0">
            <a:latin typeface="Crimson Text" panose="02000503000000000000"/>
          </a:endParaRPr>
        </a:p>
      </dgm:t>
    </dgm:pt>
    <dgm:pt modelId="{CB160B1E-A403-4ADD-9DD4-5B28D68BCCDD}" type="parTrans" cxnId="{4602E06E-E8DD-465D-9736-81014B69FF50}">
      <dgm:prSet/>
      <dgm:spPr/>
      <dgm:t>
        <a:bodyPr/>
        <a:lstStyle/>
        <a:p>
          <a:endParaRPr lang="en-IN"/>
        </a:p>
      </dgm:t>
    </dgm:pt>
    <dgm:pt modelId="{EA5E47C3-8292-4190-8E04-08BC0478EDF0}" type="sibTrans" cxnId="{4602E06E-E8DD-465D-9736-81014B69FF50}">
      <dgm:prSet/>
      <dgm:spPr/>
      <dgm:t>
        <a:bodyPr/>
        <a:lstStyle/>
        <a:p>
          <a:endParaRPr lang="en-IN"/>
        </a:p>
      </dgm:t>
    </dgm:pt>
    <dgm:pt modelId="{F1A8F9BA-DC71-4309-9976-709E13266D1F}">
      <dgm:prSet phldrT="[Text]"/>
      <dgm:spPr/>
      <dgm:t>
        <a:bodyPr/>
        <a:lstStyle/>
        <a:p>
          <a:endParaRPr lang="en-IN" dirty="0"/>
        </a:p>
      </dgm:t>
    </dgm:pt>
    <dgm:pt modelId="{5CA1DD82-38D3-44FD-AF63-A1A10B25C2F0}" type="parTrans" cxnId="{A247F074-53E3-49E5-A987-3B51C7E1FC08}">
      <dgm:prSet/>
      <dgm:spPr/>
      <dgm:t>
        <a:bodyPr/>
        <a:lstStyle/>
        <a:p>
          <a:endParaRPr lang="en-IN"/>
        </a:p>
      </dgm:t>
    </dgm:pt>
    <dgm:pt modelId="{666AC387-833E-4E6D-9224-79E1EE721C24}" type="sibTrans" cxnId="{A247F074-53E3-49E5-A987-3B51C7E1FC08}">
      <dgm:prSet/>
      <dgm:spPr/>
      <dgm:t>
        <a:bodyPr/>
        <a:lstStyle/>
        <a:p>
          <a:endParaRPr lang="en-IN"/>
        </a:p>
      </dgm:t>
    </dgm:pt>
    <dgm:pt modelId="{1B55A1A5-EF7E-4FB1-AFBB-C084FFCCCB31}">
      <dgm:prSet phldrT="[Text]"/>
      <dgm:spPr/>
      <dgm:t>
        <a:bodyPr/>
        <a:lstStyle/>
        <a:p>
          <a:r>
            <a:rPr lang="en-IN" dirty="0"/>
            <a:t>Spending Insights</a:t>
          </a:r>
        </a:p>
      </dgm:t>
    </dgm:pt>
    <dgm:pt modelId="{27C3A302-44F4-4435-80F1-60F3EC34EDBB}" type="parTrans" cxnId="{A57F7AEB-1675-4046-B1A8-68B78F8573D8}">
      <dgm:prSet/>
      <dgm:spPr/>
      <dgm:t>
        <a:bodyPr/>
        <a:lstStyle/>
        <a:p>
          <a:endParaRPr lang="en-IN"/>
        </a:p>
      </dgm:t>
    </dgm:pt>
    <dgm:pt modelId="{44CD769A-318B-4D64-9E9D-D334AC5BCF7F}" type="sibTrans" cxnId="{A57F7AEB-1675-4046-B1A8-68B78F8573D8}">
      <dgm:prSet/>
      <dgm:spPr/>
      <dgm:t>
        <a:bodyPr/>
        <a:lstStyle/>
        <a:p>
          <a:endParaRPr lang="en-IN"/>
        </a:p>
      </dgm:t>
    </dgm:pt>
    <dgm:pt modelId="{E4C5CCCE-09AD-4715-8FDF-D4EB0F806928}">
      <dgm:prSet phldrT="[Text]" custT="1"/>
      <dgm:spPr>
        <a:noFill/>
        <a:ln>
          <a:noFill/>
        </a:ln>
        <a:effectLst/>
      </dgm:spPr>
      <dgm:t>
        <a:bodyPr spcFirstLastPara="0" vert="horz" wrap="square" lIns="34290" tIns="34290" rIns="34290" bIns="34290" numCol="1" spcCol="1270" anchor="b" anchorCtr="0"/>
        <a:lstStyle/>
        <a:p>
          <a:pPr algn="just"/>
          <a:r>
            <a:rPr lang="en-US" sz="2600" dirty="0">
              <a:latin typeface="Crimson Text" panose="02000503000000000000"/>
            </a:rPr>
            <a:t>Where do people spend money the most? Does it have any impact due to occupation, gender, city, age etc.? This can help you to add relevant credit card features for specific target groups.</a:t>
          </a:r>
          <a:endParaRPr lang="en-IN" sz="2600" dirty="0">
            <a:latin typeface="Crimson Text" panose="02000503000000000000"/>
          </a:endParaRPr>
        </a:p>
      </dgm:t>
    </dgm:pt>
    <dgm:pt modelId="{FDD3EA76-1910-43B0-AD86-E9702F42FAD0}" type="parTrans" cxnId="{DBA0F18D-FA48-4DCB-BBAB-0BAF00CD66F2}">
      <dgm:prSet/>
      <dgm:spPr/>
      <dgm:t>
        <a:bodyPr/>
        <a:lstStyle/>
        <a:p>
          <a:endParaRPr lang="en-IN"/>
        </a:p>
      </dgm:t>
    </dgm:pt>
    <dgm:pt modelId="{9D10ABE2-0FF4-47C0-8FDB-5DAEFC95BC19}" type="sibTrans" cxnId="{DBA0F18D-FA48-4DCB-BBAB-0BAF00CD66F2}">
      <dgm:prSet/>
      <dgm:spPr/>
      <dgm:t>
        <a:bodyPr/>
        <a:lstStyle/>
        <a:p>
          <a:endParaRPr lang="en-IN"/>
        </a:p>
      </dgm:t>
    </dgm:pt>
    <dgm:pt modelId="{630DC74B-FD0B-43E4-B505-9E4F45014DB8}">
      <dgm:prSet phldrT="[Text]"/>
      <dgm:spPr/>
      <dgm:t>
        <a:bodyPr/>
        <a:lstStyle/>
        <a:p>
          <a:endParaRPr lang="en-IN" dirty="0"/>
        </a:p>
      </dgm:t>
    </dgm:pt>
    <dgm:pt modelId="{32988B61-8BBD-4A9E-9831-CB1D533117E6}" type="parTrans" cxnId="{74A11AAD-B887-43F8-862A-F4752FDFA394}">
      <dgm:prSet/>
      <dgm:spPr/>
      <dgm:t>
        <a:bodyPr/>
        <a:lstStyle/>
        <a:p>
          <a:endParaRPr lang="en-IN"/>
        </a:p>
      </dgm:t>
    </dgm:pt>
    <dgm:pt modelId="{F89D4759-150E-4887-A580-9E227B48D602}" type="sibTrans" cxnId="{74A11AAD-B887-43F8-862A-F4752FDFA394}">
      <dgm:prSet/>
      <dgm:spPr/>
      <dgm:t>
        <a:bodyPr/>
        <a:lstStyle/>
        <a:p>
          <a:endParaRPr lang="en-IN"/>
        </a:p>
      </dgm:t>
    </dgm:pt>
    <dgm:pt modelId="{74F46233-2EC6-4736-B940-FE1E601EA8D5}">
      <dgm:prSet phldrT="[Text]"/>
      <dgm:spPr/>
      <dgm:t>
        <a:bodyPr/>
        <a:lstStyle/>
        <a:p>
          <a:r>
            <a:rPr lang="en-IN" dirty="0"/>
            <a:t>Demographic classification</a:t>
          </a:r>
        </a:p>
      </dgm:t>
    </dgm:pt>
    <dgm:pt modelId="{60FB2578-F95E-4B28-A138-FFAEBA0F1643}" type="sibTrans" cxnId="{C0989A5A-B860-413E-ABFF-BDAA0AE2ED01}">
      <dgm:prSet/>
      <dgm:spPr/>
      <dgm:t>
        <a:bodyPr/>
        <a:lstStyle/>
        <a:p>
          <a:endParaRPr lang="en-IN"/>
        </a:p>
      </dgm:t>
    </dgm:pt>
    <dgm:pt modelId="{B59ACA4F-039D-4283-8CFE-D9B1FFFC6364}" type="parTrans" cxnId="{C0989A5A-B860-413E-ABFF-BDAA0AE2ED01}">
      <dgm:prSet/>
      <dgm:spPr/>
      <dgm:t>
        <a:bodyPr/>
        <a:lstStyle/>
        <a:p>
          <a:endParaRPr lang="en-IN"/>
        </a:p>
      </dgm:t>
    </dgm:pt>
    <dgm:pt modelId="{47EE9543-8F08-45C6-A28C-9E45DC954E2B}">
      <dgm:prSet phldrT="[Text]" custT="1"/>
      <dgm:spPr/>
      <dgm:t>
        <a:bodyPr/>
        <a:lstStyle/>
        <a:p>
          <a:pPr algn="just"/>
          <a:r>
            <a:rPr lang="en-US" sz="2800" dirty="0">
              <a:latin typeface="Crimson Text"/>
            </a:rPr>
            <a:t>Classify the customers based on available demography such as age group, gender, occupation etc. and provide insights </a:t>
          </a:r>
          <a:r>
            <a:rPr lang="en-IN" sz="2800" dirty="0">
              <a:latin typeface="Crimson Text"/>
            </a:rPr>
            <a:t>based on them.</a:t>
          </a:r>
        </a:p>
      </dgm:t>
    </dgm:pt>
    <dgm:pt modelId="{3404FDCA-41BA-4080-A5B6-C2EE7450D653}" type="sibTrans" cxnId="{AADD2E1F-6048-46E6-BA68-EF4ADFF32473}">
      <dgm:prSet/>
      <dgm:spPr/>
      <dgm:t>
        <a:bodyPr/>
        <a:lstStyle/>
        <a:p>
          <a:endParaRPr lang="en-IN"/>
        </a:p>
      </dgm:t>
    </dgm:pt>
    <dgm:pt modelId="{F7808008-F8E4-4C70-8885-BA300A650AF2}" type="parTrans" cxnId="{AADD2E1F-6048-46E6-BA68-EF4ADFF32473}">
      <dgm:prSet/>
      <dgm:spPr/>
      <dgm:t>
        <a:bodyPr/>
        <a:lstStyle/>
        <a:p>
          <a:endParaRPr lang="en-IN"/>
        </a:p>
      </dgm:t>
    </dgm:pt>
    <dgm:pt modelId="{CD04EC6A-DE47-47C2-88DF-C682BCA744B5}" type="pres">
      <dgm:prSet presAssocID="{F159A98D-CC81-4A42-B0C6-7C68B7E632E5}" presName="Name0" presStyleCnt="0">
        <dgm:presLayoutVars>
          <dgm:chMax/>
          <dgm:chPref val="3"/>
          <dgm:dir/>
          <dgm:animOne val="branch"/>
          <dgm:animLvl val="lvl"/>
        </dgm:presLayoutVars>
      </dgm:prSet>
      <dgm:spPr/>
    </dgm:pt>
    <dgm:pt modelId="{F4C92044-3587-45D4-9C0F-FCFEADA1737D}" type="pres">
      <dgm:prSet presAssocID="{74F46233-2EC6-4736-B940-FE1E601EA8D5}" presName="composite" presStyleCnt="0"/>
      <dgm:spPr/>
    </dgm:pt>
    <dgm:pt modelId="{28D23F77-A76A-4159-9125-9C062552B5F3}" type="pres">
      <dgm:prSet presAssocID="{74F46233-2EC6-4736-B940-FE1E601EA8D5}" presName="FirstChild" presStyleLbl="revTx" presStyleIdx="0" presStyleCnt="6">
        <dgm:presLayoutVars>
          <dgm:chMax val="0"/>
          <dgm:chPref val="0"/>
          <dgm:bulletEnabled val="1"/>
        </dgm:presLayoutVars>
      </dgm:prSet>
      <dgm:spPr/>
    </dgm:pt>
    <dgm:pt modelId="{2C658E65-0FAB-41CA-8752-A0559E3C19A4}" type="pres">
      <dgm:prSet presAssocID="{74F46233-2EC6-4736-B940-FE1E601EA8D5}" presName="Parent" presStyleLbl="alignNode1" presStyleIdx="0" presStyleCnt="3">
        <dgm:presLayoutVars>
          <dgm:chMax val="3"/>
          <dgm:chPref val="3"/>
          <dgm:bulletEnabled val="1"/>
        </dgm:presLayoutVars>
      </dgm:prSet>
      <dgm:spPr/>
    </dgm:pt>
    <dgm:pt modelId="{9144287E-28BA-496E-8EDA-8CCB9472C034}" type="pres">
      <dgm:prSet presAssocID="{74F46233-2EC6-4736-B940-FE1E601EA8D5}" presName="Accent" presStyleLbl="parChTrans1D1" presStyleIdx="0" presStyleCnt="3"/>
      <dgm:spPr/>
    </dgm:pt>
    <dgm:pt modelId="{71505B08-9950-4541-BF91-727E0C27F474}" type="pres">
      <dgm:prSet presAssocID="{74F46233-2EC6-4736-B940-FE1E601EA8D5}" presName="Child" presStyleLbl="revTx" presStyleIdx="1" presStyleCnt="6" custScaleY="13333">
        <dgm:presLayoutVars>
          <dgm:chMax val="0"/>
          <dgm:chPref val="0"/>
          <dgm:bulletEnabled val="1"/>
        </dgm:presLayoutVars>
      </dgm:prSet>
      <dgm:spPr/>
    </dgm:pt>
    <dgm:pt modelId="{616A1F6D-7A30-4B75-9AEB-594E8AAA884A}" type="pres">
      <dgm:prSet presAssocID="{60FB2578-F95E-4B28-A138-FFAEBA0F1643}" presName="sibTrans" presStyleCnt="0"/>
      <dgm:spPr/>
    </dgm:pt>
    <dgm:pt modelId="{58014B06-9760-4D8C-9F43-476DCEB76558}" type="pres">
      <dgm:prSet presAssocID="{A9C5DC45-7735-47C3-8A09-37AF4273D4E2}" presName="composite" presStyleCnt="0"/>
      <dgm:spPr/>
    </dgm:pt>
    <dgm:pt modelId="{D2AD3290-BBEA-4117-93AB-F37F0D42F8B0}" type="pres">
      <dgm:prSet presAssocID="{A9C5DC45-7735-47C3-8A09-37AF4273D4E2}" presName="FirstChild" presStyleLbl="revTx" presStyleIdx="2" presStyleCnt="6">
        <dgm:presLayoutVars>
          <dgm:chMax val="0"/>
          <dgm:chPref val="0"/>
          <dgm:bulletEnabled val="1"/>
        </dgm:presLayoutVars>
      </dgm:prSet>
      <dgm:spPr>
        <a:xfrm>
          <a:off x="2293315" y="1051422"/>
          <a:ext cx="6527128" cy="798234"/>
        </a:xfrm>
        <a:prstGeom prst="rect">
          <a:avLst/>
        </a:prstGeom>
      </dgm:spPr>
    </dgm:pt>
    <dgm:pt modelId="{245CACBC-A4E7-49D9-AA72-DC2BF1A47628}" type="pres">
      <dgm:prSet presAssocID="{A9C5DC45-7735-47C3-8A09-37AF4273D4E2}" presName="Parent" presStyleLbl="alignNode1" presStyleIdx="1" presStyleCnt="3">
        <dgm:presLayoutVars>
          <dgm:chMax val="3"/>
          <dgm:chPref val="3"/>
          <dgm:bulletEnabled val="1"/>
        </dgm:presLayoutVars>
      </dgm:prSet>
      <dgm:spPr/>
    </dgm:pt>
    <dgm:pt modelId="{76650F05-84F9-4E17-A2C4-2D782D981AD9}" type="pres">
      <dgm:prSet presAssocID="{A9C5DC45-7735-47C3-8A09-37AF4273D4E2}" presName="Accent" presStyleLbl="parChTrans1D1" presStyleIdx="1" presStyleCnt="3"/>
      <dgm:spPr/>
    </dgm:pt>
    <dgm:pt modelId="{A65513ED-430E-449E-BFDC-97D215C40B2B}" type="pres">
      <dgm:prSet presAssocID="{A9C5DC45-7735-47C3-8A09-37AF4273D4E2}" presName="Child" presStyleLbl="revTx" presStyleIdx="3" presStyleCnt="6" custScaleY="13198">
        <dgm:presLayoutVars>
          <dgm:chMax val="0"/>
          <dgm:chPref val="0"/>
          <dgm:bulletEnabled val="1"/>
        </dgm:presLayoutVars>
      </dgm:prSet>
      <dgm:spPr/>
    </dgm:pt>
    <dgm:pt modelId="{7AF8AF8F-8611-4CCB-BF77-E07F50B2E7ED}" type="pres">
      <dgm:prSet presAssocID="{4384A060-32A2-43F1-BFB9-F21EA39E5606}" presName="sibTrans" presStyleCnt="0"/>
      <dgm:spPr/>
    </dgm:pt>
    <dgm:pt modelId="{B11AE52C-3759-4247-919C-CE0D55980035}" type="pres">
      <dgm:prSet presAssocID="{1B55A1A5-EF7E-4FB1-AFBB-C084FFCCCB31}" presName="composite" presStyleCnt="0"/>
      <dgm:spPr/>
    </dgm:pt>
    <dgm:pt modelId="{9F3DC657-7671-4BFA-B442-ED620FCDE6C8}" type="pres">
      <dgm:prSet presAssocID="{1B55A1A5-EF7E-4FB1-AFBB-C084FFCCCB31}" presName="FirstChild" presStyleLbl="revTx" presStyleIdx="4" presStyleCnt="6" custLinFactNeighborX="25648" custLinFactNeighborY="2790">
        <dgm:presLayoutVars>
          <dgm:chMax val="0"/>
          <dgm:chPref val="0"/>
          <dgm:bulletEnabled val="1"/>
        </dgm:presLayoutVars>
      </dgm:prSet>
      <dgm:spPr>
        <a:xfrm>
          <a:off x="2293315" y="2100301"/>
          <a:ext cx="6527128" cy="798234"/>
        </a:xfrm>
        <a:prstGeom prst="rect">
          <a:avLst/>
        </a:prstGeom>
      </dgm:spPr>
    </dgm:pt>
    <dgm:pt modelId="{2AF16197-02B2-4ACB-A81E-B396C460D8EC}" type="pres">
      <dgm:prSet presAssocID="{1B55A1A5-EF7E-4FB1-AFBB-C084FFCCCB31}" presName="Parent" presStyleLbl="alignNode1" presStyleIdx="2" presStyleCnt="3">
        <dgm:presLayoutVars>
          <dgm:chMax val="3"/>
          <dgm:chPref val="3"/>
          <dgm:bulletEnabled val="1"/>
        </dgm:presLayoutVars>
      </dgm:prSet>
      <dgm:spPr/>
    </dgm:pt>
    <dgm:pt modelId="{2D66D31E-27C1-4CA8-86A1-0B396D8583CB}" type="pres">
      <dgm:prSet presAssocID="{1B55A1A5-EF7E-4FB1-AFBB-C084FFCCCB31}" presName="Accent" presStyleLbl="parChTrans1D1" presStyleIdx="2" presStyleCnt="3"/>
      <dgm:spPr/>
    </dgm:pt>
    <dgm:pt modelId="{9478EC63-65F8-426B-B003-3E9686741204}" type="pres">
      <dgm:prSet presAssocID="{1B55A1A5-EF7E-4FB1-AFBB-C084FFCCCB31}" presName="Child" presStyleLbl="revTx" presStyleIdx="5" presStyleCnt="6" custScaleY="24608">
        <dgm:presLayoutVars>
          <dgm:chMax val="0"/>
          <dgm:chPref val="0"/>
          <dgm:bulletEnabled val="1"/>
        </dgm:presLayoutVars>
      </dgm:prSet>
      <dgm:spPr/>
    </dgm:pt>
  </dgm:ptLst>
  <dgm:cxnLst>
    <dgm:cxn modelId="{AADD2E1F-6048-46E6-BA68-EF4ADFF32473}" srcId="{74F46233-2EC6-4736-B940-FE1E601EA8D5}" destId="{47EE9543-8F08-45C6-A28C-9E45DC954E2B}" srcOrd="0" destOrd="0" parTransId="{F7808008-F8E4-4C70-8885-BA300A650AF2}" sibTransId="{3404FDCA-41BA-4080-A5B6-C2EE7450D653}"/>
    <dgm:cxn modelId="{D2AD5326-61FB-44AE-9A8B-BCECCF8FD956}" type="presOf" srcId="{F1A8F9BA-DC71-4309-9976-709E13266D1F}" destId="{A65513ED-430E-449E-BFDC-97D215C40B2B}" srcOrd="0" destOrd="0" presId="urn:microsoft.com/office/officeart/2011/layout/TabList"/>
    <dgm:cxn modelId="{F4F8ED37-D529-45E9-B38F-6EEE0CB1A09D}" type="presOf" srcId="{74F46233-2EC6-4736-B940-FE1E601EA8D5}" destId="{2C658E65-0FAB-41CA-8752-A0559E3C19A4}" srcOrd="0" destOrd="0" presId="urn:microsoft.com/office/officeart/2011/layout/TabList"/>
    <dgm:cxn modelId="{23020B3D-33D0-48D7-A74F-A22534E83212}" type="presOf" srcId="{1B55A1A5-EF7E-4FB1-AFBB-C084FFCCCB31}" destId="{2AF16197-02B2-4ACB-A81E-B396C460D8EC}" srcOrd="0" destOrd="0" presId="urn:microsoft.com/office/officeart/2011/layout/TabList"/>
    <dgm:cxn modelId="{A8E1716C-60C0-4BC4-AE39-5720BB612507}" type="presOf" srcId="{630DC74B-FD0B-43E4-B505-9E4F45014DB8}" destId="{9478EC63-65F8-426B-B003-3E9686741204}" srcOrd="0" destOrd="0" presId="urn:microsoft.com/office/officeart/2011/layout/TabList"/>
    <dgm:cxn modelId="{4602E06E-E8DD-465D-9736-81014B69FF50}" srcId="{A9C5DC45-7735-47C3-8A09-37AF4273D4E2}" destId="{6B9CDD1F-4D96-443E-9A5D-F096FBEC32CB}" srcOrd="0" destOrd="0" parTransId="{CB160B1E-A403-4ADD-9DD4-5B28D68BCCDD}" sibTransId="{EA5E47C3-8292-4190-8E04-08BC0478EDF0}"/>
    <dgm:cxn modelId="{5EA80672-0D12-4804-8977-103F34F6A95F}" srcId="{F159A98D-CC81-4A42-B0C6-7C68B7E632E5}" destId="{A9C5DC45-7735-47C3-8A09-37AF4273D4E2}" srcOrd="1" destOrd="0" parTransId="{AF4E2607-30A1-4914-942F-DF1BA4F12E64}" sibTransId="{4384A060-32A2-43F1-BFB9-F21EA39E5606}"/>
    <dgm:cxn modelId="{A247F074-53E3-49E5-A987-3B51C7E1FC08}" srcId="{A9C5DC45-7735-47C3-8A09-37AF4273D4E2}" destId="{F1A8F9BA-DC71-4309-9976-709E13266D1F}" srcOrd="1" destOrd="0" parTransId="{5CA1DD82-38D3-44FD-AF63-A1A10B25C2F0}" sibTransId="{666AC387-833E-4E6D-9224-79E1EE721C24}"/>
    <dgm:cxn modelId="{C0989A5A-B860-413E-ABFF-BDAA0AE2ED01}" srcId="{F159A98D-CC81-4A42-B0C6-7C68B7E632E5}" destId="{74F46233-2EC6-4736-B940-FE1E601EA8D5}" srcOrd="0" destOrd="0" parTransId="{B59ACA4F-039D-4283-8CFE-D9B1FFFC6364}" sibTransId="{60FB2578-F95E-4B28-A138-FFAEBA0F1643}"/>
    <dgm:cxn modelId="{313EA185-F0AE-422C-97BC-CE0BE1C88CA6}" srcId="{74F46233-2EC6-4736-B940-FE1E601EA8D5}" destId="{57096AAF-2BBD-4CB7-A104-430B91F9278D}" srcOrd="1" destOrd="0" parTransId="{C0039DD0-C2E3-4D0F-BD18-B8EB78AE888D}" sibTransId="{77FB6210-337F-407F-B6E1-99AFB9762299}"/>
    <dgm:cxn modelId="{DBA0F18D-FA48-4DCB-BBAB-0BAF00CD66F2}" srcId="{1B55A1A5-EF7E-4FB1-AFBB-C084FFCCCB31}" destId="{E4C5CCCE-09AD-4715-8FDF-D4EB0F806928}" srcOrd="0" destOrd="0" parTransId="{FDD3EA76-1910-43B0-AD86-E9702F42FAD0}" sibTransId="{9D10ABE2-0FF4-47C0-8FDB-5DAEFC95BC19}"/>
    <dgm:cxn modelId="{C8C2E199-0850-43F1-8482-1F628598D730}" type="presOf" srcId="{A9C5DC45-7735-47C3-8A09-37AF4273D4E2}" destId="{245CACBC-A4E7-49D9-AA72-DC2BF1A47628}" srcOrd="0" destOrd="0" presId="urn:microsoft.com/office/officeart/2011/layout/TabList"/>
    <dgm:cxn modelId="{2740319E-BDFE-4DF9-B7F5-FBC2806ECDD0}" type="presOf" srcId="{E4C5CCCE-09AD-4715-8FDF-D4EB0F806928}" destId="{9F3DC657-7671-4BFA-B442-ED620FCDE6C8}" srcOrd="0" destOrd="0" presId="urn:microsoft.com/office/officeart/2011/layout/TabList"/>
    <dgm:cxn modelId="{74A11AAD-B887-43F8-862A-F4752FDFA394}" srcId="{1B55A1A5-EF7E-4FB1-AFBB-C084FFCCCB31}" destId="{630DC74B-FD0B-43E4-B505-9E4F45014DB8}" srcOrd="1" destOrd="0" parTransId="{32988B61-8BBD-4A9E-9831-CB1D533117E6}" sibTransId="{F89D4759-150E-4887-A580-9E227B48D602}"/>
    <dgm:cxn modelId="{004785BB-F0D7-4A87-B22C-7882C3F1393F}" type="presOf" srcId="{6B9CDD1F-4D96-443E-9A5D-F096FBEC32CB}" destId="{D2AD3290-BBEA-4117-93AB-F37F0D42F8B0}" srcOrd="0" destOrd="0" presId="urn:microsoft.com/office/officeart/2011/layout/TabList"/>
    <dgm:cxn modelId="{A32F70D2-D17D-47FF-BF6A-BFEB2BE06457}" type="presOf" srcId="{47EE9543-8F08-45C6-A28C-9E45DC954E2B}" destId="{28D23F77-A76A-4159-9125-9C062552B5F3}" srcOrd="0" destOrd="0" presId="urn:microsoft.com/office/officeart/2011/layout/TabList"/>
    <dgm:cxn modelId="{006009DF-70CF-49BA-8A89-8619B617AD88}" type="presOf" srcId="{F159A98D-CC81-4A42-B0C6-7C68B7E632E5}" destId="{CD04EC6A-DE47-47C2-88DF-C682BCA744B5}" srcOrd="0" destOrd="0" presId="urn:microsoft.com/office/officeart/2011/layout/TabList"/>
    <dgm:cxn modelId="{A57F7AEB-1675-4046-B1A8-68B78F8573D8}" srcId="{F159A98D-CC81-4A42-B0C6-7C68B7E632E5}" destId="{1B55A1A5-EF7E-4FB1-AFBB-C084FFCCCB31}" srcOrd="2" destOrd="0" parTransId="{27C3A302-44F4-4435-80F1-60F3EC34EDBB}" sibTransId="{44CD769A-318B-4D64-9E9D-D334AC5BCF7F}"/>
    <dgm:cxn modelId="{8AEE34EF-0367-4825-BB1B-89A751E80751}" type="presOf" srcId="{57096AAF-2BBD-4CB7-A104-430B91F9278D}" destId="{71505B08-9950-4541-BF91-727E0C27F474}" srcOrd="0" destOrd="0" presId="urn:microsoft.com/office/officeart/2011/layout/TabList"/>
    <dgm:cxn modelId="{EE43B081-BD3F-4D87-AF04-752091AE7720}" type="presParOf" srcId="{CD04EC6A-DE47-47C2-88DF-C682BCA744B5}" destId="{F4C92044-3587-45D4-9C0F-FCFEADA1737D}" srcOrd="0" destOrd="0" presId="urn:microsoft.com/office/officeart/2011/layout/TabList"/>
    <dgm:cxn modelId="{2CA4C8BA-FEE2-425D-A1D0-3EE9D85ABB33}" type="presParOf" srcId="{F4C92044-3587-45D4-9C0F-FCFEADA1737D}" destId="{28D23F77-A76A-4159-9125-9C062552B5F3}" srcOrd="0" destOrd="0" presId="urn:microsoft.com/office/officeart/2011/layout/TabList"/>
    <dgm:cxn modelId="{2F363CD1-D485-48BC-AFF6-46F3A615A541}" type="presParOf" srcId="{F4C92044-3587-45D4-9C0F-FCFEADA1737D}" destId="{2C658E65-0FAB-41CA-8752-A0559E3C19A4}" srcOrd="1" destOrd="0" presId="urn:microsoft.com/office/officeart/2011/layout/TabList"/>
    <dgm:cxn modelId="{25320B05-C422-4DDB-9206-F0BEA83634A1}" type="presParOf" srcId="{F4C92044-3587-45D4-9C0F-FCFEADA1737D}" destId="{9144287E-28BA-496E-8EDA-8CCB9472C034}" srcOrd="2" destOrd="0" presId="urn:microsoft.com/office/officeart/2011/layout/TabList"/>
    <dgm:cxn modelId="{7A43898F-982C-401E-AAAA-4DAE893061EC}" type="presParOf" srcId="{CD04EC6A-DE47-47C2-88DF-C682BCA744B5}" destId="{71505B08-9950-4541-BF91-727E0C27F474}" srcOrd="1" destOrd="0" presId="urn:microsoft.com/office/officeart/2011/layout/TabList"/>
    <dgm:cxn modelId="{3270FB3A-60F9-4B1A-8449-FF8212E83608}" type="presParOf" srcId="{CD04EC6A-DE47-47C2-88DF-C682BCA744B5}" destId="{616A1F6D-7A30-4B75-9AEB-594E8AAA884A}" srcOrd="2" destOrd="0" presId="urn:microsoft.com/office/officeart/2011/layout/TabList"/>
    <dgm:cxn modelId="{D2130519-18C4-4EBA-9B6D-CAEC311733B2}" type="presParOf" srcId="{CD04EC6A-DE47-47C2-88DF-C682BCA744B5}" destId="{58014B06-9760-4D8C-9F43-476DCEB76558}" srcOrd="3" destOrd="0" presId="urn:microsoft.com/office/officeart/2011/layout/TabList"/>
    <dgm:cxn modelId="{CCE07CD1-B440-4110-A3C3-55820EF5D03E}" type="presParOf" srcId="{58014B06-9760-4D8C-9F43-476DCEB76558}" destId="{D2AD3290-BBEA-4117-93AB-F37F0D42F8B0}" srcOrd="0" destOrd="0" presId="urn:microsoft.com/office/officeart/2011/layout/TabList"/>
    <dgm:cxn modelId="{9A27E207-D4D5-4541-A55B-EBE199048153}" type="presParOf" srcId="{58014B06-9760-4D8C-9F43-476DCEB76558}" destId="{245CACBC-A4E7-49D9-AA72-DC2BF1A47628}" srcOrd="1" destOrd="0" presId="urn:microsoft.com/office/officeart/2011/layout/TabList"/>
    <dgm:cxn modelId="{1E9E7964-8BC0-4AB8-8AB4-EF94DE412D1B}" type="presParOf" srcId="{58014B06-9760-4D8C-9F43-476DCEB76558}" destId="{76650F05-84F9-4E17-A2C4-2D782D981AD9}" srcOrd="2" destOrd="0" presId="urn:microsoft.com/office/officeart/2011/layout/TabList"/>
    <dgm:cxn modelId="{6E07516F-244C-4A27-9C72-32724101B37E}" type="presParOf" srcId="{CD04EC6A-DE47-47C2-88DF-C682BCA744B5}" destId="{A65513ED-430E-449E-BFDC-97D215C40B2B}" srcOrd="4" destOrd="0" presId="urn:microsoft.com/office/officeart/2011/layout/TabList"/>
    <dgm:cxn modelId="{2BA51B0B-E325-4DE5-8315-2E89051F71AB}" type="presParOf" srcId="{CD04EC6A-DE47-47C2-88DF-C682BCA744B5}" destId="{7AF8AF8F-8611-4CCB-BF77-E07F50B2E7ED}" srcOrd="5" destOrd="0" presId="urn:microsoft.com/office/officeart/2011/layout/TabList"/>
    <dgm:cxn modelId="{C3535B3F-1281-4D2D-8A12-03928FDF0DAC}" type="presParOf" srcId="{CD04EC6A-DE47-47C2-88DF-C682BCA744B5}" destId="{B11AE52C-3759-4247-919C-CE0D55980035}" srcOrd="6" destOrd="0" presId="urn:microsoft.com/office/officeart/2011/layout/TabList"/>
    <dgm:cxn modelId="{4473BE6A-0288-4180-95D0-B3C738F6B5A5}" type="presParOf" srcId="{B11AE52C-3759-4247-919C-CE0D55980035}" destId="{9F3DC657-7671-4BFA-B442-ED620FCDE6C8}" srcOrd="0" destOrd="0" presId="urn:microsoft.com/office/officeart/2011/layout/TabList"/>
    <dgm:cxn modelId="{C1D4961B-14B3-4AAE-A52E-F5E84EB6A918}" type="presParOf" srcId="{B11AE52C-3759-4247-919C-CE0D55980035}" destId="{2AF16197-02B2-4ACB-A81E-B396C460D8EC}" srcOrd="1" destOrd="0" presId="urn:microsoft.com/office/officeart/2011/layout/TabList"/>
    <dgm:cxn modelId="{91BFB6C7-6605-4D95-9DB9-7396520095AA}" type="presParOf" srcId="{B11AE52C-3759-4247-919C-CE0D55980035}" destId="{2D66D31E-27C1-4CA8-86A1-0B396D8583CB}" srcOrd="2" destOrd="0" presId="urn:microsoft.com/office/officeart/2011/layout/TabList"/>
    <dgm:cxn modelId="{9582CD23-4D97-426D-BC9C-5C35A17DC49D}" type="presParOf" srcId="{CD04EC6A-DE47-47C2-88DF-C682BCA744B5}" destId="{9478EC63-65F8-426B-B003-3E9686741204}"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59A98D-CC81-4A42-B0C6-7C68B7E632E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57096AAF-2BBD-4CB7-A104-430B91F9278D}">
      <dgm:prSet phldrT="[Text]" custT="1"/>
      <dgm:spPr/>
      <dgm:t>
        <a:bodyPr/>
        <a:lstStyle/>
        <a:p>
          <a:pPr algn="just"/>
          <a:endParaRPr lang="en-IN" sz="1800" dirty="0"/>
        </a:p>
      </dgm:t>
    </dgm:pt>
    <dgm:pt modelId="{C0039DD0-C2E3-4D0F-BD18-B8EB78AE888D}" type="parTrans" cxnId="{313EA185-F0AE-422C-97BC-CE0BE1C88CA6}">
      <dgm:prSet/>
      <dgm:spPr/>
      <dgm:t>
        <a:bodyPr/>
        <a:lstStyle/>
        <a:p>
          <a:endParaRPr lang="en-IN"/>
        </a:p>
      </dgm:t>
    </dgm:pt>
    <dgm:pt modelId="{77FB6210-337F-407F-B6E1-99AFB9762299}" type="sibTrans" cxnId="{313EA185-F0AE-422C-97BC-CE0BE1C88CA6}">
      <dgm:prSet/>
      <dgm:spPr/>
      <dgm:t>
        <a:bodyPr/>
        <a:lstStyle/>
        <a:p>
          <a:endParaRPr lang="en-IN"/>
        </a:p>
      </dgm:t>
    </dgm:pt>
    <dgm:pt modelId="{A9C5DC45-7735-47C3-8A09-37AF4273D4E2}">
      <dgm:prSet phldrT="[Text]" custT="1"/>
      <dgm:spPr/>
      <dgm:t>
        <a:bodyPr/>
        <a:lstStyle/>
        <a:p>
          <a:r>
            <a:rPr lang="en-IN" sz="3100" dirty="0"/>
            <a:t>Credit Card Feature Recommendations</a:t>
          </a:r>
        </a:p>
      </dgm:t>
    </dgm:pt>
    <dgm:pt modelId="{AF4E2607-30A1-4914-942F-DF1BA4F12E64}" type="parTrans" cxnId="{5EA80672-0D12-4804-8977-103F34F6A95F}">
      <dgm:prSet/>
      <dgm:spPr/>
      <dgm:t>
        <a:bodyPr/>
        <a:lstStyle/>
        <a:p>
          <a:endParaRPr lang="en-IN"/>
        </a:p>
      </dgm:t>
    </dgm:pt>
    <dgm:pt modelId="{4384A060-32A2-43F1-BFB9-F21EA39E5606}" type="sibTrans" cxnId="{5EA80672-0D12-4804-8977-103F34F6A95F}">
      <dgm:prSet/>
      <dgm:spPr/>
      <dgm:t>
        <a:bodyPr/>
        <a:lstStyle/>
        <a:p>
          <a:endParaRPr lang="en-IN"/>
        </a:p>
      </dgm:t>
    </dgm:pt>
    <dgm:pt modelId="{6B9CDD1F-4D96-443E-9A5D-F096FBEC32CB}">
      <dgm:prSet phldrT="[Text]" custT="1"/>
      <dgm:spPr>
        <a:noFill/>
        <a:ln>
          <a:noFill/>
        </a:ln>
        <a:effectLst/>
      </dgm:spPr>
      <dgm:t>
        <a:bodyPr spcFirstLastPara="0" vert="horz" wrap="square" lIns="34290" tIns="34290" rIns="34290" bIns="34290" numCol="1" spcCol="1270" anchor="b" anchorCtr="0"/>
        <a:lstStyle/>
        <a:p>
          <a:pPr algn="just"/>
          <a:r>
            <a:rPr lang="en-IN" sz="2600" kern="1200" dirty="0">
              <a:latin typeface="Crimson Text" panose="02000503000000000000"/>
            </a:rPr>
            <a:t>Provide recommendations on what </a:t>
          </a:r>
          <a:r>
            <a:rPr lang="en-US" sz="2600" kern="1200" dirty="0">
              <a:latin typeface="Crimson Text" panose="02000503000000000000"/>
            </a:rPr>
            <a:t>key features should be included in the credit card </a:t>
          </a:r>
          <a:r>
            <a:rPr lang="en-US" sz="2600" kern="1200" dirty="0">
              <a:solidFill>
                <a:schemeClr val="tx1"/>
              </a:solidFill>
              <a:latin typeface="Crimson Text" panose="02000503000000000000"/>
              <a:ea typeface="+mn-ea"/>
              <a:cs typeface="+mn-cs"/>
            </a:rPr>
            <a:t>which</a:t>
          </a:r>
          <a:r>
            <a:rPr lang="en-US" sz="2600" kern="1200" dirty="0">
              <a:latin typeface="Crimson Text" panose="02000503000000000000"/>
            </a:rPr>
            <a:t> will improve the likelihood of credit card usage. This should be backed by the insights from data provided and also some secondary research on the internet for this.</a:t>
          </a:r>
          <a:endParaRPr lang="en-IN" sz="2600" kern="1200" dirty="0">
            <a:latin typeface="Crimson Text" panose="02000503000000000000"/>
          </a:endParaRPr>
        </a:p>
      </dgm:t>
    </dgm:pt>
    <dgm:pt modelId="{CB160B1E-A403-4ADD-9DD4-5B28D68BCCDD}" type="parTrans" cxnId="{4602E06E-E8DD-465D-9736-81014B69FF50}">
      <dgm:prSet/>
      <dgm:spPr/>
      <dgm:t>
        <a:bodyPr/>
        <a:lstStyle/>
        <a:p>
          <a:endParaRPr lang="en-IN"/>
        </a:p>
      </dgm:t>
    </dgm:pt>
    <dgm:pt modelId="{EA5E47C3-8292-4190-8E04-08BC0478EDF0}" type="sibTrans" cxnId="{4602E06E-E8DD-465D-9736-81014B69FF50}">
      <dgm:prSet/>
      <dgm:spPr/>
      <dgm:t>
        <a:bodyPr/>
        <a:lstStyle/>
        <a:p>
          <a:endParaRPr lang="en-IN"/>
        </a:p>
      </dgm:t>
    </dgm:pt>
    <dgm:pt modelId="{F1A8F9BA-DC71-4309-9976-709E13266D1F}">
      <dgm:prSet phldrT="[Text]"/>
      <dgm:spPr/>
      <dgm:t>
        <a:bodyPr/>
        <a:lstStyle/>
        <a:p>
          <a:endParaRPr lang="en-IN" dirty="0"/>
        </a:p>
      </dgm:t>
    </dgm:pt>
    <dgm:pt modelId="{5CA1DD82-38D3-44FD-AF63-A1A10B25C2F0}" type="parTrans" cxnId="{A247F074-53E3-49E5-A987-3B51C7E1FC08}">
      <dgm:prSet/>
      <dgm:spPr/>
      <dgm:t>
        <a:bodyPr/>
        <a:lstStyle/>
        <a:p>
          <a:endParaRPr lang="en-IN"/>
        </a:p>
      </dgm:t>
    </dgm:pt>
    <dgm:pt modelId="{666AC387-833E-4E6D-9224-79E1EE721C24}" type="sibTrans" cxnId="{A247F074-53E3-49E5-A987-3B51C7E1FC08}">
      <dgm:prSet/>
      <dgm:spPr/>
      <dgm:t>
        <a:bodyPr/>
        <a:lstStyle/>
        <a:p>
          <a:endParaRPr lang="en-IN"/>
        </a:p>
      </dgm:t>
    </dgm:pt>
    <dgm:pt modelId="{74F46233-2EC6-4736-B940-FE1E601EA8D5}">
      <dgm:prSet phldrT="[Text]" custT="1"/>
      <dgm:spPr/>
      <dgm:t>
        <a:bodyPr/>
        <a:lstStyle/>
        <a:p>
          <a:r>
            <a:rPr lang="en-IN" sz="2800" dirty="0"/>
            <a:t>Key Customer Segments Demographic classification</a:t>
          </a:r>
        </a:p>
      </dgm:t>
    </dgm:pt>
    <dgm:pt modelId="{60FB2578-F95E-4B28-A138-FFAEBA0F1643}" type="sibTrans" cxnId="{C0989A5A-B860-413E-ABFF-BDAA0AE2ED01}">
      <dgm:prSet/>
      <dgm:spPr/>
      <dgm:t>
        <a:bodyPr/>
        <a:lstStyle/>
        <a:p>
          <a:endParaRPr lang="en-IN"/>
        </a:p>
      </dgm:t>
    </dgm:pt>
    <dgm:pt modelId="{B59ACA4F-039D-4283-8CFE-D9B1FFFC6364}" type="parTrans" cxnId="{C0989A5A-B860-413E-ABFF-BDAA0AE2ED01}">
      <dgm:prSet/>
      <dgm:spPr/>
      <dgm:t>
        <a:bodyPr/>
        <a:lstStyle/>
        <a:p>
          <a:endParaRPr lang="en-IN"/>
        </a:p>
      </dgm:t>
    </dgm:pt>
    <dgm:pt modelId="{47EE9543-8F08-45C6-A28C-9E45DC954E2B}">
      <dgm:prSet phldrT="[Text]" custT="1"/>
      <dgm:spPr/>
      <dgm:t>
        <a:bodyPr/>
        <a:lstStyle/>
        <a:p>
          <a:endParaRPr lang="en-IN" sz="1500" dirty="0"/>
        </a:p>
      </dgm:t>
    </dgm:pt>
    <dgm:pt modelId="{3404FDCA-41BA-4080-A5B6-C2EE7450D653}" type="sibTrans" cxnId="{AADD2E1F-6048-46E6-BA68-EF4ADFF32473}">
      <dgm:prSet/>
      <dgm:spPr/>
      <dgm:t>
        <a:bodyPr/>
        <a:lstStyle/>
        <a:p>
          <a:endParaRPr lang="en-IN"/>
        </a:p>
      </dgm:t>
    </dgm:pt>
    <dgm:pt modelId="{F7808008-F8E4-4C70-8885-BA300A650AF2}" type="parTrans" cxnId="{AADD2E1F-6048-46E6-BA68-EF4ADFF32473}">
      <dgm:prSet/>
      <dgm:spPr/>
      <dgm:t>
        <a:bodyPr/>
        <a:lstStyle/>
        <a:p>
          <a:endParaRPr lang="en-IN"/>
        </a:p>
      </dgm:t>
    </dgm:pt>
    <dgm:pt modelId="{CD04EC6A-DE47-47C2-88DF-C682BCA744B5}" type="pres">
      <dgm:prSet presAssocID="{F159A98D-CC81-4A42-B0C6-7C68B7E632E5}" presName="Name0" presStyleCnt="0">
        <dgm:presLayoutVars>
          <dgm:chMax/>
          <dgm:chPref val="3"/>
          <dgm:dir/>
          <dgm:animOne val="branch"/>
          <dgm:animLvl val="lvl"/>
        </dgm:presLayoutVars>
      </dgm:prSet>
      <dgm:spPr/>
    </dgm:pt>
    <dgm:pt modelId="{F4C92044-3587-45D4-9C0F-FCFEADA1737D}" type="pres">
      <dgm:prSet presAssocID="{74F46233-2EC6-4736-B940-FE1E601EA8D5}" presName="composite" presStyleCnt="0"/>
      <dgm:spPr/>
    </dgm:pt>
    <dgm:pt modelId="{28D23F77-A76A-4159-9125-9C062552B5F3}" type="pres">
      <dgm:prSet presAssocID="{74F46233-2EC6-4736-B940-FE1E601EA8D5}" presName="FirstChild" presStyleLbl="revTx" presStyleIdx="0" presStyleCnt="4">
        <dgm:presLayoutVars>
          <dgm:chMax val="0"/>
          <dgm:chPref val="0"/>
          <dgm:bulletEnabled val="1"/>
        </dgm:presLayoutVars>
      </dgm:prSet>
      <dgm:spPr/>
    </dgm:pt>
    <dgm:pt modelId="{2C658E65-0FAB-41CA-8752-A0559E3C19A4}" type="pres">
      <dgm:prSet presAssocID="{74F46233-2EC6-4736-B940-FE1E601EA8D5}" presName="Parent" presStyleLbl="alignNode1" presStyleIdx="0" presStyleCnt="2" custScaleY="125342">
        <dgm:presLayoutVars>
          <dgm:chMax val="3"/>
          <dgm:chPref val="3"/>
          <dgm:bulletEnabled val="1"/>
        </dgm:presLayoutVars>
      </dgm:prSet>
      <dgm:spPr/>
    </dgm:pt>
    <dgm:pt modelId="{9144287E-28BA-496E-8EDA-8CCB9472C034}" type="pres">
      <dgm:prSet presAssocID="{74F46233-2EC6-4736-B940-FE1E601EA8D5}" presName="Accent" presStyleLbl="parChTrans1D1" presStyleIdx="0" presStyleCnt="2"/>
      <dgm:spPr/>
    </dgm:pt>
    <dgm:pt modelId="{71505B08-9950-4541-BF91-727E0C27F474}" type="pres">
      <dgm:prSet presAssocID="{74F46233-2EC6-4736-B940-FE1E601EA8D5}" presName="Child" presStyleLbl="revTx" presStyleIdx="1" presStyleCnt="4" custScaleY="13333">
        <dgm:presLayoutVars>
          <dgm:chMax val="0"/>
          <dgm:chPref val="0"/>
          <dgm:bulletEnabled val="1"/>
        </dgm:presLayoutVars>
      </dgm:prSet>
      <dgm:spPr/>
    </dgm:pt>
    <dgm:pt modelId="{616A1F6D-7A30-4B75-9AEB-594E8AAA884A}" type="pres">
      <dgm:prSet presAssocID="{60FB2578-F95E-4B28-A138-FFAEBA0F1643}" presName="sibTrans" presStyleCnt="0"/>
      <dgm:spPr/>
    </dgm:pt>
    <dgm:pt modelId="{58014B06-9760-4D8C-9F43-476DCEB76558}" type="pres">
      <dgm:prSet presAssocID="{A9C5DC45-7735-47C3-8A09-37AF4273D4E2}" presName="composite" presStyleCnt="0"/>
      <dgm:spPr/>
    </dgm:pt>
    <dgm:pt modelId="{D2AD3290-BBEA-4117-93AB-F37F0D42F8B0}" type="pres">
      <dgm:prSet presAssocID="{A9C5DC45-7735-47C3-8A09-37AF4273D4E2}" presName="FirstChild" presStyleLbl="revTx" presStyleIdx="2" presStyleCnt="4">
        <dgm:presLayoutVars>
          <dgm:chMax val="0"/>
          <dgm:chPref val="0"/>
          <dgm:bulletEnabled val="1"/>
        </dgm:presLayoutVars>
      </dgm:prSet>
      <dgm:spPr>
        <a:xfrm>
          <a:off x="2293315" y="1813690"/>
          <a:ext cx="6527128" cy="1096099"/>
        </a:xfrm>
        <a:prstGeom prst="rect">
          <a:avLst/>
        </a:prstGeom>
      </dgm:spPr>
    </dgm:pt>
    <dgm:pt modelId="{245CACBC-A4E7-49D9-AA72-DC2BF1A47628}" type="pres">
      <dgm:prSet presAssocID="{A9C5DC45-7735-47C3-8A09-37AF4273D4E2}" presName="Parent" presStyleLbl="alignNode1" presStyleIdx="1" presStyleCnt="2">
        <dgm:presLayoutVars>
          <dgm:chMax val="3"/>
          <dgm:chPref val="3"/>
          <dgm:bulletEnabled val="1"/>
        </dgm:presLayoutVars>
      </dgm:prSet>
      <dgm:spPr/>
    </dgm:pt>
    <dgm:pt modelId="{76650F05-84F9-4E17-A2C4-2D782D981AD9}" type="pres">
      <dgm:prSet presAssocID="{A9C5DC45-7735-47C3-8A09-37AF4273D4E2}" presName="Accent" presStyleLbl="parChTrans1D1" presStyleIdx="1" presStyleCnt="2"/>
      <dgm:spPr/>
    </dgm:pt>
    <dgm:pt modelId="{A65513ED-430E-449E-BFDC-97D215C40B2B}" type="pres">
      <dgm:prSet presAssocID="{A9C5DC45-7735-47C3-8A09-37AF4273D4E2}" presName="Child" presStyleLbl="revTx" presStyleIdx="3" presStyleCnt="4" custScaleY="13198">
        <dgm:presLayoutVars>
          <dgm:chMax val="0"/>
          <dgm:chPref val="0"/>
          <dgm:bulletEnabled val="1"/>
        </dgm:presLayoutVars>
      </dgm:prSet>
      <dgm:spPr/>
    </dgm:pt>
  </dgm:ptLst>
  <dgm:cxnLst>
    <dgm:cxn modelId="{AADD2E1F-6048-46E6-BA68-EF4ADFF32473}" srcId="{74F46233-2EC6-4736-B940-FE1E601EA8D5}" destId="{47EE9543-8F08-45C6-A28C-9E45DC954E2B}" srcOrd="0" destOrd="0" parTransId="{F7808008-F8E4-4C70-8885-BA300A650AF2}" sibTransId="{3404FDCA-41BA-4080-A5B6-C2EE7450D653}"/>
    <dgm:cxn modelId="{D2AD5326-61FB-44AE-9A8B-BCECCF8FD956}" type="presOf" srcId="{F1A8F9BA-DC71-4309-9976-709E13266D1F}" destId="{A65513ED-430E-449E-BFDC-97D215C40B2B}" srcOrd="0" destOrd="0" presId="urn:microsoft.com/office/officeart/2011/layout/TabList"/>
    <dgm:cxn modelId="{F4F8ED37-D529-45E9-B38F-6EEE0CB1A09D}" type="presOf" srcId="{74F46233-2EC6-4736-B940-FE1E601EA8D5}" destId="{2C658E65-0FAB-41CA-8752-A0559E3C19A4}" srcOrd="0" destOrd="0" presId="urn:microsoft.com/office/officeart/2011/layout/TabList"/>
    <dgm:cxn modelId="{4602E06E-E8DD-465D-9736-81014B69FF50}" srcId="{A9C5DC45-7735-47C3-8A09-37AF4273D4E2}" destId="{6B9CDD1F-4D96-443E-9A5D-F096FBEC32CB}" srcOrd="0" destOrd="0" parTransId="{CB160B1E-A403-4ADD-9DD4-5B28D68BCCDD}" sibTransId="{EA5E47C3-8292-4190-8E04-08BC0478EDF0}"/>
    <dgm:cxn modelId="{5EA80672-0D12-4804-8977-103F34F6A95F}" srcId="{F159A98D-CC81-4A42-B0C6-7C68B7E632E5}" destId="{A9C5DC45-7735-47C3-8A09-37AF4273D4E2}" srcOrd="1" destOrd="0" parTransId="{AF4E2607-30A1-4914-942F-DF1BA4F12E64}" sibTransId="{4384A060-32A2-43F1-BFB9-F21EA39E5606}"/>
    <dgm:cxn modelId="{A247F074-53E3-49E5-A987-3B51C7E1FC08}" srcId="{A9C5DC45-7735-47C3-8A09-37AF4273D4E2}" destId="{F1A8F9BA-DC71-4309-9976-709E13266D1F}" srcOrd="1" destOrd="0" parTransId="{5CA1DD82-38D3-44FD-AF63-A1A10B25C2F0}" sibTransId="{666AC387-833E-4E6D-9224-79E1EE721C24}"/>
    <dgm:cxn modelId="{C0989A5A-B860-413E-ABFF-BDAA0AE2ED01}" srcId="{F159A98D-CC81-4A42-B0C6-7C68B7E632E5}" destId="{74F46233-2EC6-4736-B940-FE1E601EA8D5}" srcOrd="0" destOrd="0" parTransId="{B59ACA4F-039D-4283-8CFE-D9B1FFFC6364}" sibTransId="{60FB2578-F95E-4B28-A138-FFAEBA0F1643}"/>
    <dgm:cxn modelId="{313EA185-F0AE-422C-97BC-CE0BE1C88CA6}" srcId="{74F46233-2EC6-4736-B940-FE1E601EA8D5}" destId="{57096AAF-2BBD-4CB7-A104-430B91F9278D}" srcOrd="1" destOrd="0" parTransId="{C0039DD0-C2E3-4D0F-BD18-B8EB78AE888D}" sibTransId="{77FB6210-337F-407F-B6E1-99AFB9762299}"/>
    <dgm:cxn modelId="{C8C2E199-0850-43F1-8482-1F628598D730}" type="presOf" srcId="{A9C5DC45-7735-47C3-8A09-37AF4273D4E2}" destId="{245CACBC-A4E7-49D9-AA72-DC2BF1A47628}" srcOrd="0" destOrd="0" presId="urn:microsoft.com/office/officeart/2011/layout/TabList"/>
    <dgm:cxn modelId="{004785BB-F0D7-4A87-B22C-7882C3F1393F}" type="presOf" srcId="{6B9CDD1F-4D96-443E-9A5D-F096FBEC32CB}" destId="{D2AD3290-BBEA-4117-93AB-F37F0D42F8B0}" srcOrd="0" destOrd="0" presId="urn:microsoft.com/office/officeart/2011/layout/TabList"/>
    <dgm:cxn modelId="{A32F70D2-D17D-47FF-BF6A-BFEB2BE06457}" type="presOf" srcId="{47EE9543-8F08-45C6-A28C-9E45DC954E2B}" destId="{28D23F77-A76A-4159-9125-9C062552B5F3}" srcOrd="0" destOrd="0" presId="urn:microsoft.com/office/officeart/2011/layout/TabList"/>
    <dgm:cxn modelId="{006009DF-70CF-49BA-8A89-8619B617AD88}" type="presOf" srcId="{F159A98D-CC81-4A42-B0C6-7C68B7E632E5}" destId="{CD04EC6A-DE47-47C2-88DF-C682BCA744B5}" srcOrd="0" destOrd="0" presId="urn:microsoft.com/office/officeart/2011/layout/TabList"/>
    <dgm:cxn modelId="{8AEE34EF-0367-4825-BB1B-89A751E80751}" type="presOf" srcId="{57096AAF-2BBD-4CB7-A104-430B91F9278D}" destId="{71505B08-9950-4541-BF91-727E0C27F474}" srcOrd="0" destOrd="0" presId="urn:microsoft.com/office/officeart/2011/layout/TabList"/>
    <dgm:cxn modelId="{EE43B081-BD3F-4D87-AF04-752091AE7720}" type="presParOf" srcId="{CD04EC6A-DE47-47C2-88DF-C682BCA744B5}" destId="{F4C92044-3587-45D4-9C0F-FCFEADA1737D}" srcOrd="0" destOrd="0" presId="urn:microsoft.com/office/officeart/2011/layout/TabList"/>
    <dgm:cxn modelId="{2CA4C8BA-FEE2-425D-A1D0-3EE9D85ABB33}" type="presParOf" srcId="{F4C92044-3587-45D4-9C0F-FCFEADA1737D}" destId="{28D23F77-A76A-4159-9125-9C062552B5F3}" srcOrd="0" destOrd="0" presId="urn:microsoft.com/office/officeart/2011/layout/TabList"/>
    <dgm:cxn modelId="{2F363CD1-D485-48BC-AFF6-46F3A615A541}" type="presParOf" srcId="{F4C92044-3587-45D4-9C0F-FCFEADA1737D}" destId="{2C658E65-0FAB-41CA-8752-A0559E3C19A4}" srcOrd="1" destOrd="0" presId="urn:microsoft.com/office/officeart/2011/layout/TabList"/>
    <dgm:cxn modelId="{25320B05-C422-4DDB-9206-F0BEA83634A1}" type="presParOf" srcId="{F4C92044-3587-45D4-9C0F-FCFEADA1737D}" destId="{9144287E-28BA-496E-8EDA-8CCB9472C034}" srcOrd="2" destOrd="0" presId="urn:microsoft.com/office/officeart/2011/layout/TabList"/>
    <dgm:cxn modelId="{7A43898F-982C-401E-AAAA-4DAE893061EC}" type="presParOf" srcId="{CD04EC6A-DE47-47C2-88DF-C682BCA744B5}" destId="{71505B08-9950-4541-BF91-727E0C27F474}" srcOrd="1" destOrd="0" presId="urn:microsoft.com/office/officeart/2011/layout/TabList"/>
    <dgm:cxn modelId="{3270FB3A-60F9-4B1A-8449-FF8212E83608}" type="presParOf" srcId="{CD04EC6A-DE47-47C2-88DF-C682BCA744B5}" destId="{616A1F6D-7A30-4B75-9AEB-594E8AAA884A}" srcOrd="2" destOrd="0" presId="urn:microsoft.com/office/officeart/2011/layout/TabList"/>
    <dgm:cxn modelId="{D2130519-18C4-4EBA-9B6D-CAEC311733B2}" type="presParOf" srcId="{CD04EC6A-DE47-47C2-88DF-C682BCA744B5}" destId="{58014B06-9760-4D8C-9F43-476DCEB76558}" srcOrd="3" destOrd="0" presId="urn:microsoft.com/office/officeart/2011/layout/TabList"/>
    <dgm:cxn modelId="{CCE07CD1-B440-4110-A3C3-55820EF5D03E}" type="presParOf" srcId="{58014B06-9760-4D8C-9F43-476DCEB76558}" destId="{D2AD3290-BBEA-4117-93AB-F37F0D42F8B0}" srcOrd="0" destOrd="0" presId="urn:microsoft.com/office/officeart/2011/layout/TabList"/>
    <dgm:cxn modelId="{9A27E207-D4D5-4541-A55B-EBE199048153}" type="presParOf" srcId="{58014B06-9760-4D8C-9F43-476DCEB76558}" destId="{245CACBC-A4E7-49D9-AA72-DC2BF1A47628}" srcOrd="1" destOrd="0" presId="urn:microsoft.com/office/officeart/2011/layout/TabList"/>
    <dgm:cxn modelId="{1E9E7964-8BC0-4AB8-8AB4-EF94DE412D1B}" type="presParOf" srcId="{58014B06-9760-4D8C-9F43-476DCEB76558}" destId="{76650F05-84F9-4E17-A2C4-2D782D981AD9}" srcOrd="2" destOrd="0" presId="urn:microsoft.com/office/officeart/2011/layout/TabList"/>
    <dgm:cxn modelId="{6E07516F-244C-4A27-9C72-32724101B37E}" type="presParOf" srcId="{CD04EC6A-DE47-47C2-88DF-C682BCA744B5}" destId="{A65513ED-430E-449E-BFDC-97D215C40B2B}" srcOrd="4"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07E52-5AD9-4A25-9209-95E9912068DD}"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N"/>
        </a:p>
      </dgm:t>
    </dgm:pt>
    <dgm:pt modelId="{61845DF9-0986-464C-9F4E-90A888085051}">
      <dgm:prSet phldrT="[Text]" custT="1"/>
      <dgm:spPr>
        <a:solidFill>
          <a:schemeClr val="accent4">
            <a:lumMod val="20000"/>
            <a:lumOff val="80000"/>
          </a:schemeClr>
        </a:solidFill>
      </dgm:spPr>
      <dgm:t>
        <a:bodyPr/>
        <a:lstStyle/>
        <a:p>
          <a:r>
            <a:rPr lang="en-IN" sz="2400" b="1" i="0" u="none" strike="noStrike" baseline="0" dirty="0">
              <a:solidFill>
                <a:srgbClr val="231F20"/>
              </a:solidFill>
              <a:latin typeface="Montserrat-Bold"/>
            </a:rPr>
            <a:t>Customer Demographics</a:t>
          </a:r>
          <a:endParaRPr lang="en-IN" sz="2400" dirty="0"/>
        </a:p>
      </dgm:t>
    </dgm:pt>
    <dgm:pt modelId="{75274631-D5D5-4EAD-9327-7E9B5EF78DDB}" type="parTrans" cxnId="{285A260B-4EC9-4BD1-9A81-4E4079271F6D}">
      <dgm:prSet/>
      <dgm:spPr/>
      <dgm:t>
        <a:bodyPr/>
        <a:lstStyle/>
        <a:p>
          <a:endParaRPr lang="en-IN"/>
        </a:p>
      </dgm:t>
    </dgm:pt>
    <dgm:pt modelId="{FCA29539-AC1D-4077-8B5C-C8393A02BFE1}" type="sibTrans" cxnId="{285A260B-4EC9-4BD1-9A81-4E4079271F6D}">
      <dgm:prSet/>
      <dgm:spPr/>
      <dgm:t>
        <a:bodyPr/>
        <a:lstStyle/>
        <a:p>
          <a:endParaRPr lang="en-IN"/>
        </a:p>
      </dgm:t>
    </dgm:pt>
    <dgm:pt modelId="{A21DBA0D-F1AE-49F7-8210-B3F6423253B7}">
      <dgm:prSet phldrT="[Text]" custT="1"/>
      <dgm:spPr/>
      <dgm:t>
        <a:bodyPr/>
        <a:lstStyle/>
        <a:p>
          <a:pPr algn="l"/>
          <a:r>
            <a:rPr lang="en-US" sz="2800" b="0" i="0" u="none" strike="noStrike" baseline="0" dirty="0">
              <a:solidFill>
                <a:srgbClr val="000000"/>
              </a:solidFill>
              <a:latin typeface="Crimson Text" panose="02000503000000000000"/>
            </a:rPr>
            <a:t>The Dataset include information on the demographics of 4000 customers, such as age, gender, and occupation</a:t>
          </a:r>
          <a:r>
            <a:rPr lang="en-US" sz="2800" b="0" i="0" u="none" strike="noStrike" baseline="0" dirty="0">
              <a:solidFill>
                <a:srgbClr val="000000"/>
              </a:solidFill>
              <a:latin typeface="Arial MT Pro"/>
            </a:rPr>
            <a:t>.</a:t>
          </a:r>
          <a:endParaRPr lang="en-IN" sz="2800" dirty="0"/>
        </a:p>
      </dgm:t>
    </dgm:pt>
    <dgm:pt modelId="{F9CFFD5C-E7A4-465F-BC42-3C2755B125B0}" type="parTrans" cxnId="{1B537FD2-7512-42C2-ABE0-354BA4C61736}">
      <dgm:prSet/>
      <dgm:spPr/>
      <dgm:t>
        <a:bodyPr/>
        <a:lstStyle/>
        <a:p>
          <a:endParaRPr lang="en-IN"/>
        </a:p>
      </dgm:t>
    </dgm:pt>
    <dgm:pt modelId="{35C7DA81-C0CF-4B54-8CA0-50D568E20E4F}" type="sibTrans" cxnId="{1B537FD2-7512-42C2-ABE0-354BA4C61736}">
      <dgm:prSet/>
      <dgm:spPr/>
      <dgm:t>
        <a:bodyPr/>
        <a:lstStyle/>
        <a:p>
          <a:endParaRPr lang="en-IN"/>
        </a:p>
      </dgm:t>
    </dgm:pt>
    <dgm:pt modelId="{791344D3-FD12-4CB4-9917-59F4705402BE}">
      <dgm:prSet phldrT="[Text]"/>
      <dgm:spPr>
        <a:solidFill>
          <a:schemeClr val="accent2">
            <a:lumMod val="40000"/>
            <a:lumOff val="60000"/>
          </a:schemeClr>
        </a:solidFill>
      </dgm:spPr>
      <dgm:t>
        <a:bodyPr/>
        <a:lstStyle/>
        <a:p>
          <a:r>
            <a:rPr lang="en-US" b="1" dirty="0">
              <a:solidFill>
                <a:srgbClr val="000000"/>
              </a:solidFill>
              <a:latin typeface="Montserrat" panose="00000500000000000000" pitchFamily="2" charset="0"/>
            </a:rPr>
            <a:t>O</a:t>
          </a:r>
          <a:r>
            <a:rPr lang="en-IN" b="1" dirty="0">
              <a:solidFill>
                <a:srgbClr val="000000"/>
              </a:solidFill>
              <a:latin typeface="Montserrat" panose="00000500000000000000" pitchFamily="2" charset="0"/>
            </a:rPr>
            <a:t>nline spending patterns</a:t>
          </a:r>
          <a:endParaRPr lang="en-IN" dirty="0"/>
        </a:p>
      </dgm:t>
    </dgm:pt>
    <dgm:pt modelId="{EA1DD47A-DD9A-4DE2-BAA8-54AA5E254B27}" type="parTrans" cxnId="{E7984859-61C8-4427-82AC-F0EFF588571F}">
      <dgm:prSet/>
      <dgm:spPr/>
      <dgm:t>
        <a:bodyPr/>
        <a:lstStyle/>
        <a:p>
          <a:endParaRPr lang="en-IN"/>
        </a:p>
      </dgm:t>
    </dgm:pt>
    <dgm:pt modelId="{39F7F243-25AE-4637-A8F7-964F7408A4EC}" type="sibTrans" cxnId="{E7984859-61C8-4427-82AC-F0EFF588571F}">
      <dgm:prSet/>
      <dgm:spPr/>
      <dgm:t>
        <a:bodyPr/>
        <a:lstStyle/>
        <a:p>
          <a:endParaRPr lang="en-IN"/>
        </a:p>
      </dgm:t>
    </dgm:pt>
    <dgm:pt modelId="{CE1FB190-59B9-43F6-9F71-03A2A5B94435}">
      <dgm:prSet phldrT="[Text]" custT="1"/>
      <dgm:spPr/>
      <dgm:t>
        <a:bodyPr/>
        <a:lstStyle/>
        <a:p>
          <a:pPr algn="l"/>
          <a:r>
            <a:rPr lang="en-US" sz="2800" b="0" i="0" u="none" strike="noStrike" baseline="0" dirty="0">
              <a:solidFill>
                <a:srgbClr val="231F20"/>
              </a:solidFill>
              <a:latin typeface="Crimson Text" panose="02000503000000000000"/>
            </a:rPr>
            <a:t>The dataset captures the online spending behavior of customers, including transaction amounts and categories.</a:t>
          </a:r>
          <a:endParaRPr lang="en-IN" sz="2800" dirty="0">
            <a:latin typeface="Crimson Text" panose="02000503000000000000"/>
          </a:endParaRPr>
        </a:p>
      </dgm:t>
    </dgm:pt>
    <dgm:pt modelId="{6509E82E-9306-4D00-B5B0-AF018D6D5290}" type="parTrans" cxnId="{91344BA4-EEC0-444C-BC5B-7BB37B482582}">
      <dgm:prSet/>
      <dgm:spPr/>
      <dgm:t>
        <a:bodyPr/>
        <a:lstStyle/>
        <a:p>
          <a:endParaRPr lang="en-IN"/>
        </a:p>
      </dgm:t>
    </dgm:pt>
    <dgm:pt modelId="{4EA23852-F791-4DFF-9046-8E277794901F}" type="sibTrans" cxnId="{91344BA4-EEC0-444C-BC5B-7BB37B482582}">
      <dgm:prSet/>
      <dgm:spPr/>
      <dgm:t>
        <a:bodyPr/>
        <a:lstStyle/>
        <a:p>
          <a:endParaRPr lang="en-IN"/>
        </a:p>
      </dgm:t>
    </dgm:pt>
    <dgm:pt modelId="{6DC9E78E-A1E5-4DA1-B400-B051D3538EE5}">
      <dgm:prSet phldrT="[Text]"/>
      <dgm:spPr>
        <a:solidFill>
          <a:schemeClr val="accent2">
            <a:lumMod val="60000"/>
            <a:lumOff val="40000"/>
          </a:schemeClr>
        </a:solidFill>
      </dgm:spPr>
      <dgm:t>
        <a:bodyPr/>
        <a:lstStyle/>
        <a:p>
          <a:r>
            <a:rPr lang="en-IN" b="1" i="0" u="none" strike="noStrike" baseline="0" dirty="0">
              <a:solidFill>
                <a:srgbClr val="231F20"/>
              </a:solidFill>
              <a:latin typeface="Montserrat-Bold"/>
            </a:rPr>
            <a:t>Geographical Distribution</a:t>
          </a:r>
          <a:endParaRPr lang="en-IN" dirty="0"/>
        </a:p>
      </dgm:t>
    </dgm:pt>
    <dgm:pt modelId="{C7595DD7-A6F6-4C05-A2AC-B7CE338845B1}" type="parTrans" cxnId="{79854DB3-E9E3-4A39-B50A-834B24FABCB3}">
      <dgm:prSet/>
      <dgm:spPr/>
      <dgm:t>
        <a:bodyPr/>
        <a:lstStyle/>
        <a:p>
          <a:endParaRPr lang="en-IN"/>
        </a:p>
      </dgm:t>
    </dgm:pt>
    <dgm:pt modelId="{F3AD7E02-9285-4021-82E8-F7B622311172}" type="sibTrans" cxnId="{79854DB3-E9E3-4A39-B50A-834B24FABCB3}">
      <dgm:prSet/>
      <dgm:spPr/>
      <dgm:t>
        <a:bodyPr/>
        <a:lstStyle/>
        <a:p>
          <a:endParaRPr lang="en-IN"/>
        </a:p>
      </dgm:t>
    </dgm:pt>
    <dgm:pt modelId="{22A5A8D7-5229-4F60-BC41-5630208D977E}">
      <dgm:prSet phldrT="[Text]" custT="1"/>
      <dgm:spPr/>
      <dgm:t>
        <a:bodyPr/>
        <a:lstStyle/>
        <a:p>
          <a:pPr algn="l"/>
          <a:r>
            <a:rPr lang="en-US" sz="2800" b="0" i="0" u="none" strike="noStrike" baseline="0" dirty="0">
              <a:solidFill>
                <a:srgbClr val="000000"/>
              </a:solidFill>
              <a:latin typeface="Crimson Text" panose="02000503000000000000"/>
            </a:rPr>
            <a:t>The dataset covers five cities, providing insights into the spending patterns of customers indifferent locations.</a:t>
          </a:r>
          <a:endParaRPr lang="en-IN" sz="2800" dirty="0">
            <a:latin typeface="Crimson Text" panose="02000503000000000000"/>
          </a:endParaRPr>
        </a:p>
      </dgm:t>
    </dgm:pt>
    <dgm:pt modelId="{591F7AD1-ED80-4C44-B827-AA0D31FC80E8}" type="parTrans" cxnId="{35EEA916-0631-47D6-B5EB-41CFC084E822}">
      <dgm:prSet/>
      <dgm:spPr/>
      <dgm:t>
        <a:bodyPr/>
        <a:lstStyle/>
        <a:p>
          <a:endParaRPr lang="en-IN"/>
        </a:p>
      </dgm:t>
    </dgm:pt>
    <dgm:pt modelId="{F52F9CB6-27E1-45F0-BBDB-0E5342CF7DF2}" type="sibTrans" cxnId="{35EEA916-0631-47D6-B5EB-41CFC084E822}">
      <dgm:prSet/>
      <dgm:spPr/>
      <dgm:t>
        <a:bodyPr/>
        <a:lstStyle/>
        <a:p>
          <a:endParaRPr lang="en-IN"/>
        </a:p>
      </dgm:t>
    </dgm:pt>
    <dgm:pt modelId="{CA3C9426-F83A-4DF5-8141-EC2D604DABC9}" type="pres">
      <dgm:prSet presAssocID="{8CF07E52-5AD9-4A25-9209-95E9912068DD}" presName="Name0" presStyleCnt="0">
        <dgm:presLayoutVars>
          <dgm:dir/>
          <dgm:animLvl val="lvl"/>
          <dgm:resizeHandles val="exact"/>
        </dgm:presLayoutVars>
      </dgm:prSet>
      <dgm:spPr/>
    </dgm:pt>
    <dgm:pt modelId="{4C3B6B5A-597D-4461-90AE-5F673053C9FE}" type="pres">
      <dgm:prSet presAssocID="{61845DF9-0986-464C-9F4E-90A888085051}" presName="compositeNode" presStyleCnt="0">
        <dgm:presLayoutVars>
          <dgm:bulletEnabled val="1"/>
        </dgm:presLayoutVars>
      </dgm:prSet>
      <dgm:spPr/>
    </dgm:pt>
    <dgm:pt modelId="{00382BC8-A4F2-4516-9E40-5FC01D8F40DA}" type="pres">
      <dgm:prSet presAssocID="{61845DF9-0986-464C-9F4E-90A888085051}" presName="bgRect" presStyleLbl="node1" presStyleIdx="0" presStyleCnt="3" custScaleX="103620" custScaleY="100000"/>
      <dgm:spPr/>
    </dgm:pt>
    <dgm:pt modelId="{E5AD3010-572C-4F9A-A69D-37E909EAD17D}" type="pres">
      <dgm:prSet presAssocID="{61845DF9-0986-464C-9F4E-90A888085051}" presName="parentNode" presStyleLbl="node1" presStyleIdx="0" presStyleCnt="3">
        <dgm:presLayoutVars>
          <dgm:chMax val="0"/>
          <dgm:bulletEnabled val="1"/>
        </dgm:presLayoutVars>
      </dgm:prSet>
      <dgm:spPr/>
    </dgm:pt>
    <dgm:pt modelId="{4C775BCE-9207-4A2A-A0A1-A876EB9E1106}" type="pres">
      <dgm:prSet presAssocID="{61845DF9-0986-464C-9F4E-90A888085051}" presName="childNode" presStyleLbl="node1" presStyleIdx="0" presStyleCnt="3">
        <dgm:presLayoutVars>
          <dgm:bulletEnabled val="1"/>
        </dgm:presLayoutVars>
      </dgm:prSet>
      <dgm:spPr/>
    </dgm:pt>
    <dgm:pt modelId="{A6844D99-0A1C-4D33-9508-54A0A939EC21}" type="pres">
      <dgm:prSet presAssocID="{FCA29539-AC1D-4077-8B5C-C8393A02BFE1}" presName="hSp" presStyleCnt="0"/>
      <dgm:spPr/>
    </dgm:pt>
    <dgm:pt modelId="{462094BC-B9C7-44AB-98E8-4084F4C5AB49}" type="pres">
      <dgm:prSet presAssocID="{FCA29539-AC1D-4077-8B5C-C8393A02BFE1}" presName="vProcSp" presStyleCnt="0"/>
      <dgm:spPr/>
    </dgm:pt>
    <dgm:pt modelId="{92BD313D-BA48-41F5-BB0B-8179B8948402}" type="pres">
      <dgm:prSet presAssocID="{FCA29539-AC1D-4077-8B5C-C8393A02BFE1}" presName="vSp1" presStyleCnt="0"/>
      <dgm:spPr/>
    </dgm:pt>
    <dgm:pt modelId="{27423ADD-0071-41B5-A0BD-951DBE0B5D8F}" type="pres">
      <dgm:prSet presAssocID="{FCA29539-AC1D-4077-8B5C-C8393A02BFE1}" presName="simulatedConn" presStyleLbl="solidFgAcc1" presStyleIdx="0" presStyleCnt="2"/>
      <dgm:spPr/>
    </dgm:pt>
    <dgm:pt modelId="{610DD7CC-FF10-4EF1-A136-CDD1E5A0FE75}" type="pres">
      <dgm:prSet presAssocID="{FCA29539-AC1D-4077-8B5C-C8393A02BFE1}" presName="vSp2" presStyleCnt="0"/>
      <dgm:spPr/>
    </dgm:pt>
    <dgm:pt modelId="{9998C78C-1829-45F2-BA9E-76C2C9ADD5D2}" type="pres">
      <dgm:prSet presAssocID="{FCA29539-AC1D-4077-8B5C-C8393A02BFE1}" presName="sibTrans" presStyleCnt="0"/>
      <dgm:spPr/>
    </dgm:pt>
    <dgm:pt modelId="{EF148D8C-99F0-4DC1-B092-8FA623EA4575}" type="pres">
      <dgm:prSet presAssocID="{791344D3-FD12-4CB4-9917-59F4705402BE}" presName="compositeNode" presStyleCnt="0">
        <dgm:presLayoutVars>
          <dgm:bulletEnabled val="1"/>
        </dgm:presLayoutVars>
      </dgm:prSet>
      <dgm:spPr/>
    </dgm:pt>
    <dgm:pt modelId="{B0ED7AB8-BC14-4F61-9B49-642896907966}" type="pres">
      <dgm:prSet presAssocID="{791344D3-FD12-4CB4-9917-59F4705402BE}" presName="bgRect" presStyleLbl="node1" presStyleIdx="1" presStyleCnt="3"/>
      <dgm:spPr/>
    </dgm:pt>
    <dgm:pt modelId="{236969F8-3E41-4078-A30B-547409B95C8D}" type="pres">
      <dgm:prSet presAssocID="{791344D3-FD12-4CB4-9917-59F4705402BE}" presName="parentNode" presStyleLbl="node1" presStyleIdx="1" presStyleCnt="3">
        <dgm:presLayoutVars>
          <dgm:chMax val="0"/>
          <dgm:bulletEnabled val="1"/>
        </dgm:presLayoutVars>
      </dgm:prSet>
      <dgm:spPr/>
    </dgm:pt>
    <dgm:pt modelId="{70711BFD-C952-402E-8147-598E498F245F}" type="pres">
      <dgm:prSet presAssocID="{791344D3-FD12-4CB4-9917-59F4705402BE}" presName="childNode" presStyleLbl="node1" presStyleIdx="1" presStyleCnt="3">
        <dgm:presLayoutVars>
          <dgm:bulletEnabled val="1"/>
        </dgm:presLayoutVars>
      </dgm:prSet>
      <dgm:spPr/>
    </dgm:pt>
    <dgm:pt modelId="{D2519593-02DF-42DF-94E1-BA95608A570D}" type="pres">
      <dgm:prSet presAssocID="{39F7F243-25AE-4637-A8F7-964F7408A4EC}" presName="hSp" presStyleCnt="0"/>
      <dgm:spPr/>
    </dgm:pt>
    <dgm:pt modelId="{E6DF1596-59A4-4460-AD07-4480EBA27B29}" type="pres">
      <dgm:prSet presAssocID="{39F7F243-25AE-4637-A8F7-964F7408A4EC}" presName="vProcSp" presStyleCnt="0"/>
      <dgm:spPr/>
    </dgm:pt>
    <dgm:pt modelId="{30FEF6B9-2169-4FFF-80DB-47BA5F7CB7D5}" type="pres">
      <dgm:prSet presAssocID="{39F7F243-25AE-4637-A8F7-964F7408A4EC}" presName="vSp1" presStyleCnt="0"/>
      <dgm:spPr/>
    </dgm:pt>
    <dgm:pt modelId="{A8E7A7DE-17E9-4EB8-B375-BB20B8889861}" type="pres">
      <dgm:prSet presAssocID="{39F7F243-25AE-4637-A8F7-964F7408A4EC}" presName="simulatedConn" presStyleLbl="solidFgAcc1" presStyleIdx="1" presStyleCnt="2"/>
      <dgm:spPr/>
    </dgm:pt>
    <dgm:pt modelId="{6FD42B71-0440-4C81-BBCF-7EC2F59CDC7B}" type="pres">
      <dgm:prSet presAssocID="{39F7F243-25AE-4637-A8F7-964F7408A4EC}" presName="vSp2" presStyleCnt="0"/>
      <dgm:spPr/>
    </dgm:pt>
    <dgm:pt modelId="{9059FE55-C299-44EB-9D58-E4CCE15095E2}" type="pres">
      <dgm:prSet presAssocID="{39F7F243-25AE-4637-A8F7-964F7408A4EC}" presName="sibTrans" presStyleCnt="0"/>
      <dgm:spPr/>
    </dgm:pt>
    <dgm:pt modelId="{B8606850-1A41-44B7-B47C-3B38B8483973}" type="pres">
      <dgm:prSet presAssocID="{6DC9E78E-A1E5-4DA1-B400-B051D3538EE5}" presName="compositeNode" presStyleCnt="0">
        <dgm:presLayoutVars>
          <dgm:bulletEnabled val="1"/>
        </dgm:presLayoutVars>
      </dgm:prSet>
      <dgm:spPr/>
    </dgm:pt>
    <dgm:pt modelId="{7C6160B8-9226-4BA9-9858-650F9C017B79}" type="pres">
      <dgm:prSet presAssocID="{6DC9E78E-A1E5-4DA1-B400-B051D3538EE5}" presName="bgRect" presStyleLbl="node1" presStyleIdx="2" presStyleCnt="3"/>
      <dgm:spPr/>
    </dgm:pt>
    <dgm:pt modelId="{B0A72818-602D-402F-82CE-AC6227639E29}" type="pres">
      <dgm:prSet presAssocID="{6DC9E78E-A1E5-4DA1-B400-B051D3538EE5}" presName="parentNode" presStyleLbl="node1" presStyleIdx="2" presStyleCnt="3">
        <dgm:presLayoutVars>
          <dgm:chMax val="0"/>
          <dgm:bulletEnabled val="1"/>
        </dgm:presLayoutVars>
      </dgm:prSet>
      <dgm:spPr/>
    </dgm:pt>
    <dgm:pt modelId="{F77F9D27-C3D6-4E14-A167-270F5BBAB36E}" type="pres">
      <dgm:prSet presAssocID="{6DC9E78E-A1E5-4DA1-B400-B051D3538EE5}" presName="childNode" presStyleLbl="node1" presStyleIdx="2" presStyleCnt="3">
        <dgm:presLayoutVars>
          <dgm:bulletEnabled val="1"/>
        </dgm:presLayoutVars>
      </dgm:prSet>
      <dgm:spPr/>
    </dgm:pt>
  </dgm:ptLst>
  <dgm:cxnLst>
    <dgm:cxn modelId="{285A260B-4EC9-4BD1-9A81-4E4079271F6D}" srcId="{8CF07E52-5AD9-4A25-9209-95E9912068DD}" destId="{61845DF9-0986-464C-9F4E-90A888085051}" srcOrd="0" destOrd="0" parTransId="{75274631-D5D5-4EAD-9327-7E9B5EF78DDB}" sibTransId="{FCA29539-AC1D-4077-8B5C-C8393A02BFE1}"/>
    <dgm:cxn modelId="{35EEA916-0631-47D6-B5EB-41CFC084E822}" srcId="{6DC9E78E-A1E5-4DA1-B400-B051D3538EE5}" destId="{22A5A8D7-5229-4F60-BC41-5630208D977E}" srcOrd="0" destOrd="0" parTransId="{591F7AD1-ED80-4C44-B827-AA0D31FC80E8}" sibTransId="{F52F9CB6-27E1-45F0-BBDB-0E5342CF7DF2}"/>
    <dgm:cxn modelId="{B10A255F-2135-41A0-81DB-8D27DDF8E243}" type="presOf" srcId="{6DC9E78E-A1E5-4DA1-B400-B051D3538EE5}" destId="{7C6160B8-9226-4BA9-9858-650F9C017B79}" srcOrd="0" destOrd="0" presId="urn:microsoft.com/office/officeart/2005/8/layout/hProcess7"/>
    <dgm:cxn modelId="{4F6C2E70-4B41-446C-8322-1D2ACC202002}" type="presOf" srcId="{6DC9E78E-A1E5-4DA1-B400-B051D3538EE5}" destId="{B0A72818-602D-402F-82CE-AC6227639E29}" srcOrd="1" destOrd="0" presId="urn:microsoft.com/office/officeart/2005/8/layout/hProcess7"/>
    <dgm:cxn modelId="{E7984859-61C8-4427-82AC-F0EFF588571F}" srcId="{8CF07E52-5AD9-4A25-9209-95E9912068DD}" destId="{791344D3-FD12-4CB4-9917-59F4705402BE}" srcOrd="1" destOrd="0" parTransId="{EA1DD47A-DD9A-4DE2-BAA8-54AA5E254B27}" sibTransId="{39F7F243-25AE-4637-A8F7-964F7408A4EC}"/>
    <dgm:cxn modelId="{86CC9B81-8F7E-4258-A6C1-19719D3E5B06}" type="presOf" srcId="{A21DBA0D-F1AE-49F7-8210-B3F6423253B7}" destId="{4C775BCE-9207-4A2A-A0A1-A876EB9E1106}" srcOrd="0" destOrd="0" presId="urn:microsoft.com/office/officeart/2005/8/layout/hProcess7"/>
    <dgm:cxn modelId="{26838182-13C8-45CD-AF58-3C6AD16539CB}" type="presOf" srcId="{61845DF9-0986-464C-9F4E-90A888085051}" destId="{00382BC8-A4F2-4516-9E40-5FC01D8F40DA}" srcOrd="0" destOrd="0" presId="urn:microsoft.com/office/officeart/2005/8/layout/hProcess7"/>
    <dgm:cxn modelId="{24E06C95-24A9-4073-945E-CE1415BE8A8F}" type="presOf" srcId="{791344D3-FD12-4CB4-9917-59F4705402BE}" destId="{236969F8-3E41-4078-A30B-547409B95C8D}" srcOrd="1" destOrd="0" presId="urn:microsoft.com/office/officeart/2005/8/layout/hProcess7"/>
    <dgm:cxn modelId="{91344BA4-EEC0-444C-BC5B-7BB37B482582}" srcId="{791344D3-FD12-4CB4-9917-59F4705402BE}" destId="{CE1FB190-59B9-43F6-9F71-03A2A5B94435}" srcOrd="0" destOrd="0" parTransId="{6509E82E-9306-4D00-B5B0-AF018D6D5290}" sibTransId="{4EA23852-F791-4DFF-9046-8E277794901F}"/>
    <dgm:cxn modelId="{E8A63AAC-1E5E-4B89-B004-58B94578966B}" type="presOf" srcId="{22A5A8D7-5229-4F60-BC41-5630208D977E}" destId="{F77F9D27-C3D6-4E14-A167-270F5BBAB36E}" srcOrd="0" destOrd="0" presId="urn:microsoft.com/office/officeart/2005/8/layout/hProcess7"/>
    <dgm:cxn modelId="{54862CAE-EBCA-421F-BDE4-9E7063EB8B8C}" type="presOf" srcId="{CE1FB190-59B9-43F6-9F71-03A2A5B94435}" destId="{70711BFD-C952-402E-8147-598E498F245F}" srcOrd="0" destOrd="0" presId="urn:microsoft.com/office/officeart/2005/8/layout/hProcess7"/>
    <dgm:cxn modelId="{79854DB3-E9E3-4A39-B50A-834B24FABCB3}" srcId="{8CF07E52-5AD9-4A25-9209-95E9912068DD}" destId="{6DC9E78E-A1E5-4DA1-B400-B051D3538EE5}" srcOrd="2" destOrd="0" parTransId="{C7595DD7-A6F6-4C05-A2AC-B7CE338845B1}" sibTransId="{F3AD7E02-9285-4021-82E8-F7B622311172}"/>
    <dgm:cxn modelId="{EED80ACE-5748-476F-9085-41E0A0AEC8D1}" type="presOf" srcId="{61845DF9-0986-464C-9F4E-90A888085051}" destId="{E5AD3010-572C-4F9A-A69D-37E909EAD17D}" srcOrd="1" destOrd="0" presId="urn:microsoft.com/office/officeart/2005/8/layout/hProcess7"/>
    <dgm:cxn modelId="{1B537FD2-7512-42C2-ABE0-354BA4C61736}" srcId="{61845DF9-0986-464C-9F4E-90A888085051}" destId="{A21DBA0D-F1AE-49F7-8210-B3F6423253B7}" srcOrd="0" destOrd="0" parTransId="{F9CFFD5C-E7A4-465F-BC42-3C2755B125B0}" sibTransId="{35C7DA81-C0CF-4B54-8CA0-50D568E20E4F}"/>
    <dgm:cxn modelId="{44B041D8-3E2F-4562-AF7D-3B72B7F072E8}" type="presOf" srcId="{8CF07E52-5AD9-4A25-9209-95E9912068DD}" destId="{CA3C9426-F83A-4DF5-8141-EC2D604DABC9}" srcOrd="0" destOrd="0" presId="urn:microsoft.com/office/officeart/2005/8/layout/hProcess7"/>
    <dgm:cxn modelId="{0B885FEF-F6A5-49B5-B5DD-9BB561B70578}" type="presOf" srcId="{791344D3-FD12-4CB4-9917-59F4705402BE}" destId="{B0ED7AB8-BC14-4F61-9B49-642896907966}" srcOrd="0" destOrd="0" presId="urn:microsoft.com/office/officeart/2005/8/layout/hProcess7"/>
    <dgm:cxn modelId="{91A98B92-D442-4134-B979-D5B830D7DBA3}" type="presParOf" srcId="{CA3C9426-F83A-4DF5-8141-EC2D604DABC9}" destId="{4C3B6B5A-597D-4461-90AE-5F673053C9FE}" srcOrd="0" destOrd="0" presId="urn:microsoft.com/office/officeart/2005/8/layout/hProcess7"/>
    <dgm:cxn modelId="{84D626CA-5F68-4C17-95CE-2BF64499DA30}" type="presParOf" srcId="{4C3B6B5A-597D-4461-90AE-5F673053C9FE}" destId="{00382BC8-A4F2-4516-9E40-5FC01D8F40DA}" srcOrd="0" destOrd="0" presId="urn:microsoft.com/office/officeart/2005/8/layout/hProcess7"/>
    <dgm:cxn modelId="{6C98D5B7-C99E-4346-B394-BB9E699D05D4}" type="presParOf" srcId="{4C3B6B5A-597D-4461-90AE-5F673053C9FE}" destId="{E5AD3010-572C-4F9A-A69D-37E909EAD17D}" srcOrd="1" destOrd="0" presId="urn:microsoft.com/office/officeart/2005/8/layout/hProcess7"/>
    <dgm:cxn modelId="{89B08350-CDFD-4159-B0C0-E9AD6F7EAED8}" type="presParOf" srcId="{4C3B6B5A-597D-4461-90AE-5F673053C9FE}" destId="{4C775BCE-9207-4A2A-A0A1-A876EB9E1106}" srcOrd="2" destOrd="0" presId="urn:microsoft.com/office/officeart/2005/8/layout/hProcess7"/>
    <dgm:cxn modelId="{4728E899-877F-416C-A328-E62B8409EEA0}" type="presParOf" srcId="{CA3C9426-F83A-4DF5-8141-EC2D604DABC9}" destId="{A6844D99-0A1C-4D33-9508-54A0A939EC21}" srcOrd="1" destOrd="0" presId="urn:microsoft.com/office/officeart/2005/8/layout/hProcess7"/>
    <dgm:cxn modelId="{B27CE65D-C1AA-444A-843F-3FD69ACF8A21}" type="presParOf" srcId="{CA3C9426-F83A-4DF5-8141-EC2D604DABC9}" destId="{462094BC-B9C7-44AB-98E8-4084F4C5AB49}" srcOrd="2" destOrd="0" presId="urn:microsoft.com/office/officeart/2005/8/layout/hProcess7"/>
    <dgm:cxn modelId="{51C7E097-8BDA-46C1-A38B-E7AB31307A9B}" type="presParOf" srcId="{462094BC-B9C7-44AB-98E8-4084F4C5AB49}" destId="{92BD313D-BA48-41F5-BB0B-8179B8948402}" srcOrd="0" destOrd="0" presId="urn:microsoft.com/office/officeart/2005/8/layout/hProcess7"/>
    <dgm:cxn modelId="{7A894AD1-FAB7-43A5-B93C-12F8AA12D8A2}" type="presParOf" srcId="{462094BC-B9C7-44AB-98E8-4084F4C5AB49}" destId="{27423ADD-0071-41B5-A0BD-951DBE0B5D8F}" srcOrd="1" destOrd="0" presId="urn:microsoft.com/office/officeart/2005/8/layout/hProcess7"/>
    <dgm:cxn modelId="{E2F98D78-C53D-4F05-BA0E-D6BA6A456CE2}" type="presParOf" srcId="{462094BC-B9C7-44AB-98E8-4084F4C5AB49}" destId="{610DD7CC-FF10-4EF1-A136-CDD1E5A0FE75}" srcOrd="2" destOrd="0" presId="urn:microsoft.com/office/officeart/2005/8/layout/hProcess7"/>
    <dgm:cxn modelId="{B6E10B48-E011-446B-9147-883D78B29CE4}" type="presParOf" srcId="{CA3C9426-F83A-4DF5-8141-EC2D604DABC9}" destId="{9998C78C-1829-45F2-BA9E-76C2C9ADD5D2}" srcOrd="3" destOrd="0" presId="urn:microsoft.com/office/officeart/2005/8/layout/hProcess7"/>
    <dgm:cxn modelId="{2483620B-8EF8-4C83-A24E-9CAB97B7CE4F}" type="presParOf" srcId="{CA3C9426-F83A-4DF5-8141-EC2D604DABC9}" destId="{EF148D8C-99F0-4DC1-B092-8FA623EA4575}" srcOrd="4" destOrd="0" presId="urn:microsoft.com/office/officeart/2005/8/layout/hProcess7"/>
    <dgm:cxn modelId="{9FFAEA80-5ECF-4CCD-86A7-CF29551FA319}" type="presParOf" srcId="{EF148D8C-99F0-4DC1-B092-8FA623EA4575}" destId="{B0ED7AB8-BC14-4F61-9B49-642896907966}" srcOrd="0" destOrd="0" presId="urn:microsoft.com/office/officeart/2005/8/layout/hProcess7"/>
    <dgm:cxn modelId="{5A6BB9A1-BF6A-48DB-A3D4-B105A86E71F2}" type="presParOf" srcId="{EF148D8C-99F0-4DC1-B092-8FA623EA4575}" destId="{236969F8-3E41-4078-A30B-547409B95C8D}" srcOrd="1" destOrd="0" presId="urn:microsoft.com/office/officeart/2005/8/layout/hProcess7"/>
    <dgm:cxn modelId="{19569D62-85B8-46F6-971D-3E71B4279FA3}" type="presParOf" srcId="{EF148D8C-99F0-4DC1-B092-8FA623EA4575}" destId="{70711BFD-C952-402E-8147-598E498F245F}" srcOrd="2" destOrd="0" presId="urn:microsoft.com/office/officeart/2005/8/layout/hProcess7"/>
    <dgm:cxn modelId="{53356ADF-C6CB-4357-9BA8-DDAEAA4380A4}" type="presParOf" srcId="{CA3C9426-F83A-4DF5-8141-EC2D604DABC9}" destId="{D2519593-02DF-42DF-94E1-BA95608A570D}" srcOrd="5" destOrd="0" presId="urn:microsoft.com/office/officeart/2005/8/layout/hProcess7"/>
    <dgm:cxn modelId="{75271A3A-66CB-4272-A263-1F6CE8A7AB65}" type="presParOf" srcId="{CA3C9426-F83A-4DF5-8141-EC2D604DABC9}" destId="{E6DF1596-59A4-4460-AD07-4480EBA27B29}" srcOrd="6" destOrd="0" presId="urn:microsoft.com/office/officeart/2005/8/layout/hProcess7"/>
    <dgm:cxn modelId="{9F373409-CE30-4F84-A566-A1FE9EDA4C5A}" type="presParOf" srcId="{E6DF1596-59A4-4460-AD07-4480EBA27B29}" destId="{30FEF6B9-2169-4FFF-80DB-47BA5F7CB7D5}" srcOrd="0" destOrd="0" presId="urn:microsoft.com/office/officeart/2005/8/layout/hProcess7"/>
    <dgm:cxn modelId="{3772C9A8-0297-4916-B8AC-E99CFDAED3F8}" type="presParOf" srcId="{E6DF1596-59A4-4460-AD07-4480EBA27B29}" destId="{A8E7A7DE-17E9-4EB8-B375-BB20B8889861}" srcOrd="1" destOrd="0" presId="urn:microsoft.com/office/officeart/2005/8/layout/hProcess7"/>
    <dgm:cxn modelId="{B2545768-4314-4631-956B-78FC42E5AA6D}" type="presParOf" srcId="{E6DF1596-59A4-4460-AD07-4480EBA27B29}" destId="{6FD42B71-0440-4C81-BBCF-7EC2F59CDC7B}" srcOrd="2" destOrd="0" presId="urn:microsoft.com/office/officeart/2005/8/layout/hProcess7"/>
    <dgm:cxn modelId="{E882A815-7DF5-4D79-AFB4-C98B22323744}" type="presParOf" srcId="{CA3C9426-F83A-4DF5-8141-EC2D604DABC9}" destId="{9059FE55-C299-44EB-9D58-E4CCE15095E2}" srcOrd="7" destOrd="0" presId="urn:microsoft.com/office/officeart/2005/8/layout/hProcess7"/>
    <dgm:cxn modelId="{3BD1D0B6-97C3-4076-B6CB-041F6869163D}" type="presParOf" srcId="{CA3C9426-F83A-4DF5-8141-EC2D604DABC9}" destId="{B8606850-1A41-44B7-B47C-3B38B8483973}" srcOrd="8" destOrd="0" presId="urn:microsoft.com/office/officeart/2005/8/layout/hProcess7"/>
    <dgm:cxn modelId="{4F8C7F60-741E-44F4-AC7F-FCCA5E1276B7}" type="presParOf" srcId="{B8606850-1A41-44B7-B47C-3B38B8483973}" destId="{7C6160B8-9226-4BA9-9858-650F9C017B79}" srcOrd="0" destOrd="0" presId="urn:microsoft.com/office/officeart/2005/8/layout/hProcess7"/>
    <dgm:cxn modelId="{34D825AC-4893-4A39-AD4E-F2865B7DD2EB}" type="presParOf" srcId="{B8606850-1A41-44B7-B47C-3B38B8483973}" destId="{B0A72818-602D-402F-82CE-AC6227639E29}" srcOrd="1" destOrd="0" presId="urn:microsoft.com/office/officeart/2005/8/layout/hProcess7"/>
    <dgm:cxn modelId="{78D1B790-B67C-4B8F-8FEB-80EF54BE610E}" type="presParOf" srcId="{B8606850-1A41-44B7-B47C-3B38B8483973}" destId="{F77F9D27-C3D6-4E14-A167-270F5BBAB36E}"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2E8E5-E395-40BA-8A94-D2B035C981D7}">
      <dsp:nvSpPr>
        <dsp:cNvPr id="0" name=""/>
        <dsp:cNvSpPr/>
      </dsp:nvSpPr>
      <dsp:spPr>
        <a:xfrm>
          <a:off x="-9717453" y="-1485085"/>
          <a:ext cx="11572995" cy="11572995"/>
        </a:xfrm>
        <a:prstGeom prst="blockArc">
          <a:avLst>
            <a:gd name="adj1" fmla="val 18900000"/>
            <a:gd name="adj2" fmla="val 2700000"/>
            <a:gd name="adj3" fmla="val 187"/>
          </a:avLst>
        </a:pr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00FD58-048C-434F-A7F4-523B6656121E}">
      <dsp:nvSpPr>
        <dsp:cNvPr id="0" name=""/>
        <dsp:cNvSpPr/>
      </dsp:nvSpPr>
      <dsp:spPr>
        <a:xfrm>
          <a:off x="548508" y="407025"/>
          <a:ext cx="10655025" cy="781824"/>
        </a:xfrm>
        <a:prstGeom prst="rect">
          <a:avLst/>
        </a:prstGeom>
        <a:solidFill>
          <a:schemeClr val="accent4">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cs typeface="Arial" panose="020B0604020202020204" pitchFamily="34" charset="0"/>
            </a:rPr>
            <a:t>Problem Statement  &amp; Goal</a:t>
          </a:r>
          <a:endParaRPr lang="en-US" sz="3200" b="1" kern="1200" dirty="0">
            <a:solidFill>
              <a:schemeClr val="tx1"/>
            </a:solidFill>
            <a:latin typeface="Algerian" panose="04020705040A02060702" pitchFamily="82" charset="0"/>
          </a:endParaRPr>
        </a:p>
      </dsp:txBody>
      <dsp:txXfrm>
        <a:off x="548508" y="407025"/>
        <a:ext cx="10655025" cy="781824"/>
      </dsp:txXfrm>
    </dsp:sp>
    <dsp:sp modelId="{C304342D-FE6B-411F-B83F-9DBB10FD1F92}">
      <dsp:nvSpPr>
        <dsp:cNvPr id="0" name=""/>
        <dsp:cNvSpPr/>
      </dsp:nvSpPr>
      <dsp:spPr>
        <a:xfrm>
          <a:off x="114847" y="29335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047D1C8-DACA-4763-87B7-1BD29126BE6C}">
      <dsp:nvSpPr>
        <dsp:cNvPr id="0" name=""/>
        <dsp:cNvSpPr/>
      </dsp:nvSpPr>
      <dsp:spPr>
        <a:xfrm>
          <a:off x="1311500" y="1564509"/>
          <a:ext cx="9947012" cy="781824"/>
        </a:xfrm>
        <a:prstGeom prst="rect">
          <a:avLst/>
        </a:prstGeom>
        <a:solidFill>
          <a:schemeClr val="accent6">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rPr>
            <a:t>Project request</a:t>
          </a:r>
        </a:p>
      </dsp:txBody>
      <dsp:txXfrm>
        <a:off x="1311500" y="1564509"/>
        <a:ext cx="9947012" cy="781824"/>
      </dsp:txXfrm>
    </dsp:sp>
    <dsp:sp modelId="{187FD60A-3756-49A6-AB4E-394EFBE00400}">
      <dsp:nvSpPr>
        <dsp:cNvPr id="0" name=""/>
        <dsp:cNvSpPr/>
      </dsp:nvSpPr>
      <dsp:spPr>
        <a:xfrm>
          <a:off x="822860" y="1466781"/>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4653553-2F44-437C-A161-B266E3C5FE1F}">
      <dsp:nvSpPr>
        <dsp:cNvPr id="0" name=""/>
        <dsp:cNvSpPr/>
      </dsp:nvSpPr>
      <dsp:spPr>
        <a:xfrm>
          <a:off x="1699487" y="2737074"/>
          <a:ext cx="9559025" cy="781824"/>
        </a:xfrm>
        <a:prstGeom prst="rect">
          <a:avLst/>
        </a:prstGeom>
        <a:solidFill>
          <a:schemeClr val="accent5">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rPr>
            <a:t>Dashboard</a:t>
          </a:r>
        </a:p>
      </dsp:txBody>
      <dsp:txXfrm>
        <a:off x="1699487" y="2737074"/>
        <a:ext cx="9559025" cy="781824"/>
      </dsp:txXfrm>
    </dsp:sp>
    <dsp:sp modelId="{7FE24C1F-399F-4907-8C47-B3A76512EE86}">
      <dsp:nvSpPr>
        <dsp:cNvPr id="0" name=""/>
        <dsp:cNvSpPr/>
      </dsp:nvSpPr>
      <dsp:spPr>
        <a:xfrm>
          <a:off x="1210847" y="263934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37C9882-4527-40F0-BB87-045438BDCEDB}">
      <dsp:nvSpPr>
        <dsp:cNvPr id="0" name=""/>
        <dsp:cNvSpPr/>
      </dsp:nvSpPr>
      <dsp:spPr>
        <a:xfrm>
          <a:off x="1823368" y="3910499"/>
          <a:ext cx="9435144" cy="781824"/>
        </a:xfrm>
        <a:prstGeom prst="rect">
          <a:avLst/>
        </a:prstGeom>
        <a:solidFill>
          <a:schemeClr val="accent6">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latin typeface="Algerian" panose="04020705040A02060702" pitchFamily="82" charset="0"/>
            </a:rPr>
            <a:t>Demographic Classification</a:t>
          </a:r>
        </a:p>
      </dsp:txBody>
      <dsp:txXfrm>
        <a:off x="1823368" y="3910499"/>
        <a:ext cx="9435144" cy="781824"/>
      </dsp:txXfrm>
    </dsp:sp>
    <dsp:sp modelId="{ACEAC829-BF0E-4248-9B6A-5B4FE3764FC0}">
      <dsp:nvSpPr>
        <dsp:cNvPr id="0" name=""/>
        <dsp:cNvSpPr/>
      </dsp:nvSpPr>
      <dsp:spPr>
        <a:xfrm>
          <a:off x="1334728" y="3812771"/>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08F4430-B63C-4FB3-8910-EDEF5FD40BF2}">
      <dsp:nvSpPr>
        <dsp:cNvPr id="0" name=""/>
        <dsp:cNvSpPr/>
      </dsp:nvSpPr>
      <dsp:spPr>
        <a:xfrm>
          <a:off x="1699487" y="5083924"/>
          <a:ext cx="9559025" cy="781824"/>
        </a:xfrm>
        <a:prstGeom prst="rect">
          <a:avLst/>
        </a:prstGeom>
        <a:solidFill>
          <a:schemeClr val="accent6">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1" kern="1200" dirty="0">
              <a:solidFill>
                <a:prstClr val="black"/>
              </a:solidFill>
              <a:latin typeface="Algerian" panose="04020705040A02060702" pitchFamily="82" charset="0"/>
              <a:ea typeface="+mn-ea"/>
              <a:cs typeface="+mn-cs"/>
            </a:rPr>
            <a:t>Spending</a:t>
          </a:r>
          <a:r>
            <a:rPr lang="en-GB" sz="3200" b="1" u="sng" kern="1200" dirty="0">
              <a:solidFill>
                <a:schemeClr val="accent1">
                  <a:lumMod val="75000"/>
                </a:schemeClr>
              </a:solidFill>
              <a:latin typeface="Crimson Text" panose="02000503000000000000" pitchFamily="2" charset="0"/>
            </a:rPr>
            <a:t> </a:t>
          </a:r>
          <a:r>
            <a:rPr lang="en-GB" sz="3200" b="1" kern="1200" dirty="0">
              <a:solidFill>
                <a:prstClr val="black"/>
              </a:solidFill>
              <a:latin typeface="Algerian" panose="04020705040A02060702" pitchFamily="82" charset="0"/>
              <a:ea typeface="+mn-ea"/>
              <a:cs typeface="+mn-cs"/>
            </a:rPr>
            <a:t>Insights &amp; Income Utilization</a:t>
          </a:r>
          <a:endParaRPr lang="en-US" sz="3200" b="1" kern="1200" dirty="0">
            <a:solidFill>
              <a:prstClr val="black"/>
            </a:solidFill>
            <a:latin typeface="Algerian" panose="04020705040A02060702" pitchFamily="82" charset="0"/>
            <a:ea typeface="+mn-ea"/>
            <a:cs typeface="+mn-cs"/>
          </a:endParaRPr>
        </a:p>
      </dsp:txBody>
      <dsp:txXfrm>
        <a:off x="1699487" y="5083924"/>
        <a:ext cx="9559025" cy="781824"/>
      </dsp:txXfrm>
    </dsp:sp>
    <dsp:sp modelId="{597E8DDB-073D-4920-8928-2782745227C9}">
      <dsp:nvSpPr>
        <dsp:cNvPr id="0" name=""/>
        <dsp:cNvSpPr/>
      </dsp:nvSpPr>
      <dsp:spPr>
        <a:xfrm>
          <a:off x="1210847" y="498619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27389BE-A2E4-4219-BC2F-21B6DDA7000F}">
      <dsp:nvSpPr>
        <dsp:cNvPr id="0" name=""/>
        <dsp:cNvSpPr/>
      </dsp:nvSpPr>
      <dsp:spPr>
        <a:xfrm>
          <a:off x="1311500" y="6256489"/>
          <a:ext cx="9947012" cy="781824"/>
        </a:xfrm>
        <a:prstGeom prst="rect">
          <a:avLst/>
        </a:prstGeom>
        <a:solidFill>
          <a:schemeClr val="accent2">
            <a:lumMod val="20000"/>
            <a:lumOff val="8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solidFill>
                <a:prstClr val="black"/>
              </a:solidFill>
              <a:latin typeface="Algerian" panose="04020705040A02060702" pitchFamily="82" charset="0"/>
              <a:ea typeface="+mn-ea"/>
              <a:cs typeface="+mn-cs"/>
            </a:rPr>
            <a:t>Key Customer Segments</a:t>
          </a:r>
          <a:endParaRPr lang="en-GB" sz="3200" b="1" kern="1200" dirty="0">
            <a:solidFill>
              <a:prstClr val="black"/>
            </a:solidFill>
            <a:latin typeface="Algerian" panose="04020705040A02060702" pitchFamily="82" charset="0"/>
            <a:ea typeface="+mn-ea"/>
            <a:cs typeface="+mn-cs"/>
          </a:endParaRPr>
        </a:p>
      </dsp:txBody>
      <dsp:txXfrm>
        <a:off x="1311500" y="6256489"/>
        <a:ext cx="9947012" cy="781824"/>
      </dsp:txXfrm>
    </dsp:sp>
    <dsp:sp modelId="{3F4A427D-3342-46D2-AEF8-2CD8E6799869}">
      <dsp:nvSpPr>
        <dsp:cNvPr id="0" name=""/>
        <dsp:cNvSpPr/>
      </dsp:nvSpPr>
      <dsp:spPr>
        <a:xfrm>
          <a:off x="822860" y="6158761"/>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A2B36E-3CCF-40AA-A233-29E9916D07CB}">
      <dsp:nvSpPr>
        <dsp:cNvPr id="0" name=""/>
        <dsp:cNvSpPr/>
      </dsp:nvSpPr>
      <dsp:spPr>
        <a:xfrm>
          <a:off x="603488" y="7429914"/>
          <a:ext cx="10655025" cy="781824"/>
        </a:xfrm>
        <a:prstGeom prst="rect">
          <a:avLst/>
        </a:prstGeom>
        <a:solidFill>
          <a:schemeClr val="accent4">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0573"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solidFill>
                <a:prstClr val="black"/>
              </a:solidFill>
              <a:latin typeface="Algerian" panose="04020705040A02060702" pitchFamily="82" charset="0"/>
              <a:ea typeface="+mn-ea"/>
              <a:cs typeface="+mn-cs"/>
            </a:rPr>
            <a:t>Credit Card Feature Recommendations</a:t>
          </a:r>
          <a:endParaRPr lang="en-US" sz="3200" b="1" kern="1200" dirty="0">
            <a:solidFill>
              <a:prstClr val="black"/>
            </a:solidFill>
            <a:latin typeface="Algerian" panose="04020705040A02060702" pitchFamily="82" charset="0"/>
            <a:ea typeface="+mn-ea"/>
            <a:cs typeface="+mn-cs"/>
          </a:endParaRPr>
        </a:p>
      </dsp:txBody>
      <dsp:txXfrm>
        <a:off x="603488" y="7429914"/>
        <a:ext cx="10655025" cy="781824"/>
      </dsp:txXfrm>
    </dsp:sp>
    <dsp:sp modelId="{5245D988-E762-45A6-9052-DE8FFC317D6E}">
      <dsp:nvSpPr>
        <dsp:cNvPr id="0" name=""/>
        <dsp:cNvSpPr/>
      </dsp:nvSpPr>
      <dsp:spPr>
        <a:xfrm>
          <a:off x="114847" y="7332186"/>
          <a:ext cx="977280" cy="977280"/>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31E-27C1-4CA8-86A1-0B396D8583CB}">
      <dsp:nvSpPr>
        <dsp:cNvPr id="0" name=""/>
        <dsp:cNvSpPr/>
      </dsp:nvSpPr>
      <dsp:spPr>
        <a:xfrm>
          <a:off x="0" y="3714102"/>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650F05-84F9-4E17-A2C4-2D782D981AD9}">
      <dsp:nvSpPr>
        <dsp:cNvPr id="0" name=""/>
        <dsp:cNvSpPr/>
      </dsp:nvSpPr>
      <dsp:spPr>
        <a:xfrm>
          <a:off x="0" y="2370097"/>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4287E-28BA-496E-8EDA-8CCB9472C034}">
      <dsp:nvSpPr>
        <dsp:cNvPr id="0" name=""/>
        <dsp:cNvSpPr/>
      </dsp:nvSpPr>
      <dsp:spPr>
        <a:xfrm>
          <a:off x="0" y="1023330"/>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D23F77-A76A-4159-9125-9C062552B5F3}">
      <dsp:nvSpPr>
        <dsp:cNvPr id="0" name=""/>
        <dsp:cNvSpPr/>
      </dsp:nvSpPr>
      <dsp:spPr>
        <a:xfrm>
          <a:off x="4119278" y="495"/>
          <a:ext cx="11724101" cy="102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just" defTabSz="1244600">
            <a:lnSpc>
              <a:spcPct val="90000"/>
            </a:lnSpc>
            <a:spcBef>
              <a:spcPct val="0"/>
            </a:spcBef>
            <a:spcAft>
              <a:spcPct val="35000"/>
            </a:spcAft>
            <a:buNone/>
          </a:pPr>
          <a:r>
            <a:rPr lang="en-US" sz="2800" kern="1200" dirty="0">
              <a:latin typeface="Crimson Text"/>
            </a:rPr>
            <a:t>Classify the customers based on available demography such as age group, gender, occupation etc. and provide insights </a:t>
          </a:r>
          <a:r>
            <a:rPr lang="en-IN" sz="2800" kern="1200" dirty="0">
              <a:latin typeface="Crimson Text"/>
            </a:rPr>
            <a:t>based on them.</a:t>
          </a:r>
        </a:p>
      </dsp:txBody>
      <dsp:txXfrm>
        <a:off x="4119278" y="495"/>
        <a:ext cx="11724101" cy="1022835"/>
      </dsp:txXfrm>
    </dsp:sp>
    <dsp:sp modelId="{2C658E65-0FAB-41CA-8752-A0559E3C19A4}">
      <dsp:nvSpPr>
        <dsp:cNvPr id="0" name=""/>
        <dsp:cNvSpPr/>
      </dsp:nvSpPr>
      <dsp:spPr>
        <a:xfrm>
          <a:off x="0" y="495"/>
          <a:ext cx="4119278" cy="102283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Demographic classification</a:t>
          </a:r>
        </a:p>
      </dsp:txBody>
      <dsp:txXfrm>
        <a:off x="49940" y="50435"/>
        <a:ext cx="4019398" cy="972895"/>
      </dsp:txXfrm>
    </dsp:sp>
    <dsp:sp modelId="{71505B08-9950-4541-BF91-727E0C27F474}">
      <dsp:nvSpPr>
        <dsp:cNvPr id="0" name=""/>
        <dsp:cNvSpPr/>
      </dsp:nvSpPr>
      <dsp:spPr>
        <a:xfrm>
          <a:off x="0" y="1023330"/>
          <a:ext cx="15843380" cy="27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just" defTabSz="800100">
            <a:lnSpc>
              <a:spcPct val="90000"/>
            </a:lnSpc>
            <a:spcBef>
              <a:spcPct val="0"/>
            </a:spcBef>
            <a:spcAft>
              <a:spcPct val="15000"/>
            </a:spcAft>
            <a:buChar char="•"/>
          </a:pPr>
          <a:endParaRPr lang="en-IN" sz="1800" kern="1200" dirty="0"/>
        </a:p>
      </dsp:txBody>
      <dsp:txXfrm>
        <a:off x="0" y="1023330"/>
        <a:ext cx="15843380" cy="272790"/>
      </dsp:txXfrm>
    </dsp:sp>
    <dsp:sp modelId="{D2AD3290-BBEA-4117-93AB-F37F0D42F8B0}">
      <dsp:nvSpPr>
        <dsp:cNvPr id="0" name=""/>
        <dsp:cNvSpPr/>
      </dsp:nvSpPr>
      <dsp:spPr>
        <a:xfrm>
          <a:off x="4119278" y="1347262"/>
          <a:ext cx="11724101" cy="102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just" defTabSz="1155700">
            <a:lnSpc>
              <a:spcPct val="90000"/>
            </a:lnSpc>
            <a:spcBef>
              <a:spcPct val="0"/>
            </a:spcBef>
            <a:spcAft>
              <a:spcPct val="35000"/>
            </a:spcAft>
            <a:buNone/>
          </a:pPr>
          <a:r>
            <a:rPr lang="en-US" sz="2600" kern="1200" dirty="0">
              <a:latin typeface="Crimson Text" panose="02000503000000000000"/>
            </a:rPr>
            <a:t>Find the average income utilization % of customers (avg spends /avg income). This will be </a:t>
          </a:r>
          <a:r>
            <a:rPr lang="en-US" sz="2600" kern="1200" dirty="0">
              <a:solidFill>
                <a:prstClr val="black">
                  <a:hueOff val="0"/>
                  <a:satOff val="0"/>
                  <a:lumOff val="0"/>
                  <a:alphaOff val="0"/>
                </a:prstClr>
              </a:solidFill>
              <a:latin typeface="Crimson Text"/>
              <a:ea typeface="+mn-ea"/>
              <a:cs typeface="+mn-cs"/>
            </a:rPr>
            <a:t>your</a:t>
          </a:r>
          <a:r>
            <a:rPr lang="en-US" sz="2600" kern="1200" dirty="0">
              <a:latin typeface="Crimson Text" panose="02000503000000000000"/>
            </a:rPr>
            <a:t> key metric. The higher the average income utilization %, the more is their likelihood to use credit cards.</a:t>
          </a:r>
          <a:endParaRPr lang="en-IN" sz="2600" kern="1200" dirty="0">
            <a:latin typeface="Crimson Text" panose="02000503000000000000"/>
          </a:endParaRPr>
        </a:p>
      </dsp:txBody>
      <dsp:txXfrm>
        <a:off x="4119278" y="1347262"/>
        <a:ext cx="11724101" cy="1022835"/>
      </dsp:txXfrm>
    </dsp:sp>
    <dsp:sp modelId="{245CACBC-A4E7-49D9-AA72-DC2BF1A47628}">
      <dsp:nvSpPr>
        <dsp:cNvPr id="0" name=""/>
        <dsp:cNvSpPr/>
      </dsp:nvSpPr>
      <dsp:spPr>
        <a:xfrm>
          <a:off x="0" y="1347262"/>
          <a:ext cx="4119278" cy="102283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Avg income utilisation %</a:t>
          </a:r>
        </a:p>
      </dsp:txBody>
      <dsp:txXfrm>
        <a:off x="49940" y="1397202"/>
        <a:ext cx="4019398" cy="972895"/>
      </dsp:txXfrm>
    </dsp:sp>
    <dsp:sp modelId="{A65513ED-430E-449E-BFDC-97D215C40B2B}">
      <dsp:nvSpPr>
        <dsp:cNvPr id="0" name=""/>
        <dsp:cNvSpPr/>
      </dsp:nvSpPr>
      <dsp:spPr>
        <a:xfrm>
          <a:off x="0" y="2370097"/>
          <a:ext cx="15843380" cy="270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14300" lvl="1" indent="-114300" algn="l" defTabSz="622300">
            <a:lnSpc>
              <a:spcPct val="90000"/>
            </a:lnSpc>
            <a:spcBef>
              <a:spcPct val="0"/>
            </a:spcBef>
            <a:spcAft>
              <a:spcPct val="15000"/>
            </a:spcAft>
            <a:buChar char="•"/>
          </a:pPr>
          <a:endParaRPr lang="en-IN" sz="1400" kern="1200" dirty="0"/>
        </a:p>
      </dsp:txBody>
      <dsp:txXfrm>
        <a:off x="0" y="2370097"/>
        <a:ext cx="15843380" cy="270028"/>
      </dsp:txXfrm>
    </dsp:sp>
    <dsp:sp modelId="{9F3DC657-7671-4BFA-B442-ED620FCDE6C8}">
      <dsp:nvSpPr>
        <dsp:cNvPr id="0" name=""/>
        <dsp:cNvSpPr/>
      </dsp:nvSpPr>
      <dsp:spPr>
        <a:xfrm>
          <a:off x="4119278" y="2719804"/>
          <a:ext cx="11724101" cy="102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just" defTabSz="1155700">
            <a:lnSpc>
              <a:spcPct val="90000"/>
            </a:lnSpc>
            <a:spcBef>
              <a:spcPct val="0"/>
            </a:spcBef>
            <a:spcAft>
              <a:spcPct val="35000"/>
            </a:spcAft>
            <a:buNone/>
          </a:pPr>
          <a:r>
            <a:rPr lang="en-US" sz="2600" kern="1200" dirty="0">
              <a:latin typeface="Crimson Text" panose="02000503000000000000"/>
            </a:rPr>
            <a:t>Where do people spend money the most? Does it have any impact due to occupation, gender, city, age etc.? This can help you to add relevant credit card features for specific target groups.</a:t>
          </a:r>
          <a:endParaRPr lang="en-IN" sz="2600" kern="1200" dirty="0">
            <a:latin typeface="Crimson Text" panose="02000503000000000000"/>
          </a:endParaRPr>
        </a:p>
      </dsp:txBody>
      <dsp:txXfrm>
        <a:off x="4119278" y="2719804"/>
        <a:ext cx="11724101" cy="1022835"/>
      </dsp:txXfrm>
    </dsp:sp>
    <dsp:sp modelId="{2AF16197-02B2-4ACB-A81E-B396C460D8EC}">
      <dsp:nvSpPr>
        <dsp:cNvPr id="0" name=""/>
        <dsp:cNvSpPr/>
      </dsp:nvSpPr>
      <dsp:spPr>
        <a:xfrm>
          <a:off x="0" y="2691267"/>
          <a:ext cx="4119278" cy="102283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1333500">
            <a:lnSpc>
              <a:spcPct val="90000"/>
            </a:lnSpc>
            <a:spcBef>
              <a:spcPct val="0"/>
            </a:spcBef>
            <a:spcAft>
              <a:spcPct val="35000"/>
            </a:spcAft>
            <a:buNone/>
          </a:pPr>
          <a:r>
            <a:rPr lang="en-IN" sz="3000" kern="1200" dirty="0"/>
            <a:t>Spending Insights</a:t>
          </a:r>
        </a:p>
      </dsp:txBody>
      <dsp:txXfrm>
        <a:off x="49940" y="2741207"/>
        <a:ext cx="4019398" cy="972895"/>
      </dsp:txXfrm>
    </dsp:sp>
    <dsp:sp modelId="{9478EC63-65F8-426B-B003-3E9686741204}">
      <dsp:nvSpPr>
        <dsp:cNvPr id="0" name=""/>
        <dsp:cNvSpPr/>
      </dsp:nvSpPr>
      <dsp:spPr>
        <a:xfrm>
          <a:off x="0" y="3714102"/>
          <a:ext cx="15843380" cy="503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62865" rIns="62865" bIns="62865" numCol="1" spcCol="1270" anchor="t" anchorCtr="0">
          <a:noAutofit/>
        </a:bodyPr>
        <a:lstStyle/>
        <a:p>
          <a:pPr marL="228600" lvl="1" indent="-228600" algn="l" defTabSz="1155700">
            <a:lnSpc>
              <a:spcPct val="90000"/>
            </a:lnSpc>
            <a:spcBef>
              <a:spcPct val="0"/>
            </a:spcBef>
            <a:spcAft>
              <a:spcPct val="15000"/>
            </a:spcAft>
            <a:buChar char="•"/>
          </a:pPr>
          <a:endParaRPr lang="en-IN" sz="2600" kern="1200" dirty="0"/>
        </a:p>
      </dsp:txBody>
      <dsp:txXfrm>
        <a:off x="0" y="3714102"/>
        <a:ext cx="15843380" cy="503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50F05-84F9-4E17-A2C4-2D782D981AD9}">
      <dsp:nvSpPr>
        <dsp:cNvPr id="0" name=""/>
        <dsp:cNvSpPr/>
      </dsp:nvSpPr>
      <dsp:spPr>
        <a:xfrm>
          <a:off x="0" y="3730104"/>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4287E-28BA-496E-8EDA-8CCB9472C034}">
      <dsp:nvSpPr>
        <dsp:cNvPr id="0" name=""/>
        <dsp:cNvSpPr/>
      </dsp:nvSpPr>
      <dsp:spPr>
        <a:xfrm>
          <a:off x="0" y="1700838"/>
          <a:ext cx="1584338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D23F77-A76A-4159-9125-9C062552B5F3}">
      <dsp:nvSpPr>
        <dsp:cNvPr id="0" name=""/>
        <dsp:cNvSpPr/>
      </dsp:nvSpPr>
      <dsp:spPr>
        <a:xfrm>
          <a:off x="4119278" y="294954"/>
          <a:ext cx="11724101" cy="1405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endParaRPr lang="en-IN" sz="1500" kern="1200" dirty="0"/>
        </a:p>
      </dsp:txBody>
      <dsp:txXfrm>
        <a:off x="4119278" y="294954"/>
        <a:ext cx="11724101" cy="1405883"/>
      </dsp:txXfrm>
    </dsp:sp>
    <dsp:sp modelId="{2C658E65-0FAB-41CA-8752-A0559E3C19A4}">
      <dsp:nvSpPr>
        <dsp:cNvPr id="0" name=""/>
        <dsp:cNvSpPr/>
      </dsp:nvSpPr>
      <dsp:spPr>
        <a:xfrm>
          <a:off x="0" y="116815"/>
          <a:ext cx="4119278" cy="176216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IN" sz="2800" kern="1200" dirty="0"/>
            <a:t>Key Customer Segments Demographic classification</a:t>
          </a:r>
        </a:p>
      </dsp:txBody>
      <dsp:txXfrm>
        <a:off x="86037" y="202852"/>
        <a:ext cx="3947204" cy="1676125"/>
      </dsp:txXfrm>
    </dsp:sp>
    <dsp:sp modelId="{71505B08-9950-4541-BF91-727E0C27F474}">
      <dsp:nvSpPr>
        <dsp:cNvPr id="0" name=""/>
        <dsp:cNvSpPr/>
      </dsp:nvSpPr>
      <dsp:spPr>
        <a:xfrm>
          <a:off x="0" y="1878977"/>
          <a:ext cx="15843380" cy="374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just" defTabSz="800100">
            <a:lnSpc>
              <a:spcPct val="90000"/>
            </a:lnSpc>
            <a:spcBef>
              <a:spcPct val="0"/>
            </a:spcBef>
            <a:spcAft>
              <a:spcPct val="15000"/>
            </a:spcAft>
            <a:buChar char="•"/>
          </a:pPr>
          <a:endParaRPr lang="en-IN" sz="1800" kern="1200" dirty="0"/>
        </a:p>
      </dsp:txBody>
      <dsp:txXfrm>
        <a:off x="0" y="1878977"/>
        <a:ext cx="15843380" cy="374949"/>
      </dsp:txXfrm>
    </dsp:sp>
    <dsp:sp modelId="{D2AD3290-BBEA-4117-93AB-F37F0D42F8B0}">
      <dsp:nvSpPr>
        <dsp:cNvPr id="0" name=""/>
        <dsp:cNvSpPr/>
      </dsp:nvSpPr>
      <dsp:spPr>
        <a:xfrm>
          <a:off x="4119278" y="2324220"/>
          <a:ext cx="11724101" cy="1405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just" defTabSz="1155700">
            <a:lnSpc>
              <a:spcPct val="90000"/>
            </a:lnSpc>
            <a:spcBef>
              <a:spcPct val="0"/>
            </a:spcBef>
            <a:spcAft>
              <a:spcPct val="35000"/>
            </a:spcAft>
            <a:buNone/>
          </a:pPr>
          <a:r>
            <a:rPr lang="en-IN" sz="2600" kern="1200" dirty="0">
              <a:latin typeface="Crimson Text" panose="02000503000000000000"/>
            </a:rPr>
            <a:t>Provide recommendations on what </a:t>
          </a:r>
          <a:r>
            <a:rPr lang="en-US" sz="2600" kern="1200" dirty="0">
              <a:latin typeface="Crimson Text" panose="02000503000000000000"/>
            </a:rPr>
            <a:t>key features should be included in the credit card </a:t>
          </a:r>
          <a:r>
            <a:rPr lang="en-US" sz="2600" kern="1200" dirty="0">
              <a:solidFill>
                <a:schemeClr val="tx1"/>
              </a:solidFill>
              <a:latin typeface="Crimson Text" panose="02000503000000000000"/>
              <a:ea typeface="+mn-ea"/>
              <a:cs typeface="+mn-cs"/>
            </a:rPr>
            <a:t>which</a:t>
          </a:r>
          <a:r>
            <a:rPr lang="en-US" sz="2600" kern="1200" dirty="0">
              <a:latin typeface="Crimson Text" panose="02000503000000000000"/>
            </a:rPr>
            <a:t> will improve the likelihood of credit card usage. This should be backed by the insights from data provided and also some secondary research on the internet for this.</a:t>
          </a:r>
          <a:endParaRPr lang="en-IN" sz="2600" kern="1200" dirty="0">
            <a:latin typeface="Crimson Text" panose="02000503000000000000"/>
          </a:endParaRPr>
        </a:p>
      </dsp:txBody>
      <dsp:txXfrm>
        <a:off x="4119278" y="2324220"/>
        <a:ext cx="11724101" cy="1405883"/>
      </dsp:txXfrm>
    </dsp:sp>
    <dsp:sp modelId="{245CACBC-A4E7-49D9-AA72-DC2BF1A47628}">
      <dsp:nvSpPr>
        <dsp:cNvPr id="0" name=""/>
        <dsp:cNvSpPr/>
      </dsp:nvSpPr>
      <dsp:spPr>
        <a:xfrm>
          <a:off x="0" y="2324220"/>
          <a:ext cx="4119278" cy="140588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IN" sz="3100" kern="1200" dirty="0"/>
            <a:t>Credit Card Feature Recommendations</a:t>
          </a:r>
        </a:p>
      </dsp:txBody>
      <dsp:txXfrm>
        <a:off x="68642" y="2392862"/>
        <a:ext cx="3981994" cy="1337241"/>
      </dsp:txXfrm>
    </dsp:sp>
    <dsp:sp modelId="{A65513ED-430E-449E-BFDC-97D215C40B2B}">
      <dsp:nvSpPr>
        <dsp:cNvPr id="0" name=""/>
        <dsp:cNvSpPr/>
      </dsp:nvSpPr>
      <dsp:spPr>
        <a:xfrm>
          <a:off x="0" y="3730104"/>
          <a:ext cx="15843380" cy="371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endParaRPr lang="en-IN" sz="1900" kern="1200" dirty="0"/>
        </a:p>
      </dsp:txBody>
      <dsp:txXfrm>
        <a:off x="0" y="3730104"/>
        <a:ext cx="15843380" cy="371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82BC8-A4F2-4516-9E40-5FC01D8F40DA}">
      <dsp:nvSpPr>
        <dsp:cNvPr id="0" name=""/>
        <dsp:cNvSpPr/>
      </dsp:nvSpPr>
      <dsp:spPr>
        <a:xfrm>
          <a:off x="3844" y="0"/>
          <a:ext cx="5176813" cy="3280646"/>
        </a:xfrm>
        <a:prstGeom prst="roundRect">
          <a:avLst>
            <a:gd name="adj" fmla="val 5000"/>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IN" sz="2400" b="1" i="0" u="none" strike="noStrike" kern="1200" baseline="0" dirty="0">
              <a:solidFill>
                <a:srgbClr val="231F20"/>
              </a:solidFill>
              <a:latin typeface="Montserrat-Bold"/>
            </a:rPr>
            <a:t>Customer Demographics</a:t>
          </a:r>
          <a:endParaRPr lang="en-IN" sz="2400" kern="1200" dirty="0"/>
        </a:p>
      </dsp:txBody>
      <dsp:txXfrm rot="16200000">
        <a:off x="-823539" y="827383"/>
        <a:ext cx="2690130" cy="1035362"/>
      </dsp:txXfrm>
    </dsp:sp>
    <dsp:sp modelId="{4C775BCE-9207-4A2A-A0A1-A876EB9E1106}">
      <dsp:nvSpPr>
        <dsp:cNvPr id="0" name=""/>
        <dsp:cNvSpPr/>
      </dsp:nvSpPr>
      <dsp:spPr>
        <a:xfrm>
          <a:off x="1026095" y="0"/>
          <a:ext cx="3856726" cy="328064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b="0" i="0" u="none" strike="noStrike" kern="1200" baseline="0" dirty="0">
              <a:solidFill>
                <a:srgbClr val="000000"/>
              </a:solidFill>
              <a:latin typeface="Crimson Text" panose="02000503000000000000"/>
            </a:rPr>
            <a:t>The Dataset include information on the demographics of 4000 customers, such as age, gender, and occupation</a:t>
          </a:r>
          <a:r>
            <a:rPr lang="en-US" sz="2800" b="0" i="0" u="none" strike="noStrike" kern="1200" baseline="0" dirty="0">
              <a:solidFill>
                <a:srgbClr val="000000"/>
              </a:solidFill>
              <a:latin typeface="Arial MT Pro"/>
            </a:rPr>
            <a:t>.</a:t>
          </a:r>
          <a:endParaRPr lang="en-IN" sz="2800" kern="1200" dirty="0"/>
        </a:p>
      </dsp:txBody>
      <dsp:txXfrm>
        <a:off x="1026095" y="0"/>
        <a:ext cx="3856726" cy="3280646"/>
      </dsp:txXfrm>
    </dsp:sp>
    <dsp:sp modelId="{B0ED7AB8-BC14-4F61-9B49-642896907966}">
      <dsp:nvSpPr>
        <dsp:cNvPr id="0" name=""/>
        <dsp:cNvSpPr/>
      </dsp:nvSpPr>
      <dsp:spPr>
        <a:xfrm>
          <a:off x="5355516" y="0"/>
          <a:ext cx="4995959" cy="3280646"/>
        </a:xfrm>
        <a:prstGeom prst="roundRect">
          <a:avLst>
            <a:gd name="adj" fmla="val 5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US" sz="2300" b="1" kern="1200" dirty="0">
              <a:solidFill>
                <a:srgbClr val="000000"/>
              </a:solidFill>
              <a:latin typeface="Montserrat" panose="00000500000000000000" pitchFamily="2" charset="0"/>
            </a:rPr>
            <a:t>O</a:t>
          </a:r>
          <a:r>
            <a:rPr lang="en-IN" sz="2300" b="1" kern="1200" dirty="0">
              <a:solidFill>
                <a:srgbClr val="000000"/>
              </a:solidFill>
              <a:latin typeface="Montserrat" panose="00000500000000000000" pitchFamily="2" charset="0"/>
            </a:rPr>
            <a:t>nline spending patterns</a:t>
          </a:r>
          <a:endParaRPr lang="en-IN" sz="2300" kern="1200" dirty="0"/>
        </a:p>
      </dsp:txBody>
      <dsp:txXfrm rot="16200000">
        <a:off x="4510047" y="845469"/>
        <a:ext cx="2690130" cy="999191"/>
      </dsp:txXfrm>
    </dsp:sp>
    <dsp:sp modelId="{27423ADD-0071-41B5-A0BD-951DBE0B5D8F}">
      <dsp:nvSpPr>
        <dsp:cNvPr id="0" name=""/>
        <dsp:cNvSpPr/>
      </dsp:nvSpPr>
      <dsp:spPr>
        <a:xfrm rot="5400000">
          <a:off x="5139416" y="2437899"/>
          <a:ext cx="482159" cy="74939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711BFD-C952-402E-8147-598E498F245F}">
      <dsp:nvSpPr>
        <dsp:cNvPr id="0" name=""/>
        <dsp:cNvSpPr/>
      </dsp:nvSpPr>
      <dsp:spPr>
        <a:xfrm>
          <a:off x="6354708" y="0"/>
          <a:ext cx="3721990" cy="328064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b="0" i="0" u="none" strike="noStrike" kern="1200" baseline="0" dirty="0">
              <a:solidFill>
                <a:srgbClr val="231F20"/>
              </a:solidFill>
              <a:latin typeface="Crimson Text" panose="02000503000000000000"/>
            </a:rPr>
            <a:t>The dataset captures the online spending behavior of customers, including transaction amounts and categories.</a:t>
          </a:r>
          <a:endParaRPr lang="en-IN" sz="2800" kern="1200" dirty="0">
            <a:latin typeface="Crimson Text" panose="02000503000000000000"/>
          </a:endParaRPr>
        </a:p>
      </dsp:txBody>
      <dsp:txXfrm>
        <a:off x="6354708" y="0"/>
        <a:ext cx="3721990" cy="3280646"/>
      </dsp:txXfrm>
    </dsp:sp>
    <dsp:sp modelId="{7C6160B8-9226-4BA9-9858-650F9C017B79}">
      <dsp:nvSpPr>
        <dsp:cNvPr id="0" name=""/>
        <dsp:cNvSpPr/>
      </dsp:nvSpPr>
      <dsp:spPr>
        <a:xfrm>
          <a:off x="10526334" y="0"/>
          <a:ext cx="4995959" cy="3280646"/>
        </a:xfrm>
        <a:prstGeom prst="roundRect">
          <a:avLst>
            <a:gd name="adj" fmla="val 5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r>
            <a:rPr lang="en-IN" sz="2300" b="1" i="0" u="none" strike="noStrike" kern="1200" baseline="0" dirty="0">
              <a:solidFill>
                <a:srgbClr val="231F20"/>
              </a:solidFill>
              <a:latin typeface="Montserrat-Bold"/>
            </a:rPr>
            <a:t>Geographical Distribution</a:t>
          </a:r>
          <a:endParaRPr lang="en-IN" sz="2300" kern="1200" dirty="0"/>
        </a:p>
      </dsp:txBody>
      <dsp:txXfrm rot="16200000">
        <a:off x="9680865" y="845469"/>
        <a:ext cx="2690130" cy="999191"/>
      </dsp:txXfrm>
    </dsp:sp>
    <dsp:sp modelId="{A8E7A7DE-17E9-4EB8-B375-BB20B8889861}">
      <dsp:nvSpPr>
        <dsp:cNvPr id="0" name=""/>
        <dsp:cNvSpPr/>
      </dsp:nvSpPr>
      <dsp:spPr>
        <a:xfrm rot="5400000">
          <a:off x="10310234" y="2437899"/>
          <a:ext cx="482159" cy="74939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7F9D27-C3D6-4E14-A167-270F5BBAB36E}">
      <dsp:nvSpPr>
        <dsp:cNvPr id="0" name=""/>
        <dsp:cNvSpPr/>
      </dsp:nvSpPr>
      <dsp:spPr>
        <a:xfrm>
          <a:off x="11525526" y="0"/>
          <a:ext cx="3721990" cy="328064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6012" rIns="0" bIns="0" numCol="1" spcCol="1270" anchor="t" anchorCtr="0">
          <a:noAutofit/>
        </a:bodyPr>
        <a:lstStyle/>
        <a:p>
          <a:pPr marL="0" lvl="0" indent="0" algn="l" defTabSz="1244600">
            <a:lnSpc>
              <a:spcPct val="90000"/>
            </a:lnSpc>
            <a:spcBef>
              <a:spcPct val="0"/>
            </a:spcBef>
            <a:spcAft>
              <a:spcPct val="35000"/>
            </a:spcAft>
            <a:buNone/>
          </a:pPr>
          <a:r>
            <a:rPr lang="en-US" sz="2800" b="0" i="0" u="none" strike="noStrike" kern="1200" baseline="0" dirty="0">
              <a:solidFill>
                <a:srgbClr val="000000"/>
              </a:solidFill>
              <a:latin typeface="Crimson Text" panose="02000503000000000000"/>
            </a:rPr>
            <a:t>The dataset covers five cities, providing insights into the spending patterns of customers indifferent locations.</a:t>
          </a:r>
          <a:endParaRPr lang="en-IN" sz="2800" kern="1200" dirty="0">
            <a:latin typeface="Crimson Text" panose="02000503000000000000"/>
          </a:endParaRPr>
        </a:p>
      </dsp:txBody>
      <dsp:txXfrm>
        <a:off x="11525526" y="0"/>
        <a:ext cx="3721990" cy="328064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68F27D-ABF0-42BE-6326-65A8FD5476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32A93FB-5CFE-1F15-13B2-B53D677A6F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A0E967-B708-4BBB-89FB-9BFA5643FF68}" type="datetimeFigureOut">
              <a:rPr lang="en-IN" smtClean="0"/>
              <a:t>27-03-2024</a:t>
            </a:fld>
            <a:endParaRPr lang="en-IN"/>
          </a:p>
        </p:txBody>
      </p:sp>
      <p:sp>
        <p:nvSpPr>
          <p:cNvPr id="4" name="Footer Placeholder 3">
            <a:extLst>
              <a:ext uri="{FF2B5EF4-FFF2-40B4-BE49-F238E27FC236}">
                <a16:creationId xmlns:a16="http://schemas.microsoft.com/office/drawing/2014/main" id="{F305DE32-3685-C469-8F85-7E0BC647ED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E5B2A2A-F6F9-EBF1-60D1-4267C078EE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B0CE2D-6D07-4734-9C54-E09ED87E7FB5}" type="slidenum">
              <a:rPr lang="en-IN" smtClean="0"/>
              <a:t>‹#›</a:t>
            </a:fld>
            <a:endParaRPr lang="en-IN"/>
          </a:p>
        </p:txBody>
      </p:sp>
    </p:spTree>
    <p:extLst>
      <p:ext uri="{BB962C8B-B14F-4D97-AF65-F5344CB8AC3E}">
        <p14:creationId xmlns:p14="http://schemas.microsoft.com/office/powerpoint/2010/main" val="168451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42F18-E8BC-4BAB-B2F5-71904315A1F4}"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4EB28-C84F-4E07-B719-DF7F157FB091}" type="slidenum">
              <a:rPr lang="en-IN" smtClean="0"/>
              <a:t>‹#›</a:t>
            </a:fld>
            <a:endParaRPr lang="en-IN"/>
          </a:p>
        </p:txBody>
      </p:sp>
    </p:spTree>
    <p:extLst>
      <p:ext uri="{BB962C8B-B14F-4D97-AF65-F5344CB8AC3E}">
        <p14:creationId xmlns:p14="http://schemas.microsoft.com/office/powerpoint/2010/main" val="61645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E4EB28-C84F-4E07-B719-DF7F157FB091}" type="slidenum">
              <a:rPr lang="en-IN" smtClean="0"/>
              <a:t>2</a:t>
            </a:fld>
            <a:endParaRPr lang="en-IN"/>
          </a:p>
        </p:txBody>
      </p:sp>
    </p:spTree>
    <p:extLst>
      <p:ext uri="{BB962C8B-B14F-4D97-AF65-F5344CB8AC3E}">
        <p14:creationId xmlns:p14="http://schemas.microsoft.com/office/powerpoint/2010/main" val="327258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E4EB28-C84F-4E07-B719-DF7F157FB091}" type="slidenum">
              <a:rPr lang="en-IN" smtClean="0"/>
              <a:t>11</a:t>
            </a:fld>
            <a:endParaRPr lang="en-IN"/>
          </a:p>
        </p:txBody>
      </p:sp>
    </p:spTree>
    <p:extLst>
      <p:ext uri="{BB962C8B-B14F-4D97-AF65-F5344CB8AC3E}">
        <p14:creationId xmlns:p14="http://schemas.microsoft.com/office/powerpoint/2010/main" val="36125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99853" y="1472842"/>
            <a:ext cx="11999119" cy="3133172"/>
          </a:xfrm>
        </p:spPr>
        <p:txBody>
          <a:bodyPr anchor="b"/>
          <a:lstStyle>
            <a:lvl1pPr algn="ctr">
              <a:defRPr sz="7873"/>
            </a:lvl1pPr>
          </a:lstStyle>
          <a:p>
            <a:r>
              <a:rPr lang="en-US"/>
              <a:t>Click to edit Master title style</a:t>
            </a:r>
            <a:endParaRPr lang="en-US" dirty="0"/>
          </a:p>
        </p:txBody>
      </p:sp>
      <p:sp>
        <p:nvSpPr>
          <p:cNvPr id="3" name="Subtitle 2"/>
          <p:cNvSpPr>
            <a:spLocks noGrp="1"/>
          </p:cNvSpPr>
          <p:nvPr>
            <p:ph type="subTitle" idx="1"/>
          </p:nvPr>
        </p:nvSpPr>
        <p:spPr>
          <a:xfrm>
            <a:off x="1999853" y="4726842"/>
            <a:ext cx="11999119" cy="2172804"/>
          </a:xfrm>
        </p:spPr>
        <p:txBody>
          <a:bodyPr/>
          <a:lstStyle>
            <a:lvl1pPr marL="0" indent="0" algn="ctr">
              <a:buNone/>
              <a:defRPr sz="3149"/>
            </a:lvl1pPr>
            <a:lvl2pPr marL="599938" indent="0" algn="ctr">
              <a:buNone/>
              <a:defRPr sz="2624"/>
            </a:lvl2pPr>
            <a:lvl3pPr marL="1199876" indent="0" algn="ctr">
              <a:buNone/>
              <a:defRPr sz="2362"/>
            </a:lvl3pPr>
            <a:lvl4pPr marL="1799814" indent="0" algn="ctr">
              <a:buNone/>
              <a:defRPr sz="2100"/>
            </a:lvl4pPr>
            <a:lvl5pPr marL="2399751" indent="0" algn="ctr">
              <a:buNone/>
              <a:defRPr sz="2100"/>
            </a:lvl5pPr>
            <a:lvl6pPr marL="2999689" indent="0" algn="ctr">
              <a:buNone/>
              <a:defRPr sz="2100"/>
            </a:lvl6pPr>
            <a:lvl7pPr marL="3599627" indent="0" algn="ctr">
              <a:buNone/>
              <a:defRPr sz="2100"/>
            </a:lvl7pPr>
            <a:lvl8pPr marL="4199565" indent="0" algn="ctr">
              <a:buNone/>
              <a:defRPr sz="2100"/>
            </a:lvl8pPr>
            <a:lvl9pPr marL="4799503" indent="0" algn="ctr">
              <a:buNone/>
              <a:defRPr sz="21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60280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34169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49159" y="479142"/>
            <a:ext cx="3449747" cy="76266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99919" y="479142"/>
            <a:ext cx="10149255" cy="76266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394928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6" name="Picture Placeholder 25"/>
          <p:cNvSpPr>
            <a:spLocks noGrp="1"/>
          </p:cNvSpPr>
          <p:nvPr>
            <p:ph type="pic" sz="quarter" idx="13" hasCustomPrompt="1"/>
          </p:nvPr>
        </p:nvSpPr>
        <p:spPr>
          <a:xfrm>
            <a:off x="451727" y="379198"/>
            <a:ext cx="8368006" cy="8242923"/>
          </a:xfrm>
          <a:custGeom>
            <a:avLst/>
            <a:gdLst>
              <a:gd name="connsiteX0" fmla="*/ 3905331 w 6376889"/>
              <a:gd name="connsiteY0" fmla="*/ 1 h 6281430"/>
              <a:gd name="connsiteX1" fmla="*/ 4905161 w 6376889"/>
              <a:gd name="connsiteY1" fmla="*/ 19262 h 6281430"/>
              <a:gd name="connsiteX2" fmla="*/ 5021568 w 6376889"/>
              <a:gd name="connsiteY2" fmla="*/ 27509 h 6281430"/>
              <a:gd name="connsiteX3" fmla="*/ 5009526 w 6376889"/>
              <a:gd name="connsiteY3" fmla="*/ 145715 h 6281430"/>
              <a:gd name="connsiteX4" fmla="*/ 5127271 w 6376889"/>
              <a:gd name="connsiteY4" fmla="*/ 155337 h 6281430"/>
              <a:gd name="connsiteX5" fmla="*/ 5032272 w 6376889"/>
              <a:gd name="connsiteY5" fmla="*/ 389000 h 6281430"/>
              <a:gd name="connsiteX6" fmla="*/ 4764670 w 6376889"/>
              <a:gd name="connsiteY6" fmla="*/ 706507 h 6281430"/>
              <a:gd name="connsiteX7" fmla="*/ 6363595 w 6376889"/>
              <a:gd name="connsiteY7" fmla="*/ 882441 h 6281430"/>
              <a:gd name="connsiteX8" fmla="*/ 6077260 w 6376889"/>
              <a:gd name="connsiteY8" fmla="*/ 1217816 h 6281430"/>
              <a:gd name="connsiteX9" fmla="*/ 6053176 w 6376889"/>
              <a:gd name="connsiteY9" fmla="*/ 1345644 h 6281430"/>
              <a:gd name="connsiteX10" fmla="*/ 5873883 w 6376889"/>
              <a:gd name="connsiteY10" fmla="*/ 1670023 h 6281430"/>
              <a:gd name="connsiteX11" fmla="*/ 5515295 w 6376889"/>
              <a:gd name="connsiteY11" fmla="*/ 1971036 h 6281430"/>
              <a:gd name="connsiteX12" fmla="*/ 5426986 w 6376889"/>
              <a:gd name="connsiteY12" fmla="*/ 2168962 h 6281430"/>
              <a:gd name="connsiteX13" fmla="*/ 5425648 w 6376889"/>
              <a:gd name="connsiteY13" fmla="*/ 2168962 h 6281430"/>
              <a:gd name="connsiteX14" fmla="*/ 3128280 w 6376889"/>
              <a:gd name="connsiteY14" fmla="*/ 2641786 h 6281430"/>
              <a:gd name="connsiteX15" fmla="*/ 5444380 w 6376889"/>
              <a:gd name="connsiteY15" fmla="*/ 2228065 h 6281430"/>
              <a:gd name="connsiteX16" fmla="*/ 5756137 w 6376889"/>
              <a:gd name="connsiteY16" fmla="*/ 2241810 h 6281430"/>
              <a:gd name="connsiteX17" fmla="*/ 5758813 w 6376889"/>
              <a:gd name="connsiteY17" fmla="*/ 2241810 h 6281430"/>
              <a:gd name="connsiteX18" fmla="*/ 6061204 w 6376889"/>
              <a:gd name="connsiteY18" fmla="*/ 2218443 h 6281430"/>
              <a:gd name="connsiteX19" fmla="*/ 6067894 w 6376889"/>
              <a:gd name="connsiteY19" fmla="*/ 2265176 h 6281430"/>
              <a:gd name="connsiteX20" fmla="*/ 6363595 w 6376889"/>
              <a:gd name="connsiteY20" fmla="*/ 2328403 h 6281430"/>
              <a:gd name="connsiteX21" fmla="*/ 6077260 w 6376889"/>
              <a:gd name="connsiteY21" fmla="*/ 2663778 h 6281430"/>
              <a:gd name="connsiteX22" fmla="*/ 6053176 w 6376889"/>
              <a:gd name="connsiteY22" fmla="*/ 2791605 h 6281430"/>
              <a:gd name="connsiteX23" fmla="*/ 5873883 w 6376889"/>
              <a:gd name="connsiteY23" fmla="*/ 3115984 h 6281430"/>
              <a:gd name="connsiteX24" fmla="*/ 5515295 w 6376889"/>
              <a:gd name="connsiteY24" fmla="*/ 3416997 h 6281430"/>
              <a:gd name="connsiteX25" fmla="*/ 5413606 w 6376889"/>
              <a:gd name="connsiteY25" fmla="*/ 3665779 h 6281430"/>
              <a:gd name="connsiteX26" fmla="*/ 5378818 w 6376889"/>
              <a:gd name="connsiteY26" fmla="*/ 3669903 h 6281430"/>
              <a:gd name="connsiteX27" fmla="*/ 5117905 w 6376889"/>
              <a:gd name="connsiteY27" fmla="*/ 3726257 h 6281430"/>
              <a:gd name="connsiteX28" fmla="*/ 4870373 w 6376889"/>
              <a:gd name="connsiteY28" fmla="*/ 3785360 h 6281430"/>
              <a:gd name="connsiteX29" fmla="*/ 4181296 w 6376889"/>
              <a:gd name="connsiteY29" fmla="*/ 3986035 h 6281430"/>
              <a:gd name="connsiteX30" fmla="*/ 5758813 w 6376889"/>
              <a:gd name="connsiteY30" fmla="*/ 3687771 h 6281430"/>
              <a:gd name="connsiteX31" fmla="*/ 6061204 w 6376889"/>
              <a:gd name="connsiteY31" fmla="*/ 3664405 h 6281430"/>
              <a:gd name="connsiteX32" fmla="*/ 5558112 w 6376889"/>
              <a:gd name="connsiteY32" fmla="*/ 4252686 h 6281430"/>
              <a:gd name="connsiteX33" fmla="*/ 5469803 w 6376889"/>
              <a:gd name="connsiteY33" fmla="*/ 4541328 h 6281430"/>
              <a:gd name="connsiteX34" fmla="*/ 4870373 w 6376889"/>
              <a:gd name="connsiteY34" fmla="*/ 5231321 h 6281430"/>
              <a:gd name="connsiteX35" fmla="*/ 1182810 w 6376889"/>
              <a:gd name="connsiteY35" fmla="*/ 6281430 h 6281430"/>
              <a:gd name="connsiteX36" fmla="*/ 1524003 w 6376889"/>
              <a:gd name="connsiteY36" fmla="*/ 5535083 h 6281430"/>
              <a:gd name="connsiteX37" fmla="*/ 3510952 w 6376889"/>
              <a:gd name="connsiteY37" fmla="*/ 5114490 h 6281430"/>
              <a:gd name="connsiteX38" fmla="*/ 1503933 w 6376889"/>
              <a:gd name="connsiteY38" fmla="*/ 5497972 h 6281430"/>
              <a:gd name="connsiteX39" fmla="*/ 1482524 w 6376889"/>
              <a:gd name="connsiteY39" fmla="*/ 5502096 h 6281430"/>
              <a:gd name="connsiteX40" fmla="*/ 309087 w 6376889"/>
              <a:gd name="connsiteY40" fmla="*/ 5585939 h 6281430"/>
              <a:gd name="connsiteX41" fmla="*/ 259581 w 6376889"/>
              <a:gd name="connsiteY41" fmla="*/ 5506219 h 6281430"/>
              <a:gd name="connsiteX42" fmla="*/ 301059 w 6376889"/>
              <a:gd name="connsiteY42" fmla="*/ 5174967 h 6281430"/>
              <a:gd name="connsiteX43" fmla="*/ 313101 w 6376889"/>
              <a:gd name="connsiteY43" fmla="*/ 4939930 h 6281430"/>
              <a:gd name="connsiteX44" fmla="*/ 572676 w 6376889"/>
              <a:gd name="connsiteY44" fmla="*/ 4659534 h 6281430"/>
              <a:gd name="connsiteX45" fmla="*/ 552605 w 6376889"/>
              <a:gd name="connsiteY45" fmla="*/ 4567444 h 6281430"/>
              <a:gd name="connsiteX46" fmla="*/ 306411 w 6376889"/>
              <a:gd name="connsiteY46" fmla="*/ 4357147 h 6281430"/>
              <a:gd name="connsiteX47" fmla="*/ 392044 w 6376889"/>
              <a:gd name="connsiteY47" fmla="*/ 4157846 h 6281430"/>
              <a:gd name="connsiteX48" fmla="*/ 309087 w 6376889"/>
              <a:gd name="connsiteY48" fmla="*/ 4139978 h 6281430"/>
              <a:gd name="connsiteX49" fmla="*/ 289017 w 6376889"/>
              <a:gd name="connsiteY49" fmla="*/ 4134480 h 6281430"/>
              <a:gd name="connsiteX50" fmla="*/ 212750 w 6376889"/>
              <a:gd name="connsiteY50" fmla="*/ 4108364 h 6281430"/>
              <a:gd name="connsiteX51" fmla="*/ 6 w 6376889"/>
              <a:gd name="connsiteY51" fmla="*/ 3761993 h 6281430"/>
              <a:gd name="connsiteX52" fmla="*/ 264933 w 6376889"/>
              <a:gd name="connsiteY52" fmla="*/ 3117359 h 6281430"/>
              <a:gd name="connsiteX53" fmla="*/ 363946 w 6376889"/>
              <a:gd name="connsiteY53" fmla="*/ 2984033 h 6281430"/>
              <a:gd name="connsiteX54" fmla="*/ 362608 w 6376889"/>
              <a:gd name="connsiteY54" fmla="*/ 2982659 h 6281430"/>
              <a:gd name="connsiteX55" fmla="*/ 1204218 w 6376889"/>
              <a:gd name="connsiteY55" fmla="*/ 2780609 h 6281430"/>
              <a:gd name="connsiteX56" fmla="*/ 306411 w 6376889"/>
              <a:gd name="connsiteY56" fmla="*/ 2916683 h 6281430"/>
              <a:gd name="connsiteX57" fmla="*/ 306411 w 6376889"/>
              <a:gd name="connsiteY57" fmla="*/ 2911185 h 6281430"/>
              <a:gd name="connsiteX58" fmla="*/ 334509 w 6376889"/>
              <a:gd name="connsiteY58" fmla="*/ 2768239 h 6281430"/>
              <a:gd name="connsiteX59" fmla="*/ 1692592 w 6376889"/>
              <a:gd name="connsiteY59" fmla="*/ 2508460 h 6281430"/>
              <a:gd name="connsiteX60" fmla="*/ 331833 w 6376889"/>
              <a:gd name="connsiteY60" fmla="*/ 2694016 h 6281430"/>
              <a:gd name="connsiteX61" fmla="*/ 212750 w 6376889"/>
              <a:gd name="connsiteY61" fmla="*/ 2662403 h 6281430"/>
              <a:gd name="connsiteX62" fmla="*/ 6 w 6376889"/>
              <a:gd name="connsiteY62" fmla="*/ 2316032 h 6281430"/>
              <a:gd name="connsiteX63" fmla="*/ 264933 w 6376889"/>
              <a:gd name="connsiteY63" fmla="*/ 1671397 h 6281430"/>
              <a:gd name="connsiteX64" fmla="*/ 746617 w 6376889"/>
              <a:gd name="connsiteY64" fmla="*/ 1363512 h 6281430"/>
              <a:gd name="connsiteX65" fmla="*/ 689083 w 6376889"/>
              <a:gd name="connsiteY65" fmla="*/ 1084491 h 6281430"/>
              <a:gd name="connsiteX66" fmla="*/ 833588 w 6376889"/>
              <a:gd name="connsiteY66" fmla="*/ 879692 h 6281430"/>
              <a:gd name="connsiteX67" fmla="*/ 2872720 w 6376889"/>
              <a:gd name="connsiteY67" fmla="*/ 507206 h 6281430"/>
              <a:gd name="connsiteX68" fmla="*/ 1469144 w 6376889"/>
              <a:gd name="connsiteY68" fmla="*/ 706507 h 6281430"/>
              <a:gd name="connsiteX69" fmla="*/ 1493229 w 6376889"/>
              <a:gd name="connsiteY69" fmla="*/ 613041 h 6281430"/>
              <a:gd name="connsiteX70" fmla="*/ 1771535 w 6376889"/>
              <a:gd name="connsiteY70" fmla="*/ 283164 h 6281430"/>
              <a:gd name="connsiteX71" fmla="*/ 3862849 w 6376889"/>
              <a:gd name="connsiteY71" fmla="*/ 20 h 6281430"/>
              <a:gd name="connsiteX72" fmla="*/ 3905331 w 6376889"/>
              <a:gd name="connsiteY72" fmla="*/ 1 h 628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376889" h="6281430">
                <a:moveTo>
                  <a:pt x="3905331" y="1"/>
                </a:moveTo>
                <a:cubicBezTo>
                  <a:pt x="4094848" y="20"/>
                  <a:pt x="4855989" y="1222"/>
                  <a:pt x="4905161" y="19262"/>
                </a:cubicBezTo>
                <a:cubicBezTo>
                  <a:pt x="4961358" y="39880"/>
                  <a:pt x="5000160" y="4143"/>
                  <a:pt x="5021568" y="27509"/>
                </a:cubicBezTo>
                <a:cubicBezTo>
                  <a:pt x="5044315" y="52250"/>
                  <a:pt x="4974738" y="131970"/>
                  <a:pt x="5009526" y="145715"/>
                </a:cubicBezTo>
                <a:cubicBezTo>
                  <a:pt x="5044315" y="159460"/>
                  <a:pt x="5111215" y="119600"/>
                  <a:pt x="5127271" y="155337"/>
                </a:cubicBezTo>
                <a:cubicBezTo>
                  <a:pt x="5143328" y="192448"/>
                  <a:pt x="5068399" y="376629"/>
                  <a:pt x="5032272" y="389000"/>
                </a:cubicBezTo>
                <a:cubicBezTo>
                  <a:pt x="4996146" y="401370"/>
                  <a:pt x="4779388" y="606169"/>
                  <a:pt x="4764670" y="706507"/>
                </a:cubicBezTo>
                <a:cubicBezTo>
                  <a:pt x="4751290" y="806844"/>
                  <a:pt x="6112049" y="750490"/>
                  <a:pt x="6363595" y="882441"/>
                </a:cubicBezTo>
                <a:cubicBezTo>
                  <a:pt x="6363595" y="882441"/>
                  <a:pt x="6470636" y="909931"/>
                  <a:pt x="6077260" y="1217816"/>
                </a:cubicBezTo>
                <a:cubicBezTo>
                  <a:pt x="6077260" y="1217816"/>
                  <a:pt x="5995642" y="1272796"/>
                  <a:pt x="6053176" y="1345644"/>
                </a:cubicBezTo>
                <a:cubicBezTo>
                  <a:pt x="6053176" y="1345644"/>
                  <a:pt x="6053176" y="1591677"/>
                  <a:pt x="5873883" y="1670023"/>
                </a:cubicBezTo>
                <a:cubicBezTo>
                  <a:pt x="5694589" y="1748369"/>
                  <a:pt x="5595576" y="1803348"/>
                  <a:pt x="5515295" y="1971036"/>
                </a:cubicBezTo>
                <a:cubicBezTo>
                  <a:pt x="5481845" y="2041134"/>
                  <a:pt x="5445718" y="2111233"/>
                  <a:pt x="5426986" y="2168962"/>
                </a:cubicBezTo>
                <a:cubicBezTo>
                  <a:pt x="5425648" y="2168962"/>
                  <a:pt x="5425648" y="2168962"/>
                  <a:pt x="5425648" y="2168962"/>
                </a:cubicBezTo>
                <a:cubicBezTo>
                  <a:pt x="5331987" y="2188205"/>
                  <a:pt x="3116238" y="2610172"/>
                  <a:pt x="3128280" y="2641786"/>
                </a:cubicBezTo>
                <a:cubicBezTo>
                  <a:pt x="3134970" y="2662403"/>
                  <a:pt x="4570658" y="2393004"/>
                  <a:pt x="5444380" y="2228065"/>
                </a:cubicBezTo>
                <a:cubicBezTo>
                  <a:pt x="5547407" y="2232188"/>
                  <a:pt x="5654448" y="2236312"/>
                  <a:pt x="5756137" y="2241810"/>
                </a:cubicBezTo>
                <a:cubicBezTo>
                  <a:pt x="5757475" y="2241810"/>
                  <a:pt x="5757475" y="2241810"/>
                  <a:pt x="5758813" y="2241810"/>
                </a:cubicBezTo>
                <a:cubicBezTo>
                  <a:pt x="5907333" y="2211571"/>
                  <a:pt x="6053176" y="2186830"/>
                  <a:pt x="6061204" y="2218443"/>
                </a:cubicBezTo>
                <a:cubicBezTo>
                  <a:pt x="6063880" y="2230814"/>
                  <a:pt x="6066556" y="2245933"/>
                  <a:pt x="6067894" y="2265176"/>
                </a:cubicBezTo>
                <a:cubicBezTo>
                  <a:pt x="6201696" y="2280295"/>
                  <a:pt x="6308737" y="2299538"/>
                  <a:pt x="6363595" y="2328403"/>
                </a:cubicBezTo>
                <a:cubicBezTo>
                  <a:pt x="6363595" y="2328403"/>
                  <a:pt x="6470636" y="2355892"/>
                  <a:pt x="6077260" y="2663778"/>
                </a:cubicBezTo>
                <a:cubicBezTo>
                  <a:pt x="6077260" y="2663778"/>
                  <a:pt x="5995642" y="2718757"/>
                  <a:pt x="6053176" y="2791605"/>
                </a:cubicBezTo>
                <a:cubicBezTo>
                  <a:pt x="6053176" y="2791605"/>
                  <a:pt x="6053176" y="3037638"/>
                  <a:pt x="5873883" y="3115984"/>
                </a:cubicBezTo>
                <a:cubicBezTo>
                  <a:pt x="5694589" y="3194330"/>
                  <a:pt x="5595576" y="3249309"/>
                  <a:pt x="5515295" y="3416997"/>
                </a:cubicBezTo>
                <a:cubicBezTo>
                  <a:pt x="5471141" y="3509088"/>
                  <a:pt x="5421634" y="3603927"/>
                  <a:pt x="5413606" y="3665779"/>
                </a:cubicBezTo>
                <a:cubicBezTo>
                  <a:pt x="5398888" y="3667154"/>
                  <a:pt x="5386846" y="3668528"/>
                  <a:pt x="5378818" y="3669903"/>
                </a:cubicBezTo>
                <a:cubicBezTo>
                  <a:pt x="5364100" y="3671277"/>
                  <a:pt x="5266425" y="3693269"/>
                  <a:pt x="5117905" y="3726257"/>
                </a:cubicBezTo>
                <a:cubicBezTo>
                  <a:pt x="5049667" y="3749623"/>
                  <a:pt x="4969386" y="3768866"/>
                  <a:pt x="4870373" y="3785360"/>
                </a:cubicBezTo>
                <a:cubicBezTo>
                  <a:pt x="4696431" y="3814224"/>
                  <a:pt x="4468969" y="3887072"/>
                  <a:pt x="4181296" y="3986035"/>
                </a:cubicBezTo>
                <a:cubicBezTo>
                  <a:pt x="4856993" y="3863706"/>
                  <a:pt x="5611632" y="3723508"/>
                  <a:pt x="5758813" y="3687771"/>
                </a:cubicBezTo>
                <a:cubicBezTo>
                  <a:pt x="5907333" y="3657532"/>
                  <a:pt x="6053176" y="3631417"/>
                  <a:pt x="6061204" y="3664405"/>
                </a:cubicBezTo>
                <a:cubicBezTo>
                  <a:pt x="6085289" y="3763368"/>
                  <a:pt x="6069232" y="4115237"/>
                  <a:pt x="5558112" y="4252686"/>
                </a:cubicBezTo>
                <a:cubicBezTo>
                  <a:pt x="5558112" y="4252686"/>
                  <a:pt x="5496563" y="4244439"/>
                  <a:pt x="5469803" y="4541328"/>
                </a:cubicBezTo>
                <a:cubicBezTo>
                  <a:pt x="5435014" y="4930308"/>
                  <a:pt x="5437690" y="5137856"/>
                  <a:pt x="4870373" y="5231321"/>
                </a:cubicBezTo>
                <a:cubicBezTo>
                  <a:pt x="4293689" y="5326161"/>
                  <a:pt x="3114900" y="5913067"/>
                  <a:pt x="1182810" y="6281430"/>
                </a:cubicBezTo>
                <a:cubicBezTo>
                  <a:pt x="1182810" y="6281430"/>
                  <a:pt x="1006192" y="5831973"/>
                  <a:pt x="1524003" y="5535083"/>
                </a:cubicBezTo>
                <a:cubicBezTo>
                  <a:pt x="2361599" y="5364647"/>
                  <a:pt x="3510952" y="5129609"/>
                  <a:pt x="3510952" y="5114490"/>
                </a:cubicBezTo>
                <a:cubicBezTo>
                  <a:pt x="3510952" y="5088375"/>
                  <a:pt x="1576185" y="5486976"/>
                  <a:pt x="1503933" y="5497972"/>
                </a:cubicBezTo>
                <a:cubicBezTo>
                  <a:pt x="1499918" y="5497972"/>
                  <a:pt x="1491890" y="5499347"/>
                  <a:pt x="1482524" y="5502096"/>
                </a:cubicBezTo>
                <a:cubicBezTo>
                  <a:pt x="1259076" y="5539207"/>
                  <a:pt x="662322" y="5682153"/>
                  <a:pt x="309087" y="5585939"/>
                </a:cubicBezTo>
                <a:cubicBezTo>
                  <a:pt x="309087" y="5585939"/>
                  <a:pt x="238172" y="5583190"/>
                  <a:pt x="259581" y="5506219"/>
                </a:cubicBezTo>
                <a:cubicBezTo>
                  <a:pt x="280989" y="5429248"/>
                  <a:pt x="339861" y="5295922"/>
                  <a:pt x="301059" y="5174967"/>
                </a:cubicBezTo>
                <a:cubicBezTo>
                  <a:pt x="263595" y="5052638"/>
                  <a:pt x="228806" y="5052638"/>
                  <a:pt x="313101" y="4939930"/>
                </a:cubicBezTo>
                <a:cubicBezTo>
                  <a:pt x="397396" y="4827222"/>
                  <a:pt x="452255" y="4674654"/>
                  <a:pt x="572676" y="4659534"/>
                </a:cubicBezTo>
                <a:cubicBezTo>
                  <a:pt x="572676" y="4659534"/>
                  <a:pt x="598098" y="4619674"/>
                  <a:pt x="552605" y="4567444"/>
                </a:cubicBezTo>
                <a:cubicBezTo>
                  <a:pt x="507113" y="4513839"/>
                  <a:pt x="306411" y="4416250"/>
                  <a:pt x="306411" y="4357147"/>
                </a:cubicBezTo>
                <a:cubicBezTo>
                  <a:pt x="306411" y="4166093"/>
                  <a:pt x="393382" y="4178463"/>
                  <a:pt x="392044" y="4157846"/>
                </a:cubicBezTo>
                <a:cubicBezTo>
                  <a:pt x="363946" y="4152348"/>
                  <a:pt x="335847" y="4146850"/>
                  <a:pt x="309087" y="4139978"/>
                </a:cubicBezTo>
                <a:cubicBezTo>
                  <a:pt x="309087" y="4139978"/>
                  <a:pt x="299721" y="4139978"/>
                  <a:pt x="289017" y="4134480"/>
                </a:cubicBezTo>
                <a:cubicBezTo>
                  <a:pt x="252891" y="4130356"/>
                  <a:pt x="219440" y="4122109"/>
                  <a:pt x="212750" y="4108364"/>
                </a:cubicBezTo>
                <a:cubicBezTo>
                  <a:pt x="196694" y="4074002"/>
                  <a:pt x="1344" y="3822471"/>
                  <a:pt x="6" y="3761993"/>
                </a:cubicBezTo>
                <a:cubicBezTo>
                  <a:pt x="-1332" y="3701516"/>
                  <a:pt x="254229" y="3595680"/>
                  <a:pt x="264933" y="3117359"/>
                </a:cubicBezTo>
                <a:cubicBezTo>
                  <a:pt x="264933" y="3117359"/>
                  <a:pt x="242186" y="3067877"/>
                  <a:pt x="363946" y="2984033"/>
                </a:cubicBezTo>
                <a:cubicBezTo>
                  <a:pt x="363946" y="2984033"/>
                  <a:pt x="363946" y="2982659"/>
                  <a:pt x="362608" y="2982659"/>
                </a:cubicBezTo>
                <a:cubicBezTo>
                  <a:pt x="773378" y="2893317"/>
                  <a:pt x="1202880" y="2797103"/>
                  <a:pt x="1204218" y="2780609"/>
                </a:cubicBezTo>
                <a:cubicBezTo>
                  <a:pt x="1208232" y="2754494"/>
                  <a:pt x="561972" y="2869951"/>
                  <a:pt x="306411" y="2916683"/>
                </a:cubicBezTo>
                <a:cubicBezTo>
                  <a:pt x="306411" y="2915309"/>
                  <a:pt x="306411" y="2912560"/>
                  <a:pt x="306411" y="2911185"/>
                </a:cubicBezTo>
                <a:cubicBezTo>
                  <a:pt x="306411" y="2836963"/>
                  <a:pt x="319791" y="2794354"/>
                  <a:pt x="334509" y="2768239"/>
                </a:cubicBezTo>
                <a:cubicBezTo>
                  <a:pt x="1032952" y="2643160"/>
                  <a:pt x="1692592" y="2523580"/>
                  <a:pt x="1692592" y="2508460"/>
                </a:cubicBezTo>
                <a:cubicBezTo>
                  <a:pt x="1692592" y="2486469"/>
                  <a:pt x="892461" y="2607424"/>
                  <a:pt x="331833" y="2694016"/>
                </a:cubicBezTo>
                <a:cubicBezTo>
                  <a:pt x="283665" y="2688518"/>
                  <a:pt x="222116" y="2683020"/>
                  <a:pt x="212750" y="2662403"/>
                </a:cubicBezTo>
                <a:cubicBezTo>
                  <a:pt x="196694" y="2628041"/>
                  <a:pt x="1344" y="2376509"/>
                  <a:pt x="6" y="2316032"/>
                </a:cubicBezTo>
                <a:cubicBezTo>
                  <a:pt x="-1332" y="2255555"/>
                  <a:pt x="254229" y="2149719"/>
                  <a:pt x="264933" y="1671397"/>
                </a:cubicBezTo>
                <a:cubicBezTo>
                  <a:pt x="264933" y="1671397"/>
                  <a:pt x="210074" y="1549068"/>
                  <a:pt x="746617" y="1363512"/>
                </a:cubicBezTo>
                <a:cubicBezTo>
                  <a:pt x="746617" y="1363512"/>
                  <a:pt x="877743" y="1318154"/>
                  <a:pt x="689083" y="1084491"/>
                </a:cubicBezTo>
                <a:cubicBezTo>
                  <a:pt x="618168" y="996524"/>
                  <a:pt x="701125" y="930548"/>
                  <a:pt x="833588" y="879692"/>
                </a:cubicBezTo>
                <a:cubicBezTo>
                  <a:pt x="1433018" y="776605"/>
                  <a:pt x="2872720" y="525074"/>
                  <a:pt x="2872720" y="507206"/>
                </a:cubicBezTo>
                <a:cubicBezTo>
                  <a:pt x="2872720" y="483839"/>
                  <a:pt x="1744775" y="662523"/>
                  <a:pt x="1469144" y="706507"/>
                </a:cubicBezTo>
                <a:cubicBezTo>
                  <a:pt x="1478510" y="684515"/>
                  <a:pt x="1486538" y="654276"/>
                  <a:pt x="1493229" y="613041"/>
                </a:cubicBezTo>
                <a:cubicBezTo>
                  <a:pt x="1514637" y="467346"/>
                  <a:pt x="1665832" y="283164"/>
                  <a:pt x="1771535" y="283164"/>
                </a:cubicBezTo>
                <a:cubicBezTo>
                  <a:pt x="1990969" y="283164"/>
                  <a:pt x="3342362" y="20"/>
                  <a:pt x="3862849" y="20"/>
                </a:cubicBezTo>
                <a:cubicBezTo>
                  <a:pt x="3862849" y="20"/>
                  <a:pt x="3878257" y="-2"/>
                  <a:pt x="3905331" y="1"/>
                </a:cubicBezTo>
                <a:close/>
              </a:path>
            </a:pathLst>
          </a:custGeom>
        </p:spPr>
        <p:txBody>
          <a:bodyPr wrap="square" anchor="ctr" anchorCtr="1">
            <a:noAutofit/>
          </a:bodyPr>
          <a:lstStyle>
            <a:lvl1pPr marL="0" indent="0">
              <a:buNone/>
              <a:defRPr baseline="0"/>
            </a:lvl1pPr>
          </a:lstStyle>
          <a:p>
            <a:r>
              <a:rPr lang="en-US" dirty="0"/>
              <a:t>Picture </a:t>
            </a:r>
          </a:p>
        </p:txBody>
      </p:sp>
    </p:spTree>
    <p:extLst>
      <p:ext uri="{BB962C8B-B14F-4D97-AF65-F5344CB8AC3E}">
        <p14:creationId xmlns:p14="http://schemas.microsoft.com/office/powerpoint/2010/main" val="110157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0312-5B57-42FA-A5A9-3F69F0E1FD4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45081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1586" y="2243636"/>
            <a:ext cx="13798987" cy="3743557"/>
          </a:xfrm>
        </p:spPr>
        <p:txBody>
          <a:bodyPr anchor="b"/>
          <a:lstStyle>
            <a:lvl1pPr>
              <a:defRPr sz="7873"/>
            </a:lvl1pPr>
          </a:lstStyle>
          <a:p>
            <a:r>
              <a:rPr lang="en-US"/>
              <a:t>Click to edit Master title style</a:t>
            </a:r>
            <a:endParaRPr lang="en-US" dirty="0"/>
          </a:p>
        </p:txBody>
      </p:sp>
      <p:sp>
        <p:nvSpPr>
          <p:cNvPr id="3" name="Text Placeholder 2"/>
          <p:cNvSpPr>
            <a:spLocks noGrp="1"/>
          </p:cNvSpPr>
          <p:nvPr>
            <p:ph type="body" idx="1"/>
          </p:nvPr>
        </p:nvSpPr>
        <p:spPr>
          <a:xfrm>
            <a:off x="1091586" y="6022609"/>
            <a:ext cx="13798987" cy="1968648"/>
          </a:xfrm>
        </p:spPr>
        <p:txBody>
          <a:bodyPr/>
          <a:lstStyle>
            <a:lvl1pPr marL="0" indent="0">
              <a:buNone/>
              <a:defRPr sz="3149">
                <a:solidFill>
                  <a:schemeClr val="tx1">
                    <a:tint val="75000"/>
                  </a:schemeClr>
                </a:solidFill>
              </a:defRPr>
            </a:lvl1pPr>
            <a:lvl2pPr marL="599938" indent="0">
              <a:buNone/>
              <a:defRPr sz="2624">
                <a:solidFill>
                  <a:schemeClr val="tx1">
                    <a:tint val="75000"/>
                  </a:schemeClr>
                </a:solidFill>
              </a:defRPr>
            </a:lvl2pPr>
            <a:lvl3pPr marL="1199876" indent="0">
              <a:buNone/>
              <a:defRPr sz="2362">
                <a:solidFill>
                  <a:schemeClr val="tx1">
                    <a:tint val="75000"/>
                  </a:schemeClr>
                </a:solidFill>
              </a:defRPr>
            </a:lvl3pPr>
            <a:lvl4pPr marL="1799814" indent="0">
              <a:buNone/>
              <a:defRPr sz="2100">
                <a:solidFill>
                  <a:schemeClr val="tx1">
                    <a:tint val="75000"/>
                  </a:schemeClr>
                </a:solidFill>
              </a:defRPr>
            </a:lvl4pPr>
            <a:lvl5pPr marL="2399751" indent="0">
              <a:buNone/>
              <a:defRPr sz="2100">
                <a:solidFill>
                  <a:schemeClr val="tx1">
                    <a:tint val="75000"/>
                  </a:schemeClr>
                </a:solidFill>
              </a:defRPr>
            </a:lvl5pPr>
            <a:lvl6pPr marL="2999689" indent="0">
              <a:buNone/>
              <a:defRPr sz="2100">
                <a:solidFill>
                  <a:schemeClr val="tx1">
                    <a:tint val="75000"/>
                  </a:schemeClr>
                </a:solidFill>
              </a:defRPr>
            </a:lvl6pPr>
            <a:lvl7pPr marL="3599627" indent="0">
              <a:buNone/>
              <a:defRPr sz="2100">
                <a:solidFill>
                  <a:schemeClr val="tx1">
                    <a:tint val="75000"/>
                  </a:schemeClr>
                </a:solidFill>
              </a:defRPr>
            </a:lvl7pPr>
            <a:lvl8pPr marL="4199565" indent="0">
              <a:buNone/>
              <a:defRPr sz="2100">
                <a:solidFill>
                  <a:schemeClr val="tx1">
                    <a:tint val="75000"/>
                  </a:schemeClr>
                </a:solidFill>
              </a:defRPr>
            </a:lvl8pPr>
            <a:lvl9pPr marL="4799503"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0312-5B57-42FA-A5A9-3F69F0E1FD40}"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50342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99919" y="2395710"/>
            <a:ext cx="679950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9405" y="2395710"/>
            <a:ext cx="679950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40312-5B57-42FA-A5A9-3F69F0E1FD40}"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322400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02003" y="479143"/>
            <a:ext cx="13798987" cy="17394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02004" y="2206137"/>
            <a:ext cx="6768252" cy="1081194"/>
          </a:xfrm>
        </p:spPr>
        <p:txBody>
          <a:bodyPr anchor="b"/>
          <a:lstStyle>
            <a:lvl1pPr marL="0" indent="0">
              <a:buNone/>
              <a:defRPr sz="3149" b="1"/>
            </a:lvl1pPr>
            <a:lvl2pPr marL="599938" indent="0">
              <a:buNone/>
              <a:defRPr sz="2624" b="1"/>
            </a:lvl2pPr>
            <a:lvl3pPr marL="1199876" indent="0">
              <a:buNone/>
              <a:defRPr sz="2362" b="1"/>
            </a:lvl3pPr>
            <a:lvl4pPr marL="1799814" indent="0">
              <a:buNone/>
              <a:defRPr sz="2100" b="1"/>
            </a:lvl4pPr>
            <a:lvl5pPr marL="2399751" indent="0">
              <a:buNone/>
              <a:defRPr sz="2100" b="1"/>
            </a:lvl5pPr>
            <a:lvl6pPr marL="2999689" indent="0">
              <a:buNone/>
              <a:defRPr sz="2100" b="1"/>
            </a:lvl6pPr>
            <a:lvl7pPr marL="3599627" indent="0">
              <a:buNone/>
              <a:defRPr sz="2100" b="1"/>
            </a:lvl7pPr>
            <a:lvl8pPr marL="4199565" indent="0">
              <a:buNone/>
              <a:defRPr sz="2100" b="1"/>
            </a:lvl8pPr>
            <a:lvl9pPr marL="4799503" indent="0">
              <a:buNone/>
              <a:defRPr sz="2100" b="1"/>
            </a:lvl9pPr>
          </a:lstStyle>
          <a:p>
            <a:pPr lvl="0"/>
            <a:r>
              <a:rPr lang="en-US"/>
              <a:t>Click to edit Master text styles</a:t>
            </a:r>
          </a:p>
        </p:txBody>
      </p:sp>
      <p:sp>
        <p:nvSpPr>
          <p:cNvPr id="4" name="Content Placeholder 3"/>
          <p:cNvSpPr>
            <a:spLocks noGrp="1"/>
          </p:cNvSpPr>
          <p:nvPr>
            <p:ph sz="half" idx="2"/>
          </p:nvPr>
        </p:nvSpPr>
        <p:spPr>
          <a:xfrm>
            <a:off x="1102004" y="3287331"/>
            <a:ext cx="6768252"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99405" y="2206137"/>
            <a:ext cx="6801584" cy="1081194"/>
          </a:xfrm>
        </p:spPr>
        <p:txBody>
          <a:bodyPr anchor="b"/>
          <a:lstStyle>
            <a:lvl1pPr marL="0" indent="0">
              <a:buNone/>
              <a:defRPr sz="3149" b="1"/>
            </a:lvl1pPr>
            <a:lvl2pPr marL="599938" indent="0">
              <a:buNone/>
              <a:defRPr sz="2624" b="1"/>
            </a:lvl2pPr>
            <a:lvl3pPr marL="1199876" indent="0">
              <a:buNone/>
              <a:defRPr sz="2362" b="1"/>
            </a:lvl3pPr>
            <a:lvl4pPr marL="1799814" indent="0">
              <a:buNone/>
              <a:defRPr sz="2100" b="1"/>
            </a:lvl4pPr>
            <a:lvl5pPr marL="2399751" indent="0">
              <a:buNone/>
              <a:defRPr sz="2100" b="1"/>
            </a:lvl5pPr>
            <a:lvl6pPr marL="2999689" indent="0">
              <a:buNone/>
              <a:defRPr sz="2100" b="1"/>
            </a:lvl6pPr>
            <a:lvl7pPr marL="3599627" indent="0">
              <a:buNone/>
              <a:defRPr sz="2100" b="1"/>
            </a:lvl7pPr>
            <a:lvl8pPr marL="4199565" indent="0">
              <a:buNone/>
              <a:defRPr sz="2100" b="1"/>
            </a:lvl8pPr>
            <a:lvl9pPr marL="4799503" indent="0">
              <a:buNone/>
              <a:defRPr sz="2100" b="1"/>
            </a:lvl9pPr>
          </a:lstStyle>
          <a:p>
            <a:pPr lvl="0"/>
            <a:r>
              <a:rPr lang="en-US"/>
              <a:t>Click to edit Master text styles</a:t>
            </a:r>
          </a:p>
        </p:txBody>
      </p:sp>
      <p:sp>
        <p:nvSpPr>
          <p:cNvPr id="6" name="Content Placeholder 5"/>
          <p:cNvSpPr>
            <a:spLocks noGrp="1"/>
          </p:cNvSpPr>
          <p:nvPr>
            <p:ph sz="quarter" idx="4"/>
          </p:nvPr>
        </p:nvSpPr>
        <p:spPr>
          <a:xfrm>
            <a:off x="8099405" y="3287331"/>
            <a:ext cx="6801584"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40312-5B57-42FA-A5A9-3F69F0E1FD40}"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290436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40312-5B57-42FA-A5A9-3F69F0E1FD40}"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397211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0312-5B57-42FA-A5A9-3F69F0E1FD40}"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17767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004" y="599969"/>
            <a:ext cx="5160037" cy="2099892"/>
          </a:xfrm>
        </p:spPr>
        <p:txBody>
          <a:bodyPr anchor="b"/>
          <a:lstStyle>
            <a:lvl1pPr>
              <a:defRPr sz="4199"/>
            </a:lvl1pPr>
          </a:lstStyle>
          <a:p>
            <a:r>
              <a:rPr lang="en-US"/>
              <a:t>Click to edit Master title style</a:t>
            </a:r>
            <a:endParaRPr lang="en-US" dirty="0"/>
          </a:p>
        </p:txBody>
      </p:sp>
      <p:sp>
        <p:nvSpPr>
          <p:cNvPr id="3" name="Content Placeholder 2"/>
          <p:cNvSpPr>
            <a:spLocks noGrp="1"/>
          </p:cNvSpPr>
          <p:nvPr>
            <p:ph idx="1"/>
          </p:nvPr>
        </p:nvSpPr>
        <p:spPr>
          <a:xfrm>
            <a:off x="6801585" y="1295767"/>
            <a:ext cx="8099405" cy="6395505"/>
          </a:xfrm>
        </p:spPr>
        <p:txBody>
          <a:bodyPr/>
          <a:lstStyle>
            <a:lvl1pPr>
              <a:defRPr sz="4199"/>
            </a:lvl1pPr>
            <a:lvl2pPr>
              <a:defRPr sz="3674"/>
            </a:lvl2pPr>
            <a:lvl3pPr>
              <a:defRPr sz="3149"/>
            </a:lvl3pPr>
            <a:lvl4pPr>
              <a:defRPr sz="2624"/>
            </a:lvl4pPr>
            <a:lvl5pPr>
              <a:defRPr sz="2624"/>
            </a:lvl5pPr>
            <a:lvl6pPr>
              <a:defRPr sz="2624"/>
            </a:lvl6pPr>
            <a:lvl7pPr>
              <a:defRPr sz="2624"/>
            </a:lvl7pPr>
            <a:lvl8pPr>
              <a:defRPr sz="2624"/>
            </a:lvl8pPr>
            <a:lvl9pPr>
              <a:defRPr sz="26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2004" y="2699862"/>
            <a:ext cx="5160037" cy="5001827"/>
          </a:xfrm>
        </p:spPr>
        <p:txBody>
          <a:bodyPr/>
          <a:lstStyle>
            <a:lvl1pPr marL="0" indent="0">
              <a:buNone/>
              <a:defRPr sz="2100"/>
            </a:lvl1pPr>
            <a:lvl2pPr marL="599938" indent="0">
              <a:buNone/>
              <a:defRPr sz="1837"/>
            </a:lvl2pPr>
            <a:lvl3pPr marL="1199876" indent="0">
              <a:buNone/>
              <a:defRPr sz="1575"/>
            </a:lvl3pPr>
            <a:lvl4pPr marL="1799814" indent="0">
              <a:buNone/>
              <a:defRPr sz="1312"/>
            </a:lvl4pPr>
            <a:lvl5pPr marL="2399751" indent="0">
              <a:buNone/>
              <a:defRPr sz="1312"/>
            </a:lvl5pPr>
            <a:lvl6pPr marL="2999689" indent="0">
              <a:buNone/>
              <a:defRPr sz="1312"/>
            </a:lvl6pPr>
            <a:lvl7pPr marL="3599627" indent="0">
              <a:buNone/>
              <a:defRPr sz="1312"/>
            </a:lvl7pPr>
            <a:lvl8pPr marL="4199565" indent="0">
              <a:buNone/>
              <a:defRPr sz="1312"/>
            </a:lvl8pPr>
            <a:lvl9pPr marL="4799503" indent="0">
              <a:buNone/>
              <a:defRPr sz="1312"/>
            </a:lvl9pPr>
          </a:lstStyle>
          <a:p>
            <a:pPr lvl="0"/>
            <a:r>
              <a:rPr lang="en-US"/>
              <a:t>Click to edit Master text styles</a:t>
            </a:r>
          </a:p>
        </p:txBody>
      </p:sp>
      <p:sp>
        <p:nvSpPr>
          <p:cNvPr id="5" name="Date Placeholder 4"/>
          <p:cNvSpPr>
            <a:spLocks noGrp="1"/>
          </p:cNvSpPr>
          <p:nvPr>
            <p:ph type="dt" sz="half" idx="10"/>
          </p:nvPr>
        </p:nvSpPr>
        <p:spPr/>
        <p:txBody>
          <a:bodyPr/>
          <a:lstStyle/>
          <a:p>
            <a:fld id="{2FB40312-5B57-42FA-A5A9-3F69F0E1FD40}"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238531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004" y="599969"/>
            <a:ext cx="5160037" cy="2099892"/>
          </a:xfrm>
        </p:spPr>
        <p:txBody>
          <a:bodyPr anchor="b"/>
          <a:lstStyle>
            <a:lvl1pPr>
              <a:defRPr sz="4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1585" y="1295767"/>
            <a:ext cx="8099405" cy="6395505"/>
          </a:xfrm>
        </p:spPr>
        <p:txBody>
          <a:bodyPr anchor="t"/>
          <a:lstStyle>
            <a:lvl1pPr marL="0" indent="0">
              <a:buNone/>
              <a:defRPr sz="4199"/>
            </a:lvl1pPr>
            <a:lvl2pPr marL="599938" indent="0">
              <a:buNone/>
              <a:defRPr sz="3674"/>
            </a:lvl2pPr>
            <a:lvl3pPr marL="1199876" indent="0">
              <a:buNone/>
              <a:defRPr sz="3149"/>
            </a:lvl3pPr>
            <a:lvl4pPr marL="1799814" indent="0">
              <a:buNone/>
              <a:defRPr sz="2624"/>
            </a:lvl4pPr>
            <a:lvl5pPr marL="2399751" indent="0">
              <a:buNone/>
              <a:defRPr sz="2624"/>
            </a:lvl5pPr>
            <a:lvl6pPr marL="2999689" indent="0">
              <a:buNone/>
              <a:defRPr sz="2624"/>
            </a:lvl6pPr>
            <a:lvl7pPr marL="3599627" indent="0">
              <a:buNone/>
              <a:defRPr sz="2624"/>
            </a:lvl7pPr>
            <a:lvl8pPr marL="4199565" indent="0">
              <a:buNone/>
              <a:defRPr sz="2624"/>
            </a:lvl8pPr>
            <a:lvl9pPr marL="4799503" indent="0">
              <a:buNone/>
              <a:defRPr sz="2624"/>
            </a:lvl9pPr>
          </a:lstStyle>
          <a:p>
            <a:r>
              <a:rPr lang="en-US"/>
              <a:t>Click icon to add picture</a:t>
            </a:r>
            <a:endParaRPr lang="en-US" dirty="0"/>
          </a:p>
        </p:txBody>
      </p:sp>
      <p:sp>
        <p:nvSpPr>
          <p:cNvPr id="4" name="Text Placeholder 3"/>
          <p:cNvSpPr>
            <a:spLocks noGrp="1"/>
          </p:cNvSpPr>
          <p:nvPr>
            <p:ph type="body" sz="half" idx="2"/>
          </p:nvPr>
        </p:nvSpPr>
        <p:spPr>
          <a:xfrm>
            <a:off x="1102004" y="2699862"/>
            <a:ext cx="5160037" cy="5001827"/>
          </a:xfrm>
        </p:spPr>
        <p:txBody>
          <a:bodyPr/>
          <a:lstStyle>
            <a:lvl1pPr marL="0" indent="0">
              <a:buNone/>
              <a:defRPr sz="2100"/>
            </a:lvl1pPr>
            <a:lvl2pPr marL="599938" indent="0">
              <a:buNone/>
              <a:defRPr sz="1837"/>
            </a:lvl2pPr>
            <a:lvl3pPr marL="1199876" indent="0">
              <a:buNone/>
              <a:defRPr sz="1575"/>
            </a:lvl3pPr>
            <a:lvl4pPr marL="1799814" indent="0">
              <a:buNone/>
              <a:defRPr sz="1312"/>
            </a:lvl4pPr>
            <a:lvl5pPr marL="2399751" indent="0">
              <a:buNone/>
              <a:defRPr sz="1312"/>
            </a:lvl5pPr>
            <a:lvl6pPr marL="2999689" indent="0">
              <a:buNone/>
              <a:defRPr sz="1312"/>
            </a:lvl6pPr>
            <a:lvl7pPr marL="3599627" indent="0">
              <a:buNone/>
              <a:defRPr sz="1312"/>
            </a:lvl7pPr>
            <a:lvl8pPr marL="4199565" indent="0">
              <a:buNone/>
              <a:defRPr sz="1312"/>
            </a:lvl8pPr>
            <a:lvl9pPr marL="4799503" indent="0">
              <a:buNone/>
              <a:defRPr sz="1312"/>
            </a:lvl9pPr>
          </a:lstStyle>
          <a:p>
            <a:pPr lvl="0"/>
            <a:r>
              <a:rPr lang="en-US"/>
              <a:t>Click to edit Master text styles</a:t>
            </a:r>
          </a:p>
        </p:txBody>
      </p:sp>
      <p:sp>
        <p:nvSpPr>
          <p:cNvPr id="5" name="Date Placeholder 4"/>
          <p:cNvSpPr>
            <a:spLocks noGrp="1"/>
          </p:cNvSpPr>
          <p:nvPr>
            <p:ph type="dt" sz="half" idx="10"/>
          </p:nvPr>
        </p:nvSpPr>
        <p:spPr/>
        <p:txBody>
          <a:bodyPr/>
          <a:lstStyle/>
          <a:p>
            <a:fld id="{2FB40312-5B57-42FA-A5A9-3F69F0E1FD40}"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A4A09-EDAE-4445-90BA-D7BD142D414F}" type="slidenum">
              <a:rPr lang="en-IN" smtClean="0"/>
              <a:t>‹#›</a:t>
            </a:fld>
            <a:endParaRPr lang="en-IN"/>
          </a:p>
        </p:txBody>
      </p:sp>
    </p:spTree>
    <p:extLst>
      <p:ext uri="{BB962C8B-B14F-4D97-AF65-F5344CB8AC3E}">
        <p14:creationId xmlns:p14="http://schemas.microsoft.com/office/powerpoint/2010/main" val="425749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9919" y="479143"/>
            <a:ext cx="13798987" cy="17394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9919" y="2395710"/>
            <a:ext cx="13798987" cy="57101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9919" y="8341239"/>
            <a:ext cx="3599736"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2FB40312-5B57-42FA-A5A9-3F69F0E1FD40}" type="datetimeFigureOut">
              <a:rPr lang="en-IN" smtClean="0"/>
              <a:t>27-03-2024</a:t>
            </a:fld>
            <a:endParaRPr lang="en-IN"/>
          </a:p>
        </p:txBody>
      </p:sp>
      <p:sp>
        <p:nvSpPr>
          <p:cNvPr id="5" name="Footer Placeholder 4"/>
          <p:cNvSpPr>
            <a:spLocks noGrp="1"/>
          </p:cNvSpPr>
          <p:nvPr>
            <p:ph type="ftr" sz="quarter" idx="3"/>
          </p:nvPr>
        </p:nvSpPr>
        <p:spPr>
          <a:xfrm>
            <a:off x="5299611" y="8341239"/>
            <a:ext cx="5399603"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299170" y="8341239"/>
            <a:ext cx="3599736"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F31A4A09-EDAE-4445-90BA-D7BD142D414F}" type="slidenum">
              <a:rPr lang="en-IN" smtClean="0"/>
              <a:t>‹#›</a:t>
            </a:fld>
            <a:endParaRPr lang="en-IN"/>
          </a:p>
        </p:txBody>
      </p:sp>
    </p:spTree>
    <p:extLst>
      <p:ext uri="{BB962C8B-B14F-4D97-AF65-F5344CB8AC3E}">
        <p14:creationId xmlns:p14="http://schemas.microsoft.com/office/powerpoint/2010/main" val="122111915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1199876"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69" indent="-299969" algn="l" defTabSz="1199876"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07" indent="-299969" algn="l" defTabSz="1199876" rtl="0" eaLnBrk="1" latinLnBrk="0" hangingPunct="1">
        <a:lnSpc>
          <a:spcPct val="90000"/>
        </a:lnSpc>
        <a:spcBef>
          <a:spcPts val="656"/>
        </a:spcBef>
        <a:buFont typeface="Arial" panose="020B0604020202020204" pitchFamily="34" charset="0"/>
        <a:buChar char="•"/>
        <a:defRPr sz="3149" kern="1200">
          <a:solidFill>
            <a:schemeClr val="tx1"/>
          </a:solidFill>
          <a:latin typeface="+mn-lt"/>
          <a:ea typeface="+mn-ea"/>
          <a:cs typeface="+mn-cs"/>
        </a:defRPr>
      </a:lvl2pPr>
      <a:lvl3pPr marL="1499845" indent="-299969" algn="l" defTabSz="1199876" rtl="0" eaLnBrk="1" latinLnBrk="0" hangingPunct="1">
        <a:lnSpc>
          <a:spcPct val="90000"/>
        </a:lnSpc>
        <a:spcBef>
          <a:spcPts val="656"/>
        </a:spcBef>
        <a:buFont typeface="Arial" panose="020B0604020202020204" pitchFamily="34" charset="0"/>
        <a:buChar char="•"/>
        <a:defRPr sz="2624" kern="1200">
          <a:solidFill>
            <a:schemeClr val="tx1"/>
          </a:solidFill>
          <a:latin typeface="+mn-lt"/>
          <a:ea typeface="+mn-ea"/>
          <a:cs typeface="+mn-cs"/>
        </a:defRPr>
      </a:lvl3pPr>
      <a:lvl4pPr marL="2099782"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720"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658"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596"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534"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472" indent="-299969" algn="l" defTabSz="1199876"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876" rtl="0" eaLnBrk="1" latinLnBrk="0" hangingPunct="1">
        <a:defRPr sz="2362" kern="1200">
          <a:solidFill>
            <a:schemeClr val="tx1"/>
          </a:solidFill>
          <a:latin typeface="+mn-lt"/>
          <a:ea typeface="+mn-ea"/>
          <a:cs typeface="+mn-cs"/>
        </a:defRPr>
      </a:lvl1pPr>
      <a:lvl2pPr marL="599938" algn="l" defTabSz="1199876" rtl="0" eaLnBrk="1" latinLnBrk="0" hangingPunct="1">
        <a:defRPr sz="2362" kern="1200">
          <a:solidFill>
            <a:schemeClr val="tx1"/>
          </a:solidFill>
          <a:latin typeface="+mn-lt"/>
          <a:ea typeface="+mn-ea"/>
          <a:cs typeface="+mn-cs"/>
        </a:defRPr>
      </a:lvl2pPr>
      <a:lvl3pPr marL="1199876" algn="l" defTabSz="1199876" rtl="0" eaLnBrk="1" latinLnBrk="0" hangingPunct="1">
        <a:defRPr sz="2362" kern="1200">
          <a:solidFill>
            <a:schemeClr val="tx1"/>
          </a:solidFill>
          <a:latin typeface="+mn-lt"/>
          <a:ea typeface="+mn-ea"/>
          <a:cs typeface="+mn-cs"/>
        </a:defRPr>
      </a:lvl3pPr>
      <a:lvl4pPr marL="1799814" algn="l" defTabSz="1199876" rtl="0" eaLnBrk="1" latinLnBrk="0" hangingPunct="1">
        <a:defRPr sz="2362" kern="1200">
          <a:solidFill>
            <a:schemeClr val="tx1"/>
          </a:solidFill>
          <a:latin typeface="+mn-lt"/>
          <a:ea typeface="+mn-ea"/>
          <a:cs typeface="+mn-cs"/>
        </a:defRPr>
      </a:lvl4pPr>
      <a:lvl5pPr marL="2399751" algn="l" defTabSz="1199876" rtl="0" eaLnBrk="1" latinLnBrk="0" hangingPunct="1">
        <a:defRPr sz="2362" kern="1200">
          <a:solidFill>
            <a:schemeClr val="tx1"/>
          </a:solidFill>
          <a:latin typeface="+mn-lt"/>
          <a:ea typeface="+mn-ea"/>
          <a:cs typeface="+mn-cs"/>
        </a:defRPr>
      </a:lvl5pPr>
      <a:lvl6pPr marL="2999689" algn="l" defTabSz="1199876" rtl="0" eaLnBrk="1" latinLnBrk="0" hangingPunct="1">
        <a:defRPr sz="2362" kern="1200">
          <a:solidFill>
            <a:schemeClr val="tx1"/>
          </a:solidFill>
          <a:latin typeface="+mn-lt"/>
          <a:ea typeface="+mn-ea"/>
          <a:cs typeface="+mn-cs"/>
        </a:defRPr>
      </a:lvl6pPr>
      <a:lvl7pPr marL="3599627" algn="l" defTabSz="1199876" rtl="0" eaLnBrk="1" latinLnBrk="0" hangingPunct="1">
        <a:defRPr sz="2362" kern="1200">
          <a:solidFill>
            <a:schemeClr val="tx1"/>
          </a:solidFill>
          <a:latin typeface="+mn-lt"/>
          <a:ea typeface="+mn-ea"/>
          <a:cs typeface="+mn-cs"/>
        </a:defRPr>
      </a:lvl7pPr>
      <a:lvl8pPr marL="4199565" algn="l" defTabSz="1199876" rtl="0" eaLnBrk="1" latinLnBrk="0" hangingPunct="1">
        <a:defRPr sz="2362" kern="1200">
          <a:solidFill>
            <a:schemeClr val="tx1"/>
          </a:solidFill>
          <a:latin typeface="+mn-lt"/>
          <a:ea typeface="+mn-ea"/>
          <a:cs typeface="+mn-cs"/>
        </a:defRPr>
      </a:lvl8pPr>
      <a:lvl9pPr marL="4799503" algn="l" defTabSz="1199876"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9.tmp"/></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mailto:modimeet1074@gmail.com" TargetMode="External"/><Relationship Id="rId2" Type="http://schemas.openxmlformats.org/officeDocument/2006/relationships/image" Target="../media/image22.jp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hyperlink" Target="http://www.linkedin.com/in/meetmodi369"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tmp"/><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hyperlink" Target="https://app.powerbi.com/groups/me/reports/42ea9c4c-7801-4c07-b8cf-475ed53061b7/ReportSection?bookmarkGuid=920f9cb7-e205-4ed9-ab3c-734744702a07&amp;bookmarkUsage=1&amp;ctid=df8679cd-a80e-45d8-99ac-c83ed7ff95a0&amp;portalSessionId=1e1c3c78-5ccd-4510-8888-f9d29484e962&amp;fromEntryPoint=export" TargetMode="Externa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83000">
              <a:schemeClr val="accent3">
                <a:lumMod val="0"/>
                <a:lumOff val="100000"/>
              </a:schemeClr>
            </a:gs>
            <a:gs pos="100000">
              <a:schemeClr val="accent3">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6" name="Picture Placeholder 5" descr="A person sitting at a table with food&#10;&#10;Description generated with high confidence">
            <a:extLst>
              <a:ext uri="{FF2B5EF4-FFF2-40B4-BE49-F238E27FC236}">
                <a16:creationId xmlns:a16="http://schemas.microsoft.com/office/drawing/2014/main" id="{3D540ADB-E93A-49A2-B67D-6502FA5D65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038" r="13038"/>
          <a:stretch>
            <a:fillRect/>
          </a:stretch>
        </p:blipFill>
        <p:spPr>
          <a:xfrm>
            <a:off x="451726" y="379198"/>
            <a:ext cx="9679892" cy="8573787"/>
          </a:xfrm>
        </p:spPr>
      </p:pic>
      <p:grpSp>
        <p:nvGrpSpPr>
          <p:cNvPr id="10" name="Group 9">
            <a:extLst>
              <a:ext uri="{FF2B5EF4-FFF2-40B4-BE49-F238E27FC236}">
                <a16:creationId xmlns:a16="http://schemas.microsoft.com/office/drawing/2014/main" id="{73C01FE7-7A1F-4FA5-A8A5-01BCB8BE4D53}"/>
              </a:ext>
            </a:extLst>
          </p:cNvPr>
          <p:cNvGrpSpPr/>
          <p:nvPr/>
        </p:nvGrpSpPr>
        <p:grpSpPr>
          <a:xfrm>
            <a:off x="9573339" y="5839406"/>
            <a:ext cx="4782667" cy="400110"/>
            <a:chOff x="6638758" y="787532"/>
            <a:chExt cx="4737252" cy="534821"/>
          </a:xfrm>
        </p:grpSpPr>
        <p:cxnSp>
          <p:nvCxnSpPr>
            <p:cNvPr id="38" name="Straight Connector 37"/>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C99ACE3-8D02-4DD1-9B8D-359B778866B9}"/>
                </a:ext>
              </a:extLst>
            </p:cNvPr>
            <p:cNvSpPr/>
            <p:nvPr/>
          </p:nvSpPr>
          <p:spPr>
            <a:xfrm>
              <a:off x="6638758" y="787532"/>
              <a:ext cx="18297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3" name="TextBox 2">
            <a:extLst>
              <a:ext uri="{FF2B5EF4-FFF2-40B4-BE49-F238E27FC236}">
                <a16:creationId xmlns:a16="http://schemas.microsoft.com/office/drawing/2014/main" id="{BC065F43-9B65-2EF3-5C45-7AD4AA0C1E15}"/>
              </a:ext>
            </a:extLst>
          </p:cNvPr>
          <p:cNvSpPr txBox="1"/>
          <p:nvPr/>
        </p:nvSpPr>
        <p:spPr>
          <a:xfrm>
            <a:off x="10878616" y="1576701"/>
            <a:ext cx="3645665" cy="4462760"/>
          </a:xfrm>
          <a:prstGeom prst="rect">
            <a:avLst/>
          </a:prstGeom>
          <a:noFill/>
        </p:spPr>
        <p:txBody>
          <a:bodyPr wrap="square">
            <a:spAutoFit/>
          </a:bodyPr>
          <a:lstStyle/>
          <a:p>
            <a:r>
              <a:rPr lang="en-US" sz="4400" b="1" dirty="0">
                <a:solidFill>
                  <a:schemeClr val="tx1">
                    <a:lumMod val="95000"/>
                    <a:lumOff val="5000"/>
                  </a:schemeClr>
                </a:solidFill>
                <a:latin typeface="Crimson Text" panose="02000503000000000000" pitchFamily="2" charset="0"/>
              </a:rPr>
              <a:t>Strategic Insights for  </a:t>
            </a:r>
          </a:p>
          <a:p>
            <a:r>
              <a:rPr lang="en-US" sz="5400" b="1" u="sng" dirty="0">
                <a:solidFill>
                  <a:srgbClr val="FF0000"/>
                </a:solidFill>
                <a:effectLst>
                  <a:outerShdw blurRad="50800" dist="38100" dir="5400000" sx="106000" sy="106000" algn="t" rotWithShape="0">
                    <a:prstClr val="black">
                      <a:alpha val="40000"/>
                    </a:prstClr>
                  </a:outerShdw>
                </a:effectLst>
                <a:latin typeface="Crimson Text" panose="02000503000000000000" pitchFamily="2" charset="0"/>
              </a:rPr>
              <a:t>Mitron  Bank’s </a:t>
            </a:r>
          </a:p>
          <a:p>
            <a:r>
              <a:rPr lang="en-US" sz="4400" b="1" dirty="0">
                <a:solidFill>
                  <a:schemeClr val="tx1">
                    <a:lumMod val="95000"/>
                    <a:lumOff val="5000"/>
                  </a:schemeClr>
                </a:solidFill>
                <a:latin typeface="Crimson Text" panose="02000503000000000000" pitchFamily="2" charset="0"/>
              </a:rPr>
              <a:t>New Credit Card Line</a:t>
            </a:r>
            <a:endParaRPr lang="en-IN" sz="4400" b="1" dirty="0">
              <a:solidFill>
                <a:schemeClr val="tx1">
                  <a:lumMod val="95000"/>
                  <a:lumOff val="5000"/>
                </a:schemeClr>
              </a:solidFill>
              <a:latin typeface="Crimson Text" panose="02000503000000000000" pitchFamily="2" charset="0"/>
            </a:endParaRPr>
          </a:p>
        </p:txBody>
      </p:sp>
      <p:sp>
        <p:nvSpPr>
          <p:cNvPr id="2" name="TextBox 1">
            <a:extLst>
              <a:ext uri="{FF2B5EF4-FFF2-40B4-BE49-F238E27FC236}">
                <a16:creationId xmlns:a16="http://schemas.microsoft.com/office/drawing/2014/main" id="{C9090594-5972-809D-EEBF-E99D3F68B351}"/>
              </a:ext>
            </a:extLst>
          </p:cNvPr>
          <p:cNvSpPr txBox="1"/>
          <p:nvPr/>
        </p:nvSpPr>
        <p:spPr>
          <a:xfrm rot="10800000" flipV="1">
            <a:off x="9573339" y="6629828"/>
            <a:ext cx="5973342" cy="984885"/>
          </a:xfrm>
          <a:prstGeom prst="rect">
            <a:avLst/>
          </a:prstGeom>
          <a:noFill/>
        </p:spPr>
        <p:txBody>
          <a:bodyPr wrap="square" rtlCol="0">
            <a:spAutoFit/>
          </a:bodyPr>
          <a:lstStyle/>
          <a:p>
            <a:r>
              <a:rPr lang="en-IN" sz="4000" b="1" dirty="0">
                <a:solidFill>
                  <a:schemeClr val="accent6">
                    <a:lumMod val="75000"/>
                  </a:schemeClr>
                </a:solidFill>
                <a:latin typeface="Times New Roman" panose="02020603050405020304" pitchFamily="18" charset="0"/>
                <a:cs typeface="Times New Roman" panose="02020603050405020304" pitchFamily="18" charset="0"/>
              </a:rPr>
              <a:t>Prepared By:- Meet Modi</a:t>
            </a:r>
          </a:p>
          <a:p>
            <a:endParaRPr lang="en-IN" dirty="0"/>
          </a:p>
        </p:txBody>
      </p:sp>
      <p:pic>
        <p:nvPicPr>
          <p:cNvPr id="3078" name="Picture 6" descr="Bank Images – Browse 20,746,199 Stock Photos, Vectors, and Video | Adobe  Stock">
            <a:extLst>
              <a:ext uri="{FF2B5EF4-FFF2-40B4-BE49-F238E27FC236}">
                <a16:creationId xmlns:a16="http://schemas.microsoft.com/office/drawing/2014/main" id="{379123FA-94E2-5C08-23CF-7396DF586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0793" y="2884156"/>
            <a:ext cx="2552587"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660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6676F3-39D7-6CAE-3201-D3C0CAC26349}"/>
              </a:ext>
            </a:extLst>
          </p:cNvPr>
          <p:cNvSpPr txBox="1"/>
          <p:nvPr/>
        </p:nvSpPr>
        <p:spPr>
          <a:xfrm>
            <a:off x="317240" y="317242"/>
            <a:ext cx="15171575" cy="954107"/>
          </a:xfrm>
          <a:prstGeom prst="rect">
            <a:avLst/>
          </a:prstGeom>
          <a:noFill/>
        </p:spPr>
        <p:txBody>
          <a:bodyPr wrap="square">
            <a:spAutoFit/>
          </a:bodyPr>
          <a:lstStyle/>
          <a:p>
            <a:pPr algn="l"/>
            <a:r>
              <a:rPr lang="en-US" sz="2800" b="1" dirty="0">
                <a:solidFill>
                  <a:srgbClr val="004AAD"/>
                </a:solidFill>
                <a:latin typeface="Crimson Text"/>
              </a:rPr>
              <a:t>Income, Spend, Income Utilization by City:</a:t>
            </a:r>
            <a:endParaRPr lang="en-US" sz="2800" dirty="0">
              <a:solidFill>
                <a:srgbClr val="000000"/>
              </a:solidFill>
              <a:latin typeface="Crimson Text"/>
            </a:endParaRPr>
          </a:p>
          <a:p>
            <a:pPr algn="l">
              <a:buFont typeface="Arial" panose="020B0604020202020204" pitchFamily="34" charset="0"/>
              <a:buChar char="•"/>
            </a:pPr>
            <a:r>
              <a:rPr lang="en-US" sz="2800" b="1" dirty="0">
                <a:solidFill>
                  <a:srgbClr val="000000"/>
                </a:solidFill>
                <a:latin typeface="Crimson Text"/>
              </a:rPr>
              <a:t>Mumbai</a:t>
            </a:r>
            <a:r>
              <a:rPr lang="en-US" sz="2800" dirty="0">
                <a:solidFill>
                  <a:srgbClr val="000000"/>
                </a:solidFill>
                <a:latin typeface="Crimson Text"/>
              </a:rPr>
              <a:t> outshines with the highest income and spend, resulting in a utilization rate of </a:t>
            </a:r>
            <a:r>
              <a:rPr lang="en-US" sz="2800" b="1" dirty="0">
                <a:solidFill>
                  <a:srgbClr val="000000"/>
                </a:solidFill>
                <a:latin typeface="Crimson Text"/>
              </a:rPr>
              <a:t>51.43%</a:t>
            </a:r>
            <a:r>
              <a:rPr lang="en-US" sz="2800" dirty="0">
                <a:solidFill>
                  <a:srgbClr val="000000"/>
                </a:solidFill>
                <a:latin typeface="Crimson Text"/>
              </a:rPr>
              <a:t>.</a:t>
            </a:r>
            <a:endParaRPr lang="en-IN" sz="2800" dirty="0">
              <a:latin typeface="Crimson Text"/>
            </a:endParaRPr>
          </a:p>
        </p:txBody>
      </p:sp>
      <p:sp>
        <p:nvSpPr>
          <p:cNvPr id="7" name="TextBox 6">
            <a:extLst>
              <a:ext uri="{FF2B5EF4-FFF2-40B4-BE49-F238E27FC236}">
                <a16:creationId xmlns:a16="http://schemas.microsoft.com/office/drawing/2014/main" id="{85D5F428-CBDE-0DDD-4052-FAE58183B1AE}"/>
              </a:ext>
            </a:extLst>
          </p:cNvPr>
          <p:cNvSpPr txBox="1"/>
          <p:nvPr/>
        </p:nvSpPr>
        <p:spPr>
          <a:xfrm>
            <a:off x="317239" y="1271350"/>
            <a:ext cx="14182532" cy="954107"/>
          </a:xfrm>
          <a:prstGeom prst="rect">
            <a:avLst/>
          </a:prstGeom>
          <a:noFill/>
        </p:spPr>
        <p:txBody>
          <a:bodyPr wrap="square">
            <a:spAutoFit/>
          </a:bodyPr>
          <a:lstStyle/>
          <a:p>
            <a:pPr algn="l"/>
            <a:r>
              <a:rPr lang="en-US" sz="2800" b="1" dirty="0">
                <a:solidFill>
                  <a:srgbClr val="004AAD"/>
                </a:solidFill>
                <a:latin typeface="Crimson Text" panose="02000503000000000000"/>
              </a:rPr>
              <a:t>Total Spend by Payment Type:</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b="1" dirty="0">
                <a:solidFill>
                  <a:srgbClr val="000000"/>
                </a:solidFill>
                <a:latin typeface="Crimson Text" panose="02000503000000000000"/>
              </a:rPr>
              <a:t>Credit cards</a:t>
            </a:r>
            <a:r>
              <a:rPr lang="en-US" sz="2800" dirty="0">
                <a:solidFill>
                  <a:srgbClr val="000000"/>
                </a:solidFill>
                <a:latin typeface="Crimson Text" panose="02000503000000000000"/>
              </a:rPr>
              <a:t> dominate spending, accounting for </a:t>
            </a:r>
            <a:r>
              <a:rPr lang="en-US" sz="2800" b="1" dirty="0">
                <a:solidFill>
                  <a:srgbClr val="000000"/>
                </a:solidFill>
                <a:latin typeface="Crimson Text" panose="02000503000000000000"/>
              </a:rPr>
              <a:t>$216M</a:t>
            </a:r>
            <a:r>
              <a:rPr lang="en-US" sz="2800" dirty="0">
                <a:solidFill>
                  <a:srgbClr val="000000"/>
                </a:solidFill>
                <a:latin typeface="Crimson Text" panose="02000503000000000000"/>
              </a:rPr>
              <a:t> with a utilization rate of </a:t>
            </a:r>
            <a:r>
              <a:rPr lang="en-US" sz="2800" b="1" dirty="0">
                <a:solidFill>
                  <a:srgbClr val="000000"/>
                </a:solidFill>
                <a:latin typeface="Crimson Text" panose="02000503000000000000"/>
              </a:rPr>
              <a:t>17.45%</a:t>
            </a:r>
            <a:r>
              <a:rPr lang="en-US" sz="2800" dirty="0">
                <a:solidFill>
                  <a:srgbClr val="000000"/>
                </a:solidFill>
                <a:latin typeface="Crimson Text" panose="02000503000000000000"/>
              </a:rPr>
              <a:t>.</a:t>
            </a:r>
          </a:p>
        </p:txBody>
      </p:sp>
      <p:sp>
        <p:nvSpPr>
          <p:cNvPr id="9" name="TextBox 8">
            <a:extLst>
              <a:ext uri="{FF2B5EF4-FFF2-40B4-BE49-F238E27FC236}">
                <a16:creationId xmlns:a16="http://schemas.microsoft.com/office/drawing/2014/main" id="{4C83BB27-B019-FBCB-312B-F7BC04C5D226}"/>
              </a:ext>
            </a:extLst>
          </p:cNvPr>
          <p:cNvSpPr txBox="1"/>
          <p:nvPr/>
        </p:nvSpPr>
        <p:spPr>
          <a:xfrm>
            <a:off x="317239" y="2219259"/>
            <a:ext cx="13249468" cy="954107"/>
          </a:xfrm>
          <a:prstGeom prst="rect">
            <a:avLst/>
          </a:prstGeom>
          <a:noFill/>
        </p:spPr>
        <p:txBody>
          <a:bodyPr wrap="square">
            <a:spAutoFit/>
          </a:bodyPr>
          <a:lstStyle/>
          <a:p>
            <a:pPr algn="l"/>
            <a:r>
              <a:rPr lang="en-US" sz="2800" b="1" dirty="0">
                <a:solidFill>
                  <a:srgbClr val="004AAD"/>
                </a:solidFill>
                <a:latin typeface="Crimson Text" panose="02000503000000000000"/>
              </a:rPr>
              <a:t>Total Spend by Gender:</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b="1" dirty="0">
                <a:solidFill>
                  <a:srgbClr val="000000"/>
                </a:solidFill>
                <a:latin typeface="Crimson Text" panose="02000503000000000000"/>
              </a:rPr>
              <a:t>Males</a:t>
            </a:r>
            <a:r>
              <a:rPr lang="en-US" sz="2800" dirty="0">
                <a:solidFill>
                  <a:srgbClr val="000000"/>
                </a:solidFill>
                <a:latin typeface="Crimson Text" panose="02000503000000000000"/>
              </a:rPr>
              <a:t> lead in spending with </a:t>
            </a:r>
            <a:r>
              <a:rPr lang="en-US" sz="2800" b="1" dirty="0">
                <a:solidFill>
                  <a:srgbClr val="000000"/>
                </a:solidFill>
                <a:latin typeface="Crimson Text" panose="02000503000000000000"/>
              </a:rPr>
              <a:t>$357M</a:t>
            </a:r>
            <a:r>
              <a:rPr lang="en-US" sz="2800" dirty="0">
                <a:solidFill>
                  <a:srgbClr val="000000"/>
                </a:solidFill>
                <a:latin typeface="Crimson Text" panose="02000503000000000000"/>
              </a:rPr>
              <a:t>, while </a:t>
            </a:r>
            <a:r>
              <a:rPr lang="en-US" sz="2800" b="1" dirty="0">
                <a:solidFill>
                  <a:srgbClr val="000000"/>
                </a:solidFill>
                <a:latin typeface="Crimson Text" panose="02000503000000000000"/>
              </a:rPr>
              <a:t>females contribute $154M</a:t>
            </a:r>
            <a:r>
              <a:rPr lang="en-US" sz="2800" dirty="0">
                <a:solidFill>
                  <a:srgbClr val="000000"/>
                </a:solidFill>
                <a:latin typeface="Crimson Text" panose="02000503000000000000"/>
              </a:rPr>
              <a:t>.</a:t>
            </a:r>
          </a:p>
        </p:txBody>
      </p:sp>
      <p:sp>
        <p:nvSpPr>
          <p:cNvPr id="4" name="TextBox 3">
            <a:extLst>
              <a:ext uri="{FF2B5EF4-FFF2-40B4-BE49-F238E27FC236}">
                <a16:creationId xmlns:a16="http://schemas.microsoft.com/office/drawing/2014/main" id="{9D48359E-72C2-F54D-4E55-F67275EE0DEF}"/>
              </a:ext>
            </a:extLst>
          </p:cNvPr>
          <p:cNvSpPr txBox="1"/>
          <p:nvPr/>
        </p:nvSpPr>
        <p:spPr>
          <a:xfrm>
            <a:off x="317239" y="3154510"/>
            <a:ext cx="14705039" cy="1384995"/>
          </a:xfrm>
          <a:prstGeom prst="rect">
            <a:avLst/>
          </a:prstGeom>
          <a:noFill/>
        </p:spPr>
        <p:txBody>
          <a:bodyPr wrap="square">
            <a:spAutoFit/>
          </a:bodyPr>
          <a:lstStyle/>
          <a:p>
            <a:pPr algn="l"/>
            <a:r>
              <a:rPr lang="en-US" sz="2800" b="1" dirty="0">
                <a:solidFill>
                  <a:srgbClr val="004AAD"/>
                </a:solidFill>
                <a:latin typeface="Crimson Text"/>
              </a:rPr>
              <a:t>Spend by Marital Status:</a:t>
            </a:r>
            <a:endParaRPr lang="en-US" sz="2800" dirty="0">
              <a:solidFill>
                <a:srgbClr val="004AAD"/>
              </a:solidFill>
              <a:latin typeface="Crimson Text"/>
            </a:endParaRPr>
          </a:p>
          <a:p>
            <a:pPr algn="l">
              <a:buFont typeface="Arial" panose="020B0604020202020204" pitchFamily="34" charset="0"/>
              <a:buChar char="•"/>
            </a:pPr>
            <a:r>
              <a:rPr lang="en-US" sz="2800" b="1" dirty="0">
                <a:solidFill>
                  <a:srgbClr val="000000"/>
                </a:solidFill>
                <a:latin typeface="Crimson Text"/>
              </a:rPr>
              <a:t>Married </a:t>
            </a:r>
            <a:r>
              <a:rPr lang="en-US" sz="2800" dirty="0">
                <a:solidFill>
                  <a:srgbClr val="000000"/>
                </a:solidFill>
                <a:latin typeface="Crimson Text"/>
              </a:rPr>
              <a:t>individuals top the spending charts with </a:t>
            </a:r>
            <a:r>
              <a:rPr lang="en-US" sz="2800" b="1" dirty="0">
                <a:solidFill>
                  <a:srgbClr val="000000"/>
                </a:solidFill>
                <a:latin typeface="Crimson Text"/>
              </a:rPr>
              <a:t>$429M</a:t>
            </a:r>
            <a:r>
              <a:rPr lang="en-US" sz="2800" dirty="0">
                <a:solidFill>
                  <a:srgbClr val="000000"/>
                </a:solidFill>
                <a:latin typeface="Crimson Text"/>
              </a:rPr>
              <a:t>, surpassing </a:t>
            </a:r>
            <a:r>
              <a:rPr lang="en-US" sz="2800" b="1" dirty="0">
                <a:solidFill>
                  <a:srgbClr val="000000"/>
                </a:solidFill>
                <a:latin typeface="Crimson Text"/>
              </a:rPr>
              <a:t>unmarried individuals at $102M</a:t>
            </a:r>
            <a:r>
              <a:rPr lang="en-US" sz="2800" dirty="0">
                <a:solidFill>
                  <a:srgbClr val="000000"/>
                </a:solidFill>
                <a:latin typeface="Crimson Text"/>
              </a:rPr>
              <a:t>.</a:t>
            </a:r>
          </a:p>
        </p:txBody>
      </p:sp>
      <p:sp>
        <p:nvSpPr>
          <p:cNvPr id="6" name="TextBox 5">
            <a:extLst>
              <a:ext uri="{FF2B5EF4-FFF2-40B4-BE49-F238E27FC236}">
                <a16:creationId xmlns:a16="http://schemas.microsoft.com/office/drawing/2014/main" id="{F38F48C6-BB2C-1857-309B-AA8A35E4E156}"/>
              </a:ext>
            </a:extLst>
          </p:cNvPr>
          <p:cNvSpPr txBox="1"/>
          <p:nvPr/>
        </p:nvSpPr>
        <p:spPr>
          <a:xfrm>
            <a:off x="317239" y="4627371"/>
            <a:ext cx="14854330" cy="1384995"/>
          </a:xfrm>
          <a:prstGeom prst="rect">
            <a:avLst/>
          </a:prstGeom>
          <a:noFill/>
        </p:spPr>
        <p:txBody>
          <a:bodyPr wrap="square">
            <a:spAutoFit/>
          </a:bodyPr>
          <a:lstStyle/>
          <a:p>
            <a:pPr algn="l"/>
            <a:r>
              <a:rPr lang="en-US" sz="2800" b="1" dirty="0">
                <a:solidFill>
                  <a:srgbClr val="004AAD"/>
                </a:solidFill>
                <a:latin typeface="Crimson Text"/>
              </a:rPr>
              <a:t>Total Spend by Month:</a:t>
            </a:r>
            <a:endParaRPr lang="en-US" sz="2800" dirty="0">
              <a:solidFill>
                <a:srgbClr val="004AAD"/>
              </a:solidFill>
              <a:latin typeface="Crimson Text"/>
            </a:endParaRPr>
          </a:p>
          <a:p>
            <a:pPr algn="l">
              <a:buFont typeface="Arial" panose="020B0604020202020204" pitchFamily="34" charset="0"/>
              <a:buChar char="•"/>
            </a:pPr>
            <a:r>
              <a:rPr lang="en-US" sz="2800" b="1" dirty="0">
                <a:solidFill>
                  <a:srgbClr val="010101"/>
                </a:solidFill>
                <a:latin typeface="Crimson Text"/>
              </a:rPr>
              <a:t>September</a:t>
            </a:r>
            <a:r>
              <a:rPr lang="en-US" sz="2800" dirty="0">
                <a:solidFill>
                  <a:srgbClr val="010101"/>
                </a:solidFill>
                <a:latin typeface="Crimson Text"/>
              </a:rPr>
              <a:t> emerges as the highest spending month, accounting for </a:t>
            </a:r>
            <a:r>
              <a:rPr lang="en-US" sz="2800" b="1" dirty="0">
                <a:solidFill>
                  <a:srgbClr val="010101"/>
                </a:solidFill>
                <a:latin typeface="Crimson Text"/>
              </a:rPr>
              <a:t>$116M</a:t>
            </a:r>
            <a:r>
              <a:rPr lang="en-US" sz="2800" dirty="0">
                <a:solidFill>
                  <a:srgbClr val="010101"/>
                </a:solidFill>
                <a:latin typeface="Crimson Text"/>
              </a:rPr>
              <a:t>, constituting </a:t>
            </a:r>
            <a:r>
              <a:rPr lang="en-US" sz="2800" b="1" dirty="0">
                <a:solidFill>
                  <a:srgbClr val="010101"/>
                </a:solidFill>
                <a:latin typeface="Crimson Text"/>
              </a:rPr>
              <a:t>21.84%</a:t>
            </a:r>
            <a:r>
              <a:rPr lang="en-US" sz="2800" dirty="0">
                <a:solidFill>
                  <a:srgbClr val="010101"/>
                </a:solidFill>
                <a:latin typeface="Crimson Text"/>
              </a:rPr>
              <a:t> of the total spend</a:t>
            </a:r>
          </a:p>
        </p:txBody>
      </p:sp>
      <p:sp>
        <p:nvSpPr>
          <p:cNvPr id="8" name="TextBox 7">
            <a:extLst>
              <a:ext uri="{FF2B5EF4-FFF2-40B4-BE49-F238E27FC236}">
                <a16:creationId xmlns:a16="http://schemas.microsoft.com/office/drawing/2014/main" id="{8E6C365B-EA20-4E9A-8CD9-B4B83E616661}"/>
              </a:ext>
            </a:extLst>
          </p:cNvPr>
          <p:cNvSpPr txBox="1"/>
          <p:nvPr/>
        </p:nvSpPr>
        <p:spPr>
          <a:xfrm>
            <a:off x="317239" y="5990093"/>
            <a:ext cx="14350483" cy="954107"/>
          </a:xfrm>
          <a:prstGeom prst="rect">
            <a:avLst/>
          </a:prstGeom>
          <a:noFill/>
        </p:spPr>
        <p:txBody>
          <a:bodyPr wrap="square">
            <a:spAutoFit/>
          </a:bodyPr>
          <a:lstStyle/>
          <a:p>
            <a:pPr algn="l"/>
            <a:r>
              <a:rPr lang="en-US" sz="2800" b="1" dirty="0">
                <a:solidFill>
                  <a:srgbClr val="004AAD"/>
                </a:solidFill>
                <a:latin typeface="Crimson Text" panose="02000503000000000000"/>
              </a:rPr>
              <a:t>Income Utilization by Gender:</a:t>
            </a:r>
            <a:endParaRPr lang="en-US" sz="2800" dirty="0">
              <a:solidFill>
                <a:srgbClr val="010101"/>
              </a:solidFill>
              <a:latin typeface="Crimson Text" panose="02000503000000000000"/>
            </a:endParaRPr>
          </a:p>
          <a:p>
            <a:pPr algn="l">
              <a:buFont typeface="Arial" panose="020B0604020202020204" pitchFamily="34" charset="0"/>
              <a:buChar char="•"/>
            </a:pPr>
            <a:r>
              <a:rPr lang="en-US" sz="2800" b="1" dirty="0">
                <a:solidFill>
                  <a:srgbClr val="010101"/>
                </a:solidFill>
                <a:latin typeface="Crimson Text" panose="02000503000000000000"/>
              </a:rPr>
              <a:t>Males</a:t>
            </a:r>
            <a:r>
              <a:rPr lang="en-US" sz="2800" dirty="0">
                <a:solidFill>
                  <a:srgbClr val="010101"/>
                </a:solidFill>
                <a:latin typeface="Crimson Text" panose="02000503000000000000"/>
              </a:rPr>
              <a:t> exhibit a higher income utilization rate at </a:t>
            </a:r>
            <a:r>
              <a:rPr lang="en-US" sz="2800" b="1" dirty="0">
                <a:solidFill>
                  <a:srgbClr val="010101"/>
                </a:solidFill>
                <a:latin typeface="Crimson Text" panose="02000503000000000000"/>
              </a:rPr>
              <a:t>44.39%</a:t>
            </a:r>
            <a:r>
              <a:rPr lang="en-US" sz="2800" dirty="0">
                <a:solidFill>
                  <a:srgbClr val="010101"/>
                </a:solidFill>
                <a:latin typeface="Crimson Text" panose="02000503000000000000"/>
              </a:rPr>
              <a:t>, compared to </a:t>
            </a:r>
            <a:r>
              <a:rPr lang="en-US" sz="2800" b="1" dirty="0">
                <a:solidFill>
                  <a:srgbClr val="010101"/>
                </a:solidFill>
                <a:latin typeface="Crimson Text" panose="02000503000000000000"/>
              </a:rPr>
              <a:t>females at 39.92%</a:t>
            </a:r>
            <a:r>
              <a:rPr lang="en-US" sz="2800" dirty="0">
                <a:solidFill>
                  <a:srgbClr val="010101"/>
                </a:solidFill>
                <a:latin typeface="Crimson Text" panose="02000503000000000000"/>
              </a:rPr>
              <a:t>.</a:t>
            </a:r>
          </a:p>
        </p:txBody>
      </p:sp>
      <p:sp>
        <p:nvSpPr>
          <p:cNvPr id="10" name="TextBox 9">
            <a:extLst>
              <a:ext uri="{FF2B5EF4-FFF2-40B4-BE49-F238E27FC236}">
                <a16:creationId xmlns:a16="http://schemas.microsoft.com/office/drawing/2014/main" id="{ED66AC07-242C-6096-22E2-731E99092ED3}"/>
              </a:ext>
            </a:extLst>
          </p:cNvPr>
          <p:cNvSpPr txBox="1"/>
          <p:nvPr/>
        </p:nvSpPr>
        <p:spPr>
          <a:xfrm>
            <a:off x="317239" y="6944200"/>
            <a:ext cx="14779692" cy="1508105"/>
          </a:xfrm>
          <a:prstGeom prst="rect">
            <a:avLst/>
          </a:prstGeom>
          <a:noFill/>
        </p:spPr>
        <p:txBody>
          <a:bodyPr wrap="square">
            <a:spAutoFit/>
          </a:bodyPr>
          <a:lstStyle/>
          <a:p>
            <a:pPr algn="l"/>
            <a:r>
              <a:rPr lang="en-US" sz="2800" b="1" dirty="0">
                <a:solidFill>
                  <a:srgbClr val="004AAD"/>
                </a:solidFill>
                <a:latin typeface="Crimson Text" panose="02000503000000000000"/>
              </a:rPr>
              <a:t>Income Utilization by Marital Status:</a:t>
            </a:r>
            <a:endParaRPr lang="en-US" sz="2800" dirty="0">
              <a:solidFill>
                <a:srgbClr val="010101"/>
              </a:solidFill>
              <a:latin typeface="Crimson Text" panose="02000503000000000000"/>
            </a:endParaRPr>
          </a:p>
          <a:p>
            <a:pPr algn="l">
              <a:buFont typeface="Arial" panose="020B0604020202020204" pitchFamily="34" charset="0"/>
              <a:buChar char="•"/>
            </a:pPr>
            <a:r>
              <a:rPr lang="en-US" sz="2800" b="1" dirty="0">
                <a:solidFill>
                  <a:srgbClr val="010101"/>
                </a:solidFill>
                <a:latin typeface="Crimson Text" panose="02000503000000000000"/>
              </a:rPr>
              <a:t>Singles </a:t>
            </a:r>
            <a:r>
              <a:rPr lang="en-US" sz="2800" dirty="0">
                <a:solidFill>
                  <a:srgbClr val="010101"/>
                </a:solidFill>
                <a:latin typeface="Crimson Text" panose="02000503000000000000"/>
              </a:rPr>
              <a:t>show a utilization rate o</a:t>
            </a:r>
            <a:r>
              <a:rPr lang="en-US" sz="2800" b="1" dirty="0">
                <a:solidFill>
                  <a:srgbClr val="010101"/>
                </a:solidFill>
                <a:latin typeface="Crimson Text" panose="02000503000000000000"/>
              </a:rPr>
              <a:t>f 43.06%</a:t>
            </a:r>
            <a:r>
              <a:rPr lang="en-US" sz="2800" dirty="0">
                <a:solidFill>
                  <a:srgbClr val="010101"/>
                </a:solidFill>
                <a:latin typeface="Crimson Text" panose="02000503000000000000"/>
              </a:rPr>
              <a:t>, slightly surpassing </a:t>
            </a:r>
            <a:r>
              <a:rPr lang="en-US" sz="2800" b="1" dirty="0">
                <a:solidFill>
                  <a:srgbClr val="010101"/>
                </a:solidFill>
                <a:latin typeface="Crimson Text" panose="02000503000000000000"/>
              </a:rPr>
              <a:t>married individuals at 42.77%</a:t>
            </a:r>
            <a:r>
              <a:rPr lang="en-US" sz="2800" dirty="0">
                <a:solidFill>
                  <a:srgbClr val="010101"/>
                </a:solidFill>
                <a:latin typeface="Crimson Text" panose="02000503000000000000"/>
              </a:rPr>
              <a:t>.</a:t>
            </a:r>
          </a:p>
          <a:p>
            <a:br>
              <a:rPr lang="en-US" dirty="0">
                <a:solidFill>
                  <a:srgbClr val="010101"/>
                </a:solidFill>
                <a:latin typeface="YAFcfoaHu-s 0"/>
              </a:rPr>
            </a:br>
            <a:endParaRPr lang="en-IN" dirty="0"/>
          </a:p>
        </p:txBody>
      </p:sp>
    </p:spTree>
    <p:extLst>
      <p:ext uri="{BB962C8B-B14F-4D97-AF65-F5344CB8AC3E}">
        <p14:creationId xmlns:p14="http://schemas.microsoft.com/office/powerpoint/2010/main" val="218670743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A462DD-F67A-943D-2EFE-1364F3D42428}"/>
              </a:ext>
            </a:extLst>
          </p:cNvPr>
          <p:cNvSpPr txBox="1"/>
          <p:nvPr/>
        </p:nvSpPr>
        <p:spPr>
          <a:xfrm>
            <a:off x="0" y="124813"/>
            <a:ext cx="6099462" cy="769441"/>
          </a:xfrm>
          <a:prstGeom prst="rect">
            <a:avLst/>
          </a:prstGeom>
          <a:noFill/>
        </p:spPr>
        <p:txBody>
          <a:bodyPr wrap="square" rtlCol="0">
            <a:spAutoFit/>
          </a:bodyPr>
          <a:lstStyle>
            <a:defPPr>
              <a:defRPr lang="en-US"/>
            </a:defPPr>
            <a:lvl1pPr>
              <a:defRPr sz="4400" b="1" u="sng">
                <a:solidFill>
                  <a:schemeClr val="accent1">
                    <a:lumMod val="75000"/>
                  </a:schemeClr>
                </a:solidFill>
                <a:latin typeface="Crimson Text" panose="02000503000000000000" pitchFamily="2" charset="0"/>
              </a:defRPr>
            </a:lvl1pPr>
          </a:lstStyle>
          <a:p>
            <a:r>
              <a:rPr lang="en-IN" dirty="0"/>
              <a:t>Key Customer Segments</a:t>
            </a:r>
          </a:p>
        </p:txBody>
      </p:sp>
      <p:sp>
        <p:nvSpPr>
          <p:cNvPr id="5" name="TextBox 4">
            <a:extLst>
              <a:ext uri="{FF2B5EF4-FFF2-40B4-BE49-F238E27FC236}">
                <a16:creationId xmlns:a16="http://schemas.microsoft.com/office/drawing/2014/main" id="{A35D576B-072C-C3DC-58EB-1CD0682FEA40}"/>
              </a:ext>
            </a:extLst>
          </p:cNvPr>
          <p:cNvSpPr txBox="1"/>
          <p:nvPr/>
        </p:nvSpPr>
        <p:spPr>
          <a:xfrm>
            <a:off x="115164" y="877383"/>
            <a:ext cx="15883661" cy="646331"/>
          </a:xfrm>
          <a:prstGeom prst="rect">
            <a:avLst/>
          </a:prstGeom>
          <a:noFill/>
        </p:spPr>
        <p:txBody>
          <a:bodyPr wrap="square">
            <a:spAutoFit/>
          </a:bodyPr>
          <a:lstStyle>
            <a:defPPr>
              <a:defRPr lang="en-US"/>
            </a:defPPr>
            <a:lvl1pPr>
              <a:defRPr sz="2800">
                <a:latin typeface="Crimson Text" panose="02000503000000000000"/>
              </a:defRPr>
            </a:lvl1pPr>
          </a:lstStyle>
          <a:p>
            <a:r>
              <a:rPr lang="en-US" dirty="0"/>
              <a:t>The in-depth analysis encompassing demographics, spending behaviors, and financial preferences has unraveled key customer segments poised to become high-value users of the new credit cards. This profiling delves into nuanced insights, providing a strategic lens for tailored offerings</a:t>
            </a:r>
            <a:endParaRPr lang="en-IN" dirty="0"/>
          </a:p>
        </p:txBody>
      </p:sp>
      <p:sp>
        <p:nvSpPr>
          <p:cNvPr id="7" name="TextBox 6">
            <a:extLst>
              <a:ext uri="{FF2B5EF4-FFF2-40B4-BE49-F238E27FC236}">
                <a16:creationId xmlns:a16="http://schemas.microsoft.com/office/drawing/2014/main" id="{501BC10C-AFB9-B2A1-B677-1CA255A51BAB}"/>
              </a:ext>
            </a:extLst>
          </p:cNvPr>
          <p:cNvSpPr txBox="1"/>
          <p:nvPr/>
        </p:nvSpPr>
        <p:spPr>
          <a:xfrm>
            <a:off x="115163" y="2192491"/>
            <a:ext cx="9047498" cy="4401205"/>
          </a:xfrm>
          <a:prstGeom prst="rect">
            <a:avLst/>
          </a:prstGeom>
          <a:noFill/>
        </p:spPr>
        <p:txBody>
          <a:bodyPr wrap="square">
            <a:spAutoFit/>
          </a:bodyPr>
          <a:lstStyle/>
          <a:p>
            <a:pPr algn="just"/>
            <a:r>
              <a:rPr lang="en-US" sz="2800" b="1" dirty="0">
                <a:solidFill>
                  <a:srgbClr val="004AAD"/>
                </a:solidFill>
                <a:latin typeface="YAFcfoaHu-s 0"/>
                <a:cs typeface="Times New Roman" panose="02020603050405020304" pitchFamily="18" charset="0"/>
              </a:rPr>
              <a:t>1.</a:t>
            </a:r>
            <a:r>
              <a:rPr lang="en-US" sz="2800" b="1" dirty="0">
                <a:solidFill>
                  <a:srgbClr val="004AAD"/>
                </a:solidFill>
                <a:latin typeface="Crimson Text" panose="02000503000000000000"/>
                <a:cs typeface="Times New Roman" panose="02020603050405020304" pitchFamily="18" charset="0"/>
              </a:rPr>
              <a:t>Demographic</a:t>
            </a:r>
            <a:r>
              <a:rPr lang="en-US" b="1" dirty="0">
                <a:solidFill>
                  <a:srgbClr val="004AAD"/>
                </a:solidFill>
                <a:latin typeface="YAFcfoaHu-s 0"/>
              </a:rPr>
              <a:t> </a:t>
            </a:r>
            <a:r>
              <a:rPr lang="en-US" sz="2800" b="1" dirty="0">
                <a:solidFill>
                  <a:srgbClr val="004AAD"/>
                </a:solidFill>
                <a:latin typeface="Crimson Text" panose="02000503000000000000"/>
                <a:cs typeface="Times New Roman" panose="02020603050405020304" pitchFamily="18" charset="0"/>
              </a:rPr>
              <a:t>Profiling</a:t>
            </a:r>
            <a:r>
              <a:rPr lang="en-US" b="1" dirty="0">
                <a:solidFill>
                  <a:srgbClr val="004AAD"/>
                </a:solidFill>
                <a:latin typeface="YAFcfoaHu-s 0"/>
              </a:rPr>
              <a:t>:</a:t>
            </a:r>
          </a:p>
          <a:p>
            <a:pPr algn="just"/>
            <a:endParaRPr lang="en-US" dirty="0">
              <a:solidFill>
                <a:srgbClr val="004AAD"/>
              </a:solidFill>
              <a:latin typeface="YAFcfoaHu-s 0"/>
            </a:endParaRPr>
          </a:p>
          <a:p>
            <a:pPr algn="just"/>
            <a:r>
              <a:rPr lang="en-US" sz="3000" b="1" dirty="0">
                <a:solidFill>
                  <a:srgbClr val="FF3131"/>
                </a:solidFill>
                <a:latin typeface="YAFcfoaHu-s 0"/>
              </a:rPr>
              <a:t>Age Group Dynamics:</a:t>
            </a:r>
            <a:endParaRPr lang="en-US" sz="3000" dirty="0">
              <a:solidFill>
                <a:srgbClr val="FF3131"/>
              </a:solidFill>
              <a:latin typeface="YAFcfoaHu-s 0"/>
            </a:endParaRPr>
          </a:p>
          <a:p>
            <a:pPr algn="just">
              <a:buFont typeface="Arial" panose="020B0604020202020204" pitchFamily="34" charset="0"/>
              <a:buChar char="•"/>
            </a:pPr>
            <a:r>
              <a:rPr lang="en-US" sz="2800" dirty="0">
                <a:solidFill>
                  <a:srgbClr val="000000"/>
                </a:solidFill>
                <a:latin typeface="Crimson Text" panose="02000503000000000000"/>
              </a:rPr>
              <a:t>The age group</a:t>
            </a:r>
            <a:r>
              <a:rPr lang="en-US" sz="2800" b="1" dirty="0">
                <a:solidFill>
                  <a:srgbClr val="000000"/>
                </a:solidFill>
                <a:latin typeface="Crimson Text" panose="02000503000000000000"/>
              </a:rPr>
              <a:t> 25-34 </a:t>
            </a:r>
            <a:r>
              <a:rPr lang="en-US" sz="2800" dirty="0">
                <a:solidFill>
                  <a:srgbClr val="000000"/>
                </a:solidFill>
                <a:latin typeface="Crimson Text" panose="02000503000000000000"/>
              </a:rPr>
              <a:t>and </a:t>
            </a:r>
            <a:r>
              <a:rPr lang="en-US" sz="2800" b="1" dirty="0">
                <a:solidFill>
                  <a:srgbClr val="000000"/>
                </a:solidFill>
                <a:latin typeface="Crimson Text" panose="02000503000000000000"/>
              </a:rPr>
              <a:t>35-45 </a:t>
            </a:r>
            <a:r>
              <a:rPr lang="en-US" sz="2800" dirty="0">
                <a:solidFill>
                  <a:srgbClr val="000000"/>
                </a:solidFill>
                <a:latin typeface="Crimson Text" panose="02000503000000000000"/>
              </a:rPr>
              <a:t>emerges as a significant segment, demonstrating </a:t>
            </a:r>
            <a:r>
              <a:rPr lang="en-US" sz="2800" b="1" dirty="0">
                <a:solidFill>
                  <a:srgbClr val="000000"/>
                </a:solidFill>
                <a:latin typeface="Crimson Text" panose="02000503000000000000"/>
              </a:rPr>
              <a:t>higher income</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substantial spending</a:t>
            </a:r>
            <a:r>
              <a:rPr lang="en-US" sz="2800" dirty="0">
                <a:solidFill>
                  <a:srgbClr val="000000"/>
                </a:solidFill>
                <a:latin typeface="Crimson Text" panose="02000503000000000000"/>
              </a:rPr>
              <a:t>, and a utilization rate of</a:t>
            </a:r>
            <a:r>
              <a:rPr lang="en-US" sz="2800" b="1" dirty="0">
                <a:solidFill>
                  <a:srgbClr val="000000"/>
                </a:solidFill>
                <a:latin typeface="Crimson Text" panose="02000503000000000000"/>
              </a:rPr>
              <a:t> 43.66% </a:t>
            </a:r>
            <a:r>
              <a:rPr lang="en-US" sz="2800" dirty="0">
                <a:solidFill>
                  <a:srgbClr val="000000"/>
                </a:solidFill>
                <a:latin typeface="Crimson Text" panose="02000503000000000000"/>
              </a:rPr>
              <a:t>and</a:t>
            </a:r>
            <a:r>
              <a:rPr lang="en-US" sz="2800" b="1" dirty="0">
                <a:solidFill>
                  <a:srgbClr val="000000"/>
                </a:solidFill>
                <a:latin typeface="Crimson Text" panose="02000503000000000000"/>
              </a:rPr>
              <a:t> 46.72%</a:t>
            </a:r>
          </a:p>
          <a:p>
            <a:pPr algn="just">
              <a:buFont typeface="Arial" panose="020B0604020202020204" pitchFamily="34" charset="0"/>
              <a:buChar char="•"/>
            </a:pPr>
            <a:r>
              <a:rPr lang="en-US" sz="2800" dirty="0">
                <a:solidFill>
                  <a:srgbClr val="000000"/>
                </a:solidFill>
                <a:latin typeface="Crimson Text" panose="02000503000000000000"/>
              </a:rPr>
              <a:t>This age bracket showcases a balance between income, spending habits, and a keen inclination towards credit card utilization</a:t>
            </a:r>
            <a:r>
              <a:rPr lang="en-US" dirty="0">
                <a:solidFill>
                  <a:srgbClr val="000000"/>
                </a:solidFill>
                <a:latin typeface="YAFcfoaHu-s 0"/>
              </a:rPr>
              <a:t>.</a:t>
            </a:r>
          </a:p>
          <a:p>
            <a:br>
              <a:rPr lang="en-US" dirty="0">
                <a:solidFill>
                  <a:srgbClr val="000000"/>
                </a:solidFill>
                <a:latin typeface="YAFcfoaHu-s 0"/>
              </a:rPr>
            </a:br>
            <a:endParaRPr lang="en-IN" dirty="0"/>
          </a:p>
        </p:txBody>
      </p:sp>
      <p:sp>
        <p:nvSpPr>
          <p:cNvPr id="9" name="TextBox 8">
            <a:extLst>
              <a:ext uri="{FF2B5EF4-FFF2-40B4-BE49-F238E27FC236}">
                <a16:creationId xmlns:a16="http://schemas.microsoft.com/office/drawing/2014/main" id="{B3C070E6-4063-4C5D-33DC-6E2A4AF6971B}"/>
              </a:ext>
            </a:extLst>
          </p:cNvPr>
          <p:cNvSpPr txBox="1"/>
          <p:nvPr/>
        </p:nvSpPr>
        <p:spPr>
          <a:xfrm>
            <a:off x="115163" y="5906164"/>
            <a:ext cx="7685229" cy="3539430"/>
          </a:xfrm>
          <a:prstGeom prst="rect">
            <a:avLst/>
          </a:prstGeom>
          <a:noFill/>
        </p:spPr>
        <p:txBody>
          <a:bodyPr wrap="square">
            <a:spAutoFit/>
          </a:bodyPr>
          <a:lstStyle/>
          <a:p>
            <a:pPr algn="just"/>
            <a:endParaRPr lang="en-US" dirty="0">
              <a:solidFill>
                <a:srgbClr val="000000"/>
              </a:solidFill>
              <a:latin typeface="YAFcfoaHu-s 0"/>
            </a:endParaRPr>
          </a:p>
          <a:p>
            <a:pPr algn="just"/>
            <a:r>
              <a:rPr lang="en-US" sz="3000" b="1" dirty="0">
                <a:solidFill>
                  <a:srgbClr val="FF3131"/>
                </a:solidFill>
                <a:latin typeface="YAFcfoaHu-s 0"/>
              </a:rPr>
              <a:t>Occupation</a:t>
            </a:r>
            <a:r>
              <a:rPr lang="en-US" b="1" dirty="0">
                <a:solidFill>
                  <a:srgbClr val="FF3131"/>
                </a:solidFill>
                <a:latin typeface="YAFcfoaHu-s 0"/>
              </a:rPr>
              <a:t> </a:t>
            </a:r>
            <a:r>
              <a:rPr lang="en-US" sz="3000" b="1" dirty="0">
                <a:solidFill>
                  <a:srgbClr val="FF3131"/>
                </a:solidFill>
                <a:latin typeface="YAFcfoaHu-s 0"/>
              </a:rPr>
              <a:t>Influence:</a:t>
            </a:r>
            <a:endParaRPr lang="en-US" dirty="0">
              <a:solidFill>
                <a:srgbClr val="FF3131"/>
              </a:solidFill>
              <a:latin typeface="YAFcfoaHu-s 0"/>
            </a:endParaRPr>
          </a:p>
          <a:p>
            <a:pPr algn="just">
              <a:buFont typeface="Arial" panose="020B0604020202020204" pitchFamily="34" charset="0"/>
              <a:buChar char="•"/>
            </a:pPr>
            <a:r>
              <a:rPr lang="en-US" sz="2800" b="1" dirty="0">
                <a:solidFill>
                  <a:srgbClr val="000000"/>
                </a:solidFill>
                <a:latin typeface="Crimson Text" panose="02000503000000000000"/>
              </a:rPr>
              <a:t>Salaried IT employees, Salaried Other                 Employee, Freelancers </a:t>
            </a:r>
            <a:r>
              <a:rPr lang="en-US" sz="2800" dirty="0">
                <a:solidFill>
                  <a:srgbClr val="000000"/>
                </a:solidFill>
                <a:latin typeface="Crimson Text" panose="02000503000000000000"/>
              </a:rPr>
              <a:t>constituting a substantial portion, are potential </a:t>
            </a:r>
            <a:r>
              <a:rPr lang="en-US" sz="2800" b="1" dirty="0">
                <a:solidFill>
                  <a:srgbClr val="000000"/>
                </a:solidFill>
                <a:latin typeface="Crimson Text" panose="02000503000000000000"/>
              </a:rPr>
              <a:t>high-value users</a:t>
            </a:r>
            <a:r>
              <a:rPr lang="en-US" sz="2800" dirty="0">
                <a:solidFill>
                  <a:srgbClr val="000000"/>
                </a:solidFill>
                <a:latin typeface="Crimson Text" panose="02000503000000000000"/>
              </a:rPr>
              <a:t>, given their elevated income, considerable spending, and a utilization rate of </a:t>
            </a:r>
            <a:r>
              <a:rPr lang="en-US" sz="2800" b="1" dirty="0">
                <a:solidFill>
                  <a:srgbClr val="000000"/>
                </a:solidFill>
                <a:latin typeface="Crimson Text" panose="02000503000000000000"/>
              </a:rPr>
              <a:t>51.04%, 42.10%, 45.80</a:t>
            </a:r>
            <a:r>
              <a:rPr lang="en-US" b="1" dirty="0">
                <a:solidFill>
                  <a:srgbClr val="000000"/>
                </a:solidFill>
                <a:latin typeface="YAFcfoaHu-s 0"/>
              </a:rPr>
              <a:t>%.</a:t>
            </a:r>
          </a:p>
          <a:p>
            <a:pPr algn="just"/>
            <a:br>
              <a:rPr lang="en-US" dirty="0">
                <a:solidFill>
                  <a:srgbClr val="000000"/>
                </a:solidFill>
                <a:latin typeface="YAFcfoaHu-s 0"/>
              </a:rPr>
            </a:br>
            <a:endParaRPr lang="en-US" dirty="0">
              <a:solidFill>
                <a:srgbClr val="000000"/>
              </a:solidFill>
              <a:latin typeface="YAFcfoaHu-s 0"/>
            </a:endParaRPr>
          </a:p>
        </p:txBody>
      </p:sp>
      <p:pic>
        <p:nvPicPr>
          <p:cNvPr id="4" name="Picture 3">
            <a:extLst>
              <a:ext uri="{FF2B5EF4-FFF2-40B4-BE49-F238E27FC236}">
                <a16:creationId xmlns:a16="http://schemas.microsoft.com/office/drawing/2014/main" id="{564FA467-16C9-AE60-AA69-4651EB85A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661" y="2192492"/>
            <a:ext cx="6721001" cy="3149018"/>
          </a:xfrm>
          <a:prstGeom prst="rect">
            <a:avLst/>
          </a:prstGeom>
          <a:effectLst>
            <a:glow rad="63500">
              <a:schemeClr val="accent6">
                <a:satMod val="175000"/>
                <a:alpha val="40000"/>
              </a:schemeClr>
            </a:glow>
          </a:effectLst>
        </p:spPr>
      </p:pic>
      <p:pic>
        <p:nvPicPr>
          <p:cNvPr id="11" name="Picture 10">
            <a:extLst>
              <a:ext uri="{FF2B5EF4-FFF2-40B4-BE49-F238E27FC236}">
                <a16:creationId xmlns:a16="http://schemas.microsoft.com/office/drawing/2014/main" id="{C2BAF84D-BB41-0F21-78AD-6CC44B2712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0393" y="5486400"/>
            <a:ext cx="8083270" cy="3513137"/>
          </a:xfrm>
          <a:prstGeom prst="rect">
            <a:avLst/>
          </a:prstGeom>
          <a:effectLst>
            <a:glow rad="177800">
              <a:schemeClr val="accent4">
                <a:lumMod val="40000"/>
                <a:lumOff val="60000"/>
                <a:alpha val="40000"/>
              </a:schemeClr>
            </a:glow>
          </a:effectLst>
        </p:spPr>
      </p:pic>
    </p:spTree>
    <p:extLst>
      <p:ext uri="{BB962C8B-B14F-4D97-AF65-F5344CB8AC3E}">
        <p14:creationId xmlns:p14="http://schemas.microsoft.com/office/powerpoint/2010/main" val="22325991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7F955-A1A8-7DDA-5F0C-5998213BA394}"/>
              </a:ext>
            </a:extLst>
          </p:cNvPr>
          <p:cNvSpPr txBox="1"/>
          <p:nvPr/>
        </p:nvSpPr>
        <p:spPr>
          <a:xfrm>
            <a:off x="223902" y="371989"/>
            <a:ext cx="6099462"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Key Customer Segment</a:t>
            </a:r>
            <a:endParaRPr lang="en-IN" dirty="0"/>
          </a:p>
        </p:txBody>
      </p:sp>
      <p:pic>
        <p:nvPicPr>
          <p:cNvPr id="7" name="Picture 6">
            <a:extLst>
              <a:ext uri="{FF2B5EF4-FFF2-40B4-BE49-F238E27FC236}">
                <a16:creationId xmlns:a16="http://schemas.microsoft.com/office/drawing/2014/main" id="{B34285CC-D2DA-1FEF-7E28-63826590F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1"/>
            <a:ext cx="5059524" cy="3276600"/>
          </a:xfrm>
          <a:prstGeom prst="rect">
            <a:avLst/>
          </a:prstGeom>
        </p:spPr>
      </p:pic>
      <p:sp>
        <p:nvSpPr>
          <p:cNvPr id="2" name="TextBox 1">
            <a:extLst>
              <a:ext uri="{FF2B5EF4-FFF2-40B4-BE49-F238E27FC236}">
                <a16:creationId xmlns:a16="http://schemas.microsoft.com/office/drawing/2014/main" id="{3EE67919-BF07-6AA7-0D48-8562B94D29B0}"/>
              </a:ext>
            </a:extLst>
          </p:cNvPr>
          <p:cNvSpPr txBox="1"/>
          <p:nvPr/>
        </p:nvSpPr>
        <p:spPr>
          <a:xfrm>
            <a:off x="223902" y="1477332"/>
            <a:ext cx="15774923" cy="3416320"/>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2.Gender-Based Considerations:</a:t>
            </a:r>
          </a:p>
          <a:p>
            <a:pPr algn="just"/>
            <a:endParaRPr lang="en-US" sz="2800" b="1" dirty="0">
              <a:solidFill>
                <a:srgbClr val="004AAD"/>
              </a:solidFill>
              <a:latin typeface="Crimson Text" panose="02000503000000000000"/>
              <a:cs typeface="Times New Roman" panose="02020603050405020304" pitchFamily="18" charset="0"/>
            </a:endParaRPr>
          </a:p>
          <a:p>
            <a:pPr algn="just"/>
            <a:r>
              <a:rPr lang="en-US" sz="3000" b="1" dirty="0">
                <a:solidFill>
                  <a:srgbClr val="FF3131"/>
                </a:solidFill>
                <a:latin typeface="YAFcfoaHu-s 0"/>
              </a:rPr>
              <a:t>Male Gender Dynamics:</a:t>
            </a:r>
          </a:p>
          <a:p>
            <a:pPr algn="just"/>
            <a:endParaRPr lang="en-US" dirty="0">
              <a:solidFill>
                <a:srgbClr val="FF3131"/>
              </a:solidFill>
              <a:latin typeface="YAFcfoaHu-s 0"/>
            </a:endParaRPr>
          </a:p>
          <a:p>
            <a:pPr algn="just">
              <a:buFont typeface="Arial" panose="020B0604020202020204" pitchFamily="34" charset="0"/>
              <a:buChar char="•"/>
            </a:pPr>
            <a:r>
              <a:rPr lang="en-US" sz="2800" dirty="0">
                <a:solidFill>
                  <a:srgbClr val="000000"/>
                </a:solidFill>
                <a:latin typeface="Crimson Text" panose="02000503000000000000"/>
              </a:rPr>
              <a:t>The gender-based analysis accentuates that males, on average, earn and spend more than females, displaying a higher utilization rate.</a:t>
            </a:r>
          </a:p>
          <a:p>
            <a:pPr algn="just">
              <a:buFont typeface="Arial" panose="020B0604020202020204" pitchFamily="34" charset="0"/>
              <a:buChar char="•"/>
            </a:pPr>
            <a:r>
              <a:rPr lang="en-US" sz="2800" dirty="0">
                <a:solidFill>
                  <a:srgbClr val="000000"/>
                </a:solidFill>
                <a:latin typeface="Crimson Text" panose="02000503000000000000"/>
              </a:rPr>
              <a:t>This implies that </a:t>
            </a:r>
            <a:r>
              <a:rPr lang="en-US" sz="2800" b="1" dirty="0">
                <a:solidFill>
                  <a:srgbClr val="000000"/>
                </a:solidFill>
                <a:latin typeface="Crimson Text" panose="02000503000000000000"/>
              </a:rPr>
              <a:t>males</a:t>
            </a:r>
            <a:r>
              <a:rPr lang="en-US" sz="2800" dirty="0">
                <a:solidFill>
                  <a:srgbClr val="000000"/>
                </a:solidFill>
                <a:latin typeface="Crimson Text" panose="02000503000000000000"/>
              </a:rPr>
              <a:t>, with their elevated financial activity and utilization tendencies, constitute a </a:t>
            </a:r>
            <a:r>
              <a:rPr lang="en-US" sz="2800" b="1" dirty="0">
                <a:solidFill>
                  <a:srgbClr val="000000"/>
                </a:solidFill>
                <a:latin typeface="Crimson Text" panose="02000503000000000000"/>
              </a:rPr>
              <a:t>targeted customer segment </a:t>
            </a:r>
            <a:r>
              <a:rPr lang="en-US" sz="2800" dirty="0">
                <a:solidFill>
                  <a:srgbClr val="000000"/>
                </a:solidFill>
                <a:latin typeface="Crimson Text" panose="02000503000000000000"/>
              </a:rPr>
              <a:t>for the new credit card offerings.</a:t>
            </a:r>
          </a:p>
        </p:txBody>
      </p:sp>
      <p:pic>
        <p:nvPicPr>
          <p:cNvPr id="5" name="Picture 4">
            <a:extLst>
              <a:ext uri="{FF2B5EF4-FFF2-40B4-BE49-F238E27FC236}">
                <a16:creationId xmlns:a16="http://schemas.microsoft.com/office/drawing/2014/main" id="{4A5D64D7-BC3A-00D2-BADA-9E091F3D9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893653"/>
            <a:ext cx="11127042" cy="3936854"/>
          </a:xfrm>
          <a:prstGeom prst="rect">
            <a:avLst/>
          </a:prstGeom>
        </p:spPr>
      </p:pic>
    </p:spTree>
    <p:extLst>
      <p:ext uri="{BB962C8B-B14F-4D97-AF65-F5344CB8AC3E}">
        <p14:creationId xmlns:p14="http://schemas.microsoft.com/office/powerpoint/2010/main" val="224103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E15B1F-A428-8B75-E0AD-4032CD50A222}"/>
              </a:ext>
            </a:extLst>
          </p:cNvPr>
          <p:cNvSpPr txBox="1"/>
          <p:nvPr/>
        </p:nvSpPr>
        <p:spPr>
          <a:xfrm>
            <a:off x="223902" y="1141430"/>
            <a:ext cx="8080343" cy="5570756"/>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3.City-wise Considerations:</a:t>
            </a:r>
          </a:p>
          <a:p>
            <a:pPr algn="just"/>
            <a:endParaRPr lang="en-US" sz="2800" b="1" dirty="0">
              <a:solidFill>
                <a:srgbClr val="004AAD"/>
              </a:solidFill>
              <a:latin typeface="Crimson Text" panose="02000503000000000000"/>
              <a:cs typeface="Times New Roman" panose="02020603050405020304" pitchFamily="18" charset="0"/>
            </a:endParaRPr>
          </a:p>
          <a:p>
            <a:pPr algn="just"/>
            <a:r>
              <a:rPr lang="en-US" sz="3000" b="1" dirty="0">
                <a:solidFill>
                  <a:srgbClr val="FF3131"/>
                </a:solidFill>
                <a:latin typeface="YAFcfoaHu-s 0"/>
              </a:rPr>
              <a:t>Regional Dynamics:</a:t>
            </a:r>
          </a:p>
          <a:p>
            <a:pPr algn="just">
              <a:buFont typeface="Arial" panose="020B0604020202020204" pitchFamily="34" charset="0"/>
              <a:buChar char="•"/>
            </a:pPr>
            <a:endParaRPr lang="en-US" dirty="0">
              <a:solidFill>
                <a:srgbClr val="000000"/>
              </a:solidFill>
              <a:latin typeface="YAFcfoaHu-s 0"/>
            </a:endParaRPr>
          </a:p>
          <a:p>
            <a:pPr algn="just">
              <a:buFont typeface="Arial" panose="020B0604020202020204" pitchFamily="34" charset="0"/>
              <a:buChar char="•"/>
            </a:pPr>
            <a:r>
              <a:rPr lang="en-US" sz="2800" dirty="0">
                <a:solidFill>
                  <a:srgbClr val="000000"/>
                </a:solidFill>
                <a:latin typeface="Crimson Text" panose="02000503000000000000"/>
              </a:rPr>
              <a:t>City-wise variations indicate that customers in cities like Mumbai, Delhi NCR, Bengaluru exhibiting higher income and spending with a utilization rate of 51.43%, 48.03% and 43.46% could be a prime target for credit card offerings.</a:t>
            </a:r>
          </a:p>
          <a:p>
            <a:pPr algn="just">
              <a:buFont typeface="Arial" panose="020B0604020202020204" pitchFamily="34" charset="0"/>
              <a:buChar char="•"/>
            </a:pPr>
            <a:endParaRPr lang="en-US" sz="2800" dirty="0">
              <a:solidFill>
                <a:srgbClr val="000000"/>
              </a:solidFill>
              <a:latin typeface="Crimson Text" panose="02000503000000000000"/>
            </a:endParaRPr>
          </a:p>
          <a:p>
            <a:pPr algn="just">
              <a:buFont typeface="Arial" panose="020B0604020202020204" pitchFamily="34" charset="0"/>
              <a:buChar char="•"/>
            </a:pPr>
            <a:r>
              <a:rPr lang="en-US" sz="2800" dirty="0">
                <a:solidFill>
                  <a:srgbClr val="000000"/>
                </a:solidFill>
                <a:latin typeface="Crimson Text" panose="02000503000000000000"/>
              </a:rPr>
              <a:t>Tailoring features to align with the spending patterns of customers in specific cities is imperative for capturing high-value users.</a:t>
            </a:r>
          </a:p>
        </p:txBody>
      </p:sp>
      <p:sp>
        <p:nvSpPr>
          <p:cNvPr id="3" name="TextBox 2">
            <a:extLst>
              <a:ext uri="{FF2B5EF4-FFF2-40B4-BE49-F238E27FC236}">
                <a16:creationId xmlns:a16="http://schemas.microsoft.com/office/drawing/2014/main" id="{A5EBC716-7A58-782C-D316-FDD8EC84F398}"/>
              </a:ext>
            </a:extLst>
          </p:cNvPr>
          <p:cNvSpPr txBox="1"/>
          <p:nvPr/>
        </p:nvSpPr>
        <p:spPr>
          <a:xfrm>
            <a:off x="223902" y="148054"/>
            <a:ext cx="6099462"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Key Customer Segment</a:t>
            </a:r>
            <a:endParaRPr lang="en-IN" dirty="0"/>
          </a:p>
        </p:txBody>
      </p:sp>
      <p:pic>
        <p:nvPicPr>
          <p:cNvPr id="4" name="Picture 3">
            <a:extLst>
              <a:ext uri="{FF2B5EF4-FFF2-40B4-BE49-F238E27FC236}">
                <a16:creationId xmlns:a16="http://schemas.microsoft.com/office/drawing/2014/main" id="{5556ECBF-C0EC-4583-7826-FBF64EA4762B}"/>
              </a:ext>
            </a:extLst>
          </p:cNvPr>
          <p:cNvPicPr>
            <a:picLocks noChangeAspect="1"/>
          </p:cNvPicPr>
          <p:nvPr/>
        </p:nvPicPr>
        <p:blipFill>
          <a:blip r:embed="rId2"/>
          <a:stretch>
            <a:fillRect/>
          </a:stretch>
        </p:blipFill>
        <p:spPr>
          <a:xfrm>
            <a:off x="8447768" y="148053"/>
            <a:ext cx="7165943" cy="4880417"/>
          </a:xfrm>
          <a:prstGeom prst="rect">
            <a:avLst/>
          </a:prstGeom>
        </p:spPr>
      </p:pic>
      <p:pic>
        <p:nvPicPr>
          <p:cNvPr id="6" name="Picture 5">
            <a:extLst>
              <a:ext uri="{FF2B5EF4-FFF2-40B4-BE49-F238E27FC236}">
                <a16:creationId xmlns:a16="http://schemas.microsoft.com/office/drawing/2014/main" id="{80A8E2E1-956E-5B56-DB48-ADC14BC46742}"/>
              </a:ext>
            </a:extLst>
          </p:cNvPr>
          <p:cNvPicPr>
            <a:picLocks noChangeAspect="1"/>
          </p:cNvPicPr>
          <p:nvPr/>
        </p:nvPicPr>
        <p:blipFill>
          <a:blip r:embed="rId3"/>
          <a:stretch>
            <a:fillRect/>
          </a:stretch>
        </p:blipFill>
        <p:spPr>
          <a:xfrm>
            <a:off x="8447768" y="5200650"/>
            <a:ext cx="7165943" cy="3679448"/>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274248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58C40-9568-438F-C3A4-5846600498CB}"/>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
        <p:nvSpPr>
          <p:cNvPr id="5" name="TextBox 4">
            <a:extLst>
              <a:ext uri="{FF2B5EF4-FFF2-40B4-BE49-F238E27FC236}">
                <a16:creationId xmlns:a16="http://schemas.microsoft.com/office/drawing/2014/main" id="{E3F57559-4E29-3F98-5E6F-2EF15C800477}"/>
              </a:ext>
            </a:extLst>
          </p:cNvPr>
          <p:cNvSpPr txBox="1"/>
          <p:nvPr/>
        </p:nvSpPr>
        <p:spPr>
          <a:xfrm>
            <a:off x="167917" y="1180249"/>
            <a:ext cx="15830908" cy="1384995"/>
          </a:xfrm>
          <a:prstGeom prst="rect">
            <a:avLst/>
          </a:prstGeom>
          <a:noFill/>
        </p:spPr>
        <p:txBody>
          <a:bodyPr wrap="square">
            <a:spAutoFit/>
          </a:bodyPr>
          <a:lstStyle/>
          <a:p>
            <a:r>
              <a:rPr lang="en-US" sz="2800" dirty="0">
                <a:solidFill>
                  <a:srgbClr val="000000"/>
                </a:solidFill>
                <a:latin typeface="Crimson Text" panose="02000503000000000000"/>
              </a:rPr>
              <a:t>To maximize credit card usage, it's imperative to design features that resonate with customer behaviors and expectations. The recommendations below are not only rooted in the insights garnered from our extensive data analysis but also supported by findings from secondary research, ensuring a well-rounded approach:</a:t>
            </a:r>
            <a:endParaRPr lang="en-IN" sz="2800" dirty="0">
              <a:solidFill>
                <a:srgbClr val="000000"/>
              </a:solidFill>
              <a:latin typeface="Crimson Text" panose="02000503000000000000"/>
            </a:endParaRPr>
          </a:p>
        </p:txBody>
      </p:sp>
      <p:sp>
        <p:nvSpPr>
          <p:cNvPr id="7" name="TextBox 6">
            <a:extLst>
              <a:ext uri="{FF2B5EF4-FFF2-40B4-BE49-F238E27FC236}">
                <a16:creationId xmlns:a16="http://schemas.microsoft.com/office/drawing/2014/main" id="{7140E607-C603-C1E4-7D98-C0E7C8F9A0FF}"/>
              </a:ext>
            </a:extLst>
          </p:cNvPr>
          <p:cNvSpPr txBox="1"/>
          <p:nvPr/>
        </p:nvSpPr>
        <p:spPr>
          <a:xfrm>
            <a:off x="164856" y="2565244"/>
            <a:ext cx="5200228" cy="523220"/>
          </a:xfrm>
          <a:prstGeom prst="rect">
            <a:avLst/>
          </a:prstGeom>
          <a:noFill/>
        </p:spPr>
        <p:txBody>
          <a:bodyPr wrap="square">
            <a:spAutoFit/>
          </a:bodyPr>
          <a:lstStyle/>
          <a:p>
            <a:r>
              <a:rPr lang="en-IN" sz="2800" b="1" dirty="0">
                <a:solidFill>
                  <a:srgbClr val="004AAD"/>
                </a:solidFill>
                <a:latin typeface="Crimson Text" panose="02000503000000000000"/>
                <a:cs typeface="Times New Roman" panose="02020603050405020304" pitchFamily="18" charset="0"/>
              </a:rPr>
              <a:t>Personalized</a:t>
            </a:r>
            <a:r>
              <a:rPr lang="en-IN" b="1" dirty="0">
                <a:solidFill>
                  <a:srgbClr val="004AAD"/>
                </a:solidFill>
                <a:latin typeface="YAFcfoaHu-s 0"/>
              </a:rPr>
              <a:t> </a:t>
            </a:r>
            <a:r>
              <a:rPr lang="en-IN" sz="2800" b="1" dirty="0">
                <a:solidFill>
                  <a:srgbClr val="004AAD"/>
                </a:solidFill>
                <a:latin typeface="Crimson Text" panose="02000503000000000000"/>
                <a:cs typeface="Times New Roman" panose="02020603050405020304" pitchFamily="18" charset="0"/>
              </a:rPr>
              <a:t>Rewards</a:t>
            </a:r>
            <a:r>
              <a:rPr lang="en-IN" sz="2800" b="1" dirty="0">
                <a:solidFill>
                  <a:srgbClr val="004AAD"/>
                </a:solidFill>
                <a:latin typeface="YAFcfoaHu-s 0"/>
                <a:cs typeface="Times New Roman" panose="02020603050405020304" pitchFamily="18" charset="0"/>
              </a:rPr>
              <a:t> :</a:t>
            </a:r>
            <a:endParaRPr lang="en-IN" dirty="0"/>
          </a:p>
        </p:txBody>
      </p:sp>
      <p:sp>
        <p:nvSpPr>
          <p:cNvPr id="9" name="TextBox 8">
            <a:extLst>
              <a:ext uri="{FF2B5EF4-FFF2-40B4-BE49-F238E27FC236}">
                <a16:creationId xmlns:a16="http://schemas.microsoft.com/office/drawing/2014/main" id="{E0B8958A-9029-2F2B-CB84-701E4CD5B5D1}"/>
              </a:ext>
            </a:extLst>
          </p:cNvPr>
          <p:cNvSpPr txBox="1"/>
          <p:nvPr/>
        </p:nvSpPr>
        <p:spPr>
          <a:xfrm>
            <a:off x="83958" y="2967117"/>
            <a:ext cx="15830908" cy="6032421"/>
          </a:xfrm>
          <a:prstGeom prst="rect">
            <a:avLst/>
          </a:prstGeom>
          <a:noFill/>
        </p:spPr>
        <p:txBody>
          <a:bodyPr wrap="square">
            <a:spAutoFit/>
          </a:bodyPr>
          <a:lstStyle/>
          <a:p>
            <a:pPr algn="just"/>
            <a:r>
              <a:rPr lang="en-US" sz="3000" b="1" dirty="0">
                <a:solidFill>
                  <a:srgbClr val="FF3131"/>
                </a:solidFill>
                <a:latin typeface="YAFcfoaHu-s 0"/>
              </a:rPr>
              <a:t>Insight</a:t>
            </a:r>
            <a:r>
              <a:rPr lang="en-US" b="1" dirty="0">
                <a:solidFill>
                  <a:srgbClr val="FF3131"/>
                </a:solidFill>
                <a:latin typeface="YAFcfoaHu-s 0"/>
              </a:rPr>
              <a:t>:</a:t>
            </a:r>
            <a:r>
              <a:rPr lang="en-US" dirty="0">
                <a:solidFill>
                  <a:srgbClr val="FF3131"/>
                </a:solidFill>
                <a:latin typeface="YAFcfoaHu-s 0"/>
              </a:rPr>
              <a:t> </a:t>
            </a:r>
            <a:r>
              <a:rPr lang="en-US" sz="2800" dirty="0">
                <a:solidFill>
                  <a:srgbClr val="000000"/>
                </a:solidFill>
                <a:latin typeface="Crimson Text" panose="02000503000000000000"/>
              </a:rPr>
              <a:t>The </a:t>
            </a:r>
            <a:r>
              <a:rPr lang="en-US" sz="2800" b="1" dirty="0">
                <a:solidFill>
                  <a:srgbClr val="000000"/>
                </a:solidFill>
                <a:latin typeface="Crimson Text" panose="02000503000000000000"/>
              </a:rPr>
              <a:t>25-34 </a:t>
            </a:r>
            <a:r>
              <a:rPr lang="en-US" sz="2800" dirty="0">
                <a:solidFill>
                  <a:srgbClr val="000000"/>
                </a:solidFill>
                <a:latin typeface="Crimson Text" panose="02000503000000000000"/>
              </a:rPr>
              <a:t>and</a:t>
            </a:r>
            <a:r>
              <a:rPr lang="en-US" sz="2800" b="1" dirty="0">
                <a:solidFill>
                  <a:srgbClr val="000000"/>
                </a:solidFill>
                <a:latin typeface="Crimson Text" panose="02000503000000000000"/>
              </a:rPr>
              <a:t> 35-45</a:t>
            </a:r>
            <a:r>
              <a:rPr lang="en-US" sz="2800" dirty="0">
                <a:solidFill>
                  <a:srgbClr val="000000"/>
                </a:solidFill>
                <a:latin typeface="Crimson Text" panose="02000503000000000000"/>
              </a:rPr>
              <a:t> age group showcases a strong inclination for credit card utilization.</a:t>
            </a:r>
          </a:p>
          <a:p>
            <a:pPr algn="just">
              <a:buFont typeface="Arial" panose="020B0604020202020204" pitchFamily="34" charset="0"/>
              <a:buChar char="•"/>
            </a:pPr>
            <a:r>
              <a:rPr lang="en-US" sz="2800" dirty="0">
                <a:solidFill>
                  <a:srgbClr val="000000"/>
                </a:solidFill>
                <a:latin typeface="Crimson Text" panose="02000503000000000000"/>
              </a:rPr>
              <a:t>To enhance the likelihood of credit card usage, especially among the target audience of individuals aged 25-40 who spend and earn more, consider incorporating the following key features into your credit card offerings:</a:t>
            </a:r>
          </a:p>
          <a:p>
            <a:pPr algn="just"/>
            <a:endParaRPr lang="en-US" dirty="0">
              <a:solidFill>
                <a:srgbClr val="000000"/>
              </a:solidFill>
              <a:latin typeface="YAFcfoaHu-s 0"/>
            </a:endParaRPr>
          </a:p>
          <a:p>
            <a:pPr algn="just"/>
            <a:r>
              <a:rPr lang="en-US" sz="3000" b="1" dirty="0">
                <a:solidFill>
                  <a:srgbClr val="FF3131"/>
                </a:solidFill>
                <a:latin typeface="YAFcfoaHu-s 0"/>
              </a:rPr>
              <a:t>Recommendation</a:t>
            </a:r>
            <a:r>
              <a:rPr lang="en-US" b="1" dirty="0">
                <a:solidFill>
                  <a:srgbClr val="FF3131"/>
                </a:solidFill>
                <a:latin typeface="YAFcfoaHu-s 0"/>
              </a:rPr>
              <a:t>:</a:t>
            </a:r>
            <a:r>
              <a:rPr lang="en-US" dirty="0">
                <a:solidFill>
                  <a:srgbClr val="FF3131"/>
                </a:solidFill>
                <a:latin typeface="YAFcfoaHu-s 0"/>
              </a:rPr>
              <a:t> </a:t>
            </a:r>
            <a:r>
              <a:rPr lang="en-US" sz="2800" dirty="0">
                <a:solidFill>
                  <a:srgbClr val="000000"/>
                </a:solidFill>
                <a:latin typeface="Crimson Text" panose="02000503000000000000"/>
              </a:rPr>
              <a:t>Offer cashback, points, or miles for every transaction, encouraging users to use the credit card for everyday expenses.</a:t>
            </a:r>
          </a:p>
          <a:p>
            <a:pPr indent="-285750" algn="just">
              <a:buFont typeface="Arial" panose="020B0604020202020204" pitchFamily="34" charset="0"/>
              <a:buChar char="•"/>
            </a:pPr>
            <a:r>
              <a:rPr lang="en-US" sz="2800" dirty="0">
                <a:solidFill>
                  <a:srgbClr val="000000"/>
                </a:solidFill>
                <a:latin typeface="Crimson Text" panose="02000503000000000000"/>
              </a:rPr>
              <a:t>A credit card with low or no annual fees is more attractive to potential users.</a:t>
            </a:r>
          </a:p>
          <a:p>
            <a:pPr indent="-285750" algn="just">
              <a:buFont typeface="Arial" panose="020B0604020202020204" pitchFamily="34" charset="0"/>
              <a:buChar char="•"/>
            </a:pPr>
            <a:r>
              <a:rPr lang="en-US" sz="2800" dirty="0">
                <a:solidFill>
                  <a:srgbClr val="000000"/>
                </a:solidFill>
                <a:latin typeface="Crimson Text" panose="02000503000000000000"/>
              </a:rPr>
              <a:t>Allow users to redeem rewards for a variety of options, such as statement credits, travel, merchandise, or gift cards.</a:t>
            </a:r>
          </a:p>
          <a:p>
            <a:pPr indent="-285750" algn="just">
              <a:buFont typeface="Arial" panose="020B0604020202020204" pitchFamily="34" charset="0"/>
              <a:buChar char="•"/>
            </a:pPr>
            <a:r>
              <a:rPr lang="en-US" sz="2800" dirty="0">
                <a:solidFill>
                  <a:srgbClr val="000000"/>
                </a:solidFill>
                <a:latin typeface="Crimson Text" panose="02000503000000000000"/>
              </a:rPr>
              <a:t>Provide higher credit limits to accommodate the spending patterns and financial capacity of the target audience.</a:t>
            </a:r>
          </a:p>
          <a:p>
            <a:pPr indent="-285750" algn="just">
              <a:buFont typeface="Arial" panose="020B0604020202020204" pitchFamily="34" charset="0"/>
              <a:buChar char="•"/>
            </a:pPr>
            <a:r>
              <a:rPr lang="en-US" sz="2800" dirty="0">
                <a:solidFill>
                  <a:srgbClr val="000000"/>
                </a:solidFill>
                <a:latin typeface="Crimson Text" panose="02000503000000000000"/>
              </a:rPr>
              <a:t>Offer attractive sign-up bonuses, such as bonus points or cash rewards upon card activation, to incentivize new users.</a:t>
            </a:r>
          </a:p>
        </p:txBody>
      </p:sp>
      <p:pic>
        <p:nvPicPr>
          <p:cNvPr id="2050" name="Picture 2" descr="Discount Logo Vector Art, Icons, and Graphics for Free Download">
            <a:extLst>
              <a:ext uri="{FF2B5EF4-FFF2-40B4-BE49-F238E27FC236}">
                <a16:creationId xmlns:a16="http://schemas.microsoft.com/office/drawing/2014/main" id="{41DEF881-7CDB-4704-D70A-53C6E46448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562252" y="-157997"/>
            <a:ext cx="4901293" cy="187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2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6D22AA-AE94-78B3-CF90-EB3B48A7DBA9}"/>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
        <p:nvSpPr>
          <p:cNvPr id="7" name="TextBox 6">
            <a:extLst>
              <a:ext uri="{FF2B5EF4-FFF2-40B4-BE49-F238E27FC236}">
                <a16:creationId xmlns:a16="http://schemas.microsoft.com/office/drawing/2014/main" id="{6C2496D1-9909-F9A4-BCED-F05CB172453F}"/>
              </a:ext>
            </a:extLst>
          </p:cNvPr>
          <p:cNvSpPr txBox="1"/>
          <p:nvPr/>
        </p:nvSpPr>
        <p:spPr>
          <a:xfrm>
            <a:off x="167917" y="1426293"/>
            <a:ext cx="6130636" cy="523220"/>
          </a:xfrm>
          <a:prstGeom prst="rect">
            <a:avLst/>
          </a:prstGeom>
          <a:noFill/>
        </p:spPr>
        <p:txBody>
          <a:bodyPr wrap="square">
            <a:spAutoFit/>
          </a:bodyPr>
          <a:lstStyle/>
          <a:p>
            <a:r>
              <a:rPr lang="en-IN" sz="2800" b="1" dirty="0">
                <a:solidFill>
                  <a:srgbClr val="004AAD"/>
                </a:solidFill>
                <a:latin typeface="Crimson Text" panose="02000503000000000000"/>
                <a:cs typeface="Times New Roman" panose="02020603050405020304" pitchFamily="18" charset="0"/>
              </a:rPr>
              <a:t>Category-Centric</a:t>
            </a:r>
            <a:r>
              <a:rPr lang="en-IN" b="1" dirty="0">
                <a:solidFill>
                  <a:srgbClr val="004AAD"/>
                </a:solidFill>
                <a:latin typeface="YAFcfoaHu-s 0"/>
              </a:rPr>
              <a:t> </a:t>
            </a:r>
            <a:r>
              <a:rPr lang="en-IN" sz="2800" b="1" dirty="0">
                <a:solidFill>
                  <a:srgbClr val="004AAD"/>
                </a:solidFill>
                <a:latin typeface="Crimson Text" panose="02000503000000000000"/>
                <a:cs typeface="Times New Roman" panose="02020603050405020304" pitchFamily="18" charset="0"/>
              </a:rPr>
              <a:t>Rewards</a:t>
            </a:r>
            <a:r>
              <a:rPr lang="en-IN" b="1" dirty="0">
                <a:solidFill>
                  <a:srgbClr val="004AAD"/>
                </a:solidFill>
                <a:latin typeface="YAFcfoaHu-s 0"/>
              </a:rPr>
              <a:t> </a:t>
            </a:r>
            <a:r>
              <a:rPr lang="en-IN" sz="2800" b="1" dirty="0">
                <a:solidFill>
                  <a:srgbClr val="004AAD"/>
                </a:solidFill>
                <a:latin typeface="Crimson Text" panose="02000503000000000000"/>
                <a:cs typeface="Times New Roman" panose="02020603050405020304" pitchFamily="18" charset="0"/>
              </a:rPr>
              <a:t>Boost</a:t>
            </a:r>
            <a:r>
              <a:rPr lang="en-IN" sz="2800" b="1" dirty="0">
                <a:solidFill>
                  <a:srgbClr val="004AAD"/>
                </a:solidFill>
                <a:latin typeface="YAFcfoaHu-s 0"/>
                <a:cs typeface="Times New Roman" panose="02020603050405020304" pitchFamily="18" charset="0"/>
              </a:rPr>
              <a:t> :</a:t>
            </a:r>
            <a:endParaRPr lang="en-IN" dirty="0"/>
          </a:p>
        </p:txBody>
      </p:sp>
      <p:sp>
        <p:nvSpPr>
          <p:cNvPr id="8" name="TextBox 7">
            <a:extLst>
              <a:ext uri="{FF2B5EF4-FFF2-40B4-BE49-F238E27FC236}">
                <a16:creationId xmlns:a16="http://schemas.microsoft.com/office/drawing/2014/main" id="{A415B1A1-FF57-BDDE-5E59-138B1EC4191E}"/>
              </a:ext>
            </a:extLst>
          </p:cNvPr>
          <p:cNvSpPr txBox="1"/>
          <p:nvPr/>
        </p:nvSpPr>
        <p:spPr>
          <a:xfrm>
            <a:off x="167917" y="2323441"/>
            <a:ext cx="11707087" cy="6647974"/>
          </a:xfrm>
          <a:prstGeom prst="rect">
            <a:avLst/>
          </a:prstGeom>
          <a:noFill/>
        </p:spPr>
        <p:txBody>
          <a:bodyPr wrap="square">
            <a:spAutoFit/>
          </a:bodyPr>
          <a:lstStyle/>
          <a:p>
            <a:pPr algn="just"/>
            <a:r>
              <a:rPr lang="en-US" sz="3000" b="1" dirty="0">
                <a:solidFill>
                  <a:srgbClr val="FF3131"/>
                </a:solidFill>
                <a:latin typeface="YAFcfoaHu-s 0"/>
              </a:rPr>
              <a:t>Insight:</a:t>
            </a:r>
            <a:r>
              <a:rPr lang="en-US" b="1" dirty="0">
                <a:solidFill>
                  <a:srgbClr val="004AAD"/>
                </a:solidFill>
                <a:latin typeface="YAFcfoaHu-s 0"/>
              </a:rPr>
              <a:t>  </a:t>
            </a:r>
            <a:r>
              <a:rPr lang="en-US" sz="2800" dirty="0">
                <a:solidFill>
                  <a:srgbClr val="000000"/>
                </a:solidFill>
                <a:latin typeface="Crimson Text" panose="02000503000000000000"/>
              </a:rPr>
              <a:t>Substantial spending in</a:t>
            </a:r>
            <a:r>
              <a:rPr lang="en-US" sz="2800" b="1" dirty="0">
                <a:solidFill>
                  <a:srgbClr val="000000"/>
                </a:solidFill>
                <a:latin typeface="Crimson Text" panose="02000503000000000000"/>
              </a:rPr>
              <a:t> bills, groceries </a:t>
            </a:r>
            <a:r>
              <a:rPr lang="en-US" sz="2800" dirty="0">
                <a:solidFill>
                  <a:srgbClr val="000000"/>
                </a:solidFill>
                <a:latin typeface="Crimson Text" panose="02000503000000000000"/>
              </a:rPr>
              <a:t>and</a:t>
            </a:r>
            <a:r>
              <a:rPr lang="en-US" sz="2800" b="1" dirty="0">
                <a:solidFill>
                  <a:srgbClr val="000000"/>
                </a:solidFill>
                <a:latin typeface="Crimson Text" panose="02000503000000000000"/>
              </a:rPr>
              <a:t> electronics</a:t>
            </a:r>
            <a:r>
              <a:rPr lang="en-US" sz="2800" dirty="0">
                <a:solidFill>
                  <a:srgbClr val="000000"/>
                </a:solidFill>
                <a:latin typeface="Crimson Text" panose="02000503000000000000"/>
              </a:rPr>
              <a:t>.</a:t>
            </a:r>
          </a:p>
          <a:p>
            <a:pPr algn="just"/>
            <a:endParaRPr lang="en-US" sz="3000" b="1" dirty="0">
              <a:solidFill>
                <a:srgbClr val="FF3131"/>
              </a:solidFill>
              <a:latin typeface="YAFcfoaHu-s 0"/>
            </a:endParaRPr>
          </a:p>
          <a:p>
            <a:pPr algn="just"/>
            <a:r>
              <a:rPr lang="en-US" sz="3000" b="1" dirty="0">
                <a:solidFill>
                  <a:srgbClr val="FF3131"/>
                </a:solidFill>
                <a:latin typeface="YAFcfoaHu-s 0"/>
              </a:rPr>
              <a:t>Recommendation: </a:t>
            </a:r>
            <a:r>
              <a:rPr lang="en-US" sz="2800" dirty="0">
                <a:solidFill>
                  <a:srgbClr val="000000"/>
                </a:solidFill>
                <a:latin typeface="Crimson Text" panose="02000503000000000000"/>
              </a:rPr>
              <a:t>Enhance rewards for essential spending categories, introducing dynamic cashback rates, loyalty points, or partner discounts, creating a compelling reason for cardholders to use their credit cards frequently.</a:t>
            </a:r>
          </a:p>
          <a:p>
            <a:pPr indent="-285750" algn="just">
              <a:buFont typeface="Arial" panose="020B0604020202020204" pitchFamily="34" charset="0"/>
              <a:buChar char="•"/>
            </a:pPr>
            <a:endParaRPr lang="en-US" sz="2800" dirty="0">
              <a:solidFill>
                <a:srgbClr val="000000"/>
              </a:solidFill>
              <a:latin typeface="Crimson Text" panose="02000503000000000000"/>
            </a:endParaRPr>
          </a:p>
          <a:p>
            <a:pPr indent="-285750" algn="just">
              <a:buFont typeface="Arial" panose="020B0604020202020204" pitchFamily="34" charset="0"/>
              <a:buChar char="•"/>
            </a:pPr>
            <a:r>
              <a:rPr lang="en-US" sz="2800" dirty="0">
                <a:solidFill>
                  <a:srgbClr val="000000"/>
                </a:solidFill>
                <a:latin typeface="Crimson Text" panose="02000503000000000000"/>
              </a:rPr>
              <a:t>Forge strategic partnerships with renowned brands, offering cardholders exclusive discounts, early access to sales, or special financing options for products in popular spending categories. Partner with utility companies to offer exclusive discounts or cash back for bill payments made with the credit card.</a:t>
            </a:r>
          </a:p>
          <a:p>
            <a:pPr indent="-285750" algn="just">
              <a:buFont typeface="Arial" panose="020B0604020202020204" pitchFamily="34" charset="0"/>
              <a:buChar char="•"/>
            </a:pPr>
            <a:r>
              <a:rPr lang="en-US" sz="2800" dirty="0">
                <a:solidFill>
                  <a:srgbClr val="000000"/>
                </a:solidFill>
                <a:latin typeface="Crimson Text" panose="02000503000000000000"/>
              </a:rPr>
              <a:t>Collaborate with grocery chains and electronics retailers to provide special promotions or discounts for cardholders.</a:t>
            </a:r>
          </a:p>
          <a:p>
            <a:pPr indent="-285750" algn="just">
              <a:buFont typeface="Arial" panose="020B0604020202020204" pitchFamily="34" charset="0"/>
              <a:buChar char="•"/>
            </a:pPr>
            <a:r>
              <a:rPr lang="en-US" sz="2800" dirty="0">
                <a:solidFill>
                  <a:srgbClr val="000000"/>
                </a:solidFill>
                <a:latin typeface="Crimson Text" panose="02000503000000000000"/>
              </a:rPr>
              <a:t>Extend the warranty on electronic purchases made with the credit card and offer purchase protection, providing peace of mind for expensive items.</a:t>
            </a:r>
          </a:p>
        </p:txBody>
      </p:sp>
      <p:pic>
        <p:nvPicPr>
          <p:cNvPr id="10" name="Picture 9">
            <a:extLst>
              <a:ext uri="{FF2B5EF4-FFF2-40B4-BE49-F238E27FC236}">
                <a16:creationId xmlns:a16="http://schemas.microsoft.com/office/drawing/2014/main" id="{E9939DE1-706E-D685-D2C3-0D4E9803B374}"/>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r="15805"/>
          <a:stretch/>
        </p:blipFill>
        <p:spPr>
          <a:xfrm>
            <a:off x="11875004" y="5677842"/>
            <a:ext cx="3955904" cy="3321696"/>
          </a:xfrm>
          <a:prstGeom prst="rect">
            <a:avLst/>
          </a:prstGeom>
          <a:ln>
            <a:noFill/>
          </a:ln>
          <a:effectLst>
            <a:softEdge rad="112500"/>
          </a:effectLst>
        </p:spPr>
      </p:pic>
      <p:pic>
        <p:nvPicPr>
          <p:cNvPr id="6" name="Picture 5">
            <a:extLst>
              <a:ext uri="{FF2B5EF4-FFF2-40B4-BE49-F238E27FC236}">
                <a16:creationId xmlns:a16="http://schemas.microsoft.com/office/drawing/2014/main" id="{F79DB07C-F08E-358B-5F6D-1F14C5F4FE8F}"/>
              </a:ext>
            </a:extLst>
          </p:cNvPr>
          <p:cNvPicPr>
            <a:picLocks noChangeAspect="1"/>
          </p:cNvPicPr>
          <p:nvPr/>
        </p:nvPicPr>
        <p:blipFill rotWithShape="1">
          <a:blip r:embed="rId4">
            <a:extLst>
              <a:ext uri="{28A0092B-C50C-407E-A947-70E740481C1C}">
                <a14:useLocalDpi xmlns:a14="http://schemas.microsoft.com/office/drawing/2010/main" val="0"/>
              </a:ext>
            </a:extLst>
          </a:blip>
          <a:srcRect b="12376"/>
          <a:stretch/>
        </p:blipFill>
        <p:spPr>
          <a:xfrm>
            <a:off x="10865059" y="282925"/>
            <a:ext cx="3989276" cy="3038773"/>
          </a:xfrm>
          <a:prstGeom prst="rect">
            <a:avLst/>
          </a:prstGeom>
        </p:spPr>
      </p:pic>
      <p:pic>
        <p:nvPicPr>
          <p:cNvPr id="5126" name="Picture 6" descr="Forge Strategic Partnerships for Sales Alliances in Tech">
            <a:extLst>
              <a:ext uri="{FF2B5EF4-FFF2-40B4-BE49-F238E27FC236}">
                <a16:creationId xmlns:a16="http://schemas.microsoft.com/office/drawing/2014/main" id="{C4C996C1-C53A-2734-8FD6-024D60348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6834" y="3746256"/>
            <a:ext cx="3224115" cy="179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4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pic>
        <p:nvPicPr>
          <p:cNvPr id="1028" name="Picture 4" descr="How To Maximise Your Savings on Online Shopping with Credit Cards? - 20  March 2024">
            <a:extLst>
              <a:ext uri="{FF2B5EF4-FFF2-40B4-BE49-F238E27FC236}">
                <a16:creationId xmlns:a16="http://schemas.microsoft.com/office/drawing/2014/main" id="{868DB77C-0AD6-B0EC-C082-2E8288839D4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10973"/>
          <a:stretch/>
        </p:blipFill>
        <p:spPr bwMode="auto">
          <a:xfrm>
            <a:off x="7313054" y="3365353"/>
            <a:ext cx="8685771" cy="56341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E74C15-72E6-07F5-6137-489D51E7B1B0}"/>
              </a:ext>
            </a:extLst>
          </p:cNvPr>
          <p:cNvSpPr txBox="1"/>
          <p:nvPr/>
        </p:nvSpPr>
        <p:spPr>
          <a:xfrm>
            <a:off x="167917" y="1337808"/>
            <a:ext cx="12447071" cy="8586966"/>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Tech-Driven Convenience:</a:t>
            </a:r>
          </a:p>
          <a:p>
            <a:pPr algn="just"/>
            <a:r>
              <a:rPr lang="en-US" sz="3000" b="1" dirty="0">
                <a:solidFill>
                  <a:srgbClr val="FF3131"/>
                </a:solidFill>
                <a:latin typeface="YAFcfoaHu-s 0"/>
              </a:rPr>
              <a:t>Insight:</a:t>
            </a:r>
            <a:r>
              <a:rPr lang="en-US" dirty="0">
                <a:solidFill>
                  <a:srgbClr val="000000"/>
                </a:solidFill>
                <a:latin typeface="YAFcfoaHu-s 0"/>
              </a:rPr>
              <a:t> </a:t>
            </a:r>
            <a:r>
              <a:rPr lang="en-US" sz="2800" b="1" dirty="0">
                <a:solidFill>
                  <a:srgbClr val="000000"/>
                </a:solidFill>
                <a:latin typeface="Crimson Text" panose="02000503000000000000"/>
              </a:rPr>
              <a:t>Salaried IT employees , Freelancers , Salaried Other employee </a:t>
            </a:r>
            <a:r>
              <a:rPr lang="en-US" sz="2800" dirty="0">
                <a:solidFill>
                  <a:srgbClr val="000000"/>
                </a:solidFill>
                <a:latin typeface="Crimson Text" panose="02000503000000000000"/>
              </a:rPr>
              <a:t>represent a significant user base and significant spending.</a:t>
            </a:r>
          </a:p>
          <a:p>
            <a:pPr algn="just"/>
            <a:r>
              <a:rPr lang="en-US" sz="3000" b="1" dirty="0">
                <a:solidFill>
                  <a:srgbClr val="FF3131"/>
                </a:solidFill>
                <a:latin typeface="YAFcfoaHu-s 0"/>
              </a:rPr>
              <a:t>Recommendation: </a:t>
            </a:r>
            <a:r>
              <a:rPr lang="en-US" sz="2800" dirty="0">
                <a:solidFill>
                  <a:srgbClr val="000000"/>
                </a:solidFill>
                <a:latin typeface="Crimson Text" panose="02000503000000000000"/>
              </a:rPr>
              <a:t>To improve the likelihood of credit card usage among the identified target customers (salaried IT employees, salaried other employee individuals, and freelancers), consider incorporating the following key features in the credit card:</a:t>
            </a:r>
          </a:p>
          <a:p>
            <a:pPr algn="just">
              <a:buFont typeface="Arial" panose="020B0604020202020204" pitchFamily="34" charset="0"/>
              <a:buChar char="•"/>
            </a:pPr>
            <a:r>
              <a:rPr lang="en-US" sz="2800" dirty="0">
                <a:solidFill>
                  <a:srgbClr val="000000"/>
                </a:solidFill>
                <a:latin typeface="Crimson Text" panose="02000503000000000000"/>
              </a:rPr>
              <a:t>Introduce specific reward categories that align with the spending patterns of IT professionals, such as technology purchases, software subscriptions, and online services.</a:t>
            </a:r>
          </a:p>
          <a:p>
            <a:pPr algn="just">
              <a:buFont typeface="Arial" panose="020B0604020202020204" pitchFamily="34" charset="0"/>
              <a:buChar char="•"/>
            </a:pPr>
            <a:r>
              <a:rPr lang="en-US" sz="2800" dirty="0">
                <a:solidFill>
                  <a:srgbClr val="000000"/>
                </a:solidFill>
                <a:latin typeface="Crimson Text" panose="02000503000000000000"/>
              </a:rPr>
              <a:t>Include travel-related perks like airport lounge access, travel insurance, and discounts on flights or hotel bookings, as IT professionals often travel for work.</a:t>
            </a:r>
          </a:p>
          <a:p>
            <a:pPr algn="just">
              <a:buFont typeface="Arial" panose="020B0604020202020204" pitchFamily="34" charset="0"/>
              <a:buChar char="•"/>
            </a:pPr>
            <a:r>
              <a:rPr lang="en-US" sz="2800" dirty="0">
                <a:solidFill>
                  <a:srgbClr val="000000"/>
                </a:solidFill>
                <a:latin typeface="Crimson Text" panose="02000503000000000000"/>
              </a:rPr>
              <a:t>Partner with popular brands or retailers to offer exclusive discounts, promotions, or special offers for cardholders.</a:t>
            </a:r>
          </a:p>
          <a:p>
            <a:pPr algn="just">
              <a:buFont typeface="Arial" panose="020B0604020202020204" pitchFamily="34" charset="0"/>
              <a:buChar char="•"/>
            </a:pPr>
            <a:r>
              <a:rPr lang="en-US" sz="2800" dirty="0">
                <a:solidFill>
                  <a:srgbClr val="000000"/>
                </a:solidFill>
                <a:latin typeface="Crimson Text" panose="02000503000000000000"/>
              </a:rPr>
              <a:t>Provide an extended interest-free grace period, particularly for business-related expenses, giving users more time to settle payments without incurring interest charges.</a:t>
            </a:r>
          </a:p>
          <a:p>
            <a:pPr algn="just"/>
            <a:br>
              <a:rPr lang="en-US" dirty="0">
                <a:solidFill>
                  <a:srgbClr val="FF3131"/>
                </a:solidFill>
                <a:latin typeface="YAFcfoaHu-s 0"/>
              </a:rPr>
            </a:br>
            <a:endParaRPr lang="en-US" dirty="0">
              <a:solidFill>
                <a:srgbClr val="FF3131"/>
              </a:solidFill>
              <a:latin typeface="YAFcfoaHu-s 0"/>
            </a:endParaRPr>
          </a:p>
          <a:p>
            <a:br>
              <a:rPr lang="en-US" dirty="0">
                <a:solidFill>
                  <a:srgbClr val="000000"/>
                </a:solidFill>
                <a:latin typeface="YAFcfoaHu-s 0"/>
              </a:rPr>
            </a:br>
            <a:endParaRPr lang="en-IN" dirty="0"/>
          </a:p>
        </p:txBody>
      </p:sp>
      <p:sp>
        <p:nvSpPr>
          <p:cNvPr id="3" name="TextBox 2">
            <a:extLst>
              <a:ext uri="{FF2B5EF4-FFF2-40B4-BE49-F238E27FC236}">
                <a16:creationId xmlns:a16="http://schemas.microsoft.com/office/drawing/2014/main" id="{AD1B3DB4-D0EB-EEED-0A2E-9A68E0DBCCFA}"/>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Tree>
    <p:extLst>
      <p:ext uri="{BB962C8B-B14F-4D97-AF65-F5344CB8AC3E}">
        <p14:creationId xmlns:p14="http://schemas.microsoft.com/office/powerpoint/2010/main" val="279770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6AC19-61F6-2207-9B55-AAFA90BB4E7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20618" y="1190549"/>
            <a:ext cx="17141567" cy="8405131"/>
          </a:xfrm>
          <a:prstGeom prst="rect">
            <a:avLst/>
          </a:prstGeom>
        </p:spPr>
      </p:pic>
      <p:sp>
        <p:nvSpPr>
          <p:cNvPr id="5" name="TextBox 4">
            <a:extLst>
              <a:ext uri="{FF2B5EF4-FFF2-40B4-BE49-F238E27FC236}">
                <a16:creationId xmlns:a16="http://schemas.microsoft.com/office/drawing/2014/main" id="{63C2067A-9CBB-E03A-FF2B-A6E960E7D2A5}"/>
              </a:ext>
            </a:extLst>
          </p:cNvPr>
          <p:cNvSpPr txBox="1"/>
          <p:nvPr/>
        </p:nvSpPr>
        <p:spPr>
          <a:xfrm>
            <a:off x="167917" y="1190549"/>
            <a:ext cx="11970326" cy="2585323"/>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Advanced Security Measures:</a:t>
            </a:r>
          </a:p>
          <a:p>
            <a:pPr algn="just">
              <a:buFont typeface="Arial" panose="020B0604020202020204" pitchFamily="34" charset="0"/>
              <a:buChar char="•"/>
            </a:pPr>
            <a:r>
              <a:rPr lang="en-US" sz="3000" b="1" dirty="0">
                <a:solidFill>
                  <a:srgbClr val="FF3131"/>
                </a:solidFill>
                <a:latin typeface="YAFcfoaHu-s 0"/>
              </a:rPr>
              <a:t>Insight :</a:t>
            </a:r>
            <a:r>
              <a:rPr lang="en-US" dirty="0">
                <a:solidFill>
                  <a:srgbClr val="FF3131"/>
                </a:solidFill>
                <a:latin typeface="YAFcfoaHu-s 0"/>
              </a:rPr>
              <a:t> </a:t>
            </a:r>
            <a:r>
              <a:rPr lang="en-US" sz="2800" dirty="0">
                <a:solidFill>
                  <a:srgbClr val="000000"/>
                </a:solidFill>
                <a:latin typeface="Crimson Text" panose="02000503000000000000"/>
              </a:rPr>
              <a:t>Security concerns are paramount for credit card users.</a:t>
            </a:r>
          </a:p>
          <a:p>
            <a:pPr algn="just"/>
            <a:endParaRPr lang="en-US" dirty="0">
              <a:solidFill>
                <a:srgbClr val="FF3131"/>
              </a:solidFill>
              <a:latin typeface="YAFcfoaHu-s 0"/>
            </a:endParaRPr>
          </a:p>
          <a:p>
            <a:pPr algn="just">
              <a:buFont typeface="Arial" panose="020B0604020202020204" pitchFamily="34" charset="0"/>
              <a:buChar char="•"/>
            </a:pPr>
            <a:r>
              <a:rPr lang="en-US" sz="3000" b="1" dirty="0">
                <a:solidFill>
                  <a:srgbClr val="FF3131"/>
                </a:solidFill>
                <a:latin typeface="YAFcfoaHu-s 0"/>
              </a:rPr>
              <a:t>Recommendation:</a:t>
            </a:r>
            <a:r>
              <a:rPr lang="en-US" sz="2800" dirty="0">
                <a:solidFill>
                  <a:srgbClr val="000000"/>
                </a:solidFill>
                <a:latin typeface="Crimson Text" panose="02000503000000000000"/>
              </a:rPr>
              <a:t> Bolster security features with advanced fraud detection, real-time transaction alerts, and proactive customer support, ensuring cardholders feel secure in their transactions.</a:t>
            </a:r>
          </a:p>
        </p:txBody>
      </p:sp>
      <p:sp>
        <p:nvSpPr>
          <p:cNvPr id="6" name="TextBox 5">
            <a:extLst>
              <a:ext uri="{FF2B5EF4-FFF2-40B4-BE49-F238E27FC236}">
                <a16:creationId xmlns:a16="http://schemas.microsoft.com/office/drawing/2014/main" id="{963F7AD2-27A4-654A-9A3A-6BB1330CF50D}"/>
              </a:ext>
            </a:extLst>
          </p:cNvPr>
          <p:cNvSpPr txBox="1"/>
          <p:nvPr/>
        </p:nvSpPr>
        <p:spPr>
          <a:xfrm>
            <a:off x="167918" y="3916470"/>
            <a:ext cx="11970325" cy="1938992"/>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Emergency Fund Access:</a:t>
            </a:r>
          </a:p>
          <a:p>
            <a:pPr algn="just">
              <a:buFont typeface="Arial" panose="020B0604020202020204" pitchFamily="34" charset="0"/>
              <a:buChar char="•"/>
            </a:pPr>
            <a:r>
              <a:rPr lang="en-US" sz="2800" dirty="0">
                <a:solidFill>
                  <a:srgbClr val="000000"/>
                </a:solidFill>
                <a:latin typeface="Crimson Text" panose="02000503000000000000"/>
              </a:rPr>
              <a:t>Introduce features that allow users to access emergency funds at reasonable interest rates, providing a safety net for unexpected expenses.</a:t>
            </a:r>
          </a:p>
          <a:p>
            <a:br>
              <a:rPr lang="en-US" dirty="0">
                <a:solidFill>
                  <a:srgbClr val="FF3131"/>
                </a:solidFill>
                <a:latin typeface="YAFcfoaHu-s 0"/>
              </a:rPr>
            </a:br>
            <a:endParaRPr lang="en-IN" dirty="0"/>
          </a:p>
        </p:txBody>
      </p:sp>
      <p:sp>
        <p:nvSpPr>
          <p:cNvPr id="7" name="TextBox 6">
            <a:extLst>
              <a:ext uri="{FF2B5EF4-FFF2-40B4-BE49-F238E27FC236}">
                <a16:creationId xmlns:a16="http://schemas.microsoft.com/office/drawing/2014/main" id="{95D5D10C-170C-D1C5-8470-5EB43D54DD28}"/>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pic>
        <p:nvPicPr>
          <p:cNvPr id="4" name="Picture 2" descr="5 ways to maximise credit card benefits this festive season - Money News |  The Financial Express">
            <a:extLst>
              <a:ext uri="{FF2B5EF4-FFF2-40B4-BE49-F238E27FC236}">
                <a16:creationId xmlns:a16="http://schemas.microsoft.com/office/drawing/2014/main" id="{33A24F8A-4D41-FC88-C968-F7C096E4B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0951" y="80918"/>
            <a:ext cx="4419958" cy="240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55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55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170" name="Picture 2" descr="How will credit card linkage with UPI benefit you? Here's what experts say  - BusinessToday">
            <a:extLst>
              <a:ext uri="{FF2B5EF4-FFF2-40B4-BE49-F238E27FC236}">
                <a16:creationId xmlns:a16="http://schemas.microsoft.com/office/drawing/2014/main" id="{56D53AF6-30A0-2728-D74E-FFD82F0AA5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73" b="18788"/>
          <a:stretch/>
        </p:blipFill>
        <p:spPr bwMode="auto">
          <a:xfrm>
            <a:off x="4246741" y="5256986"/>
            <a:ext cx="7505342" cy="3742552"/>
          </a:xfrm>
          <a:prstGeom prst="rect">
            <a:avLst/>
          </a:prstGeom>
          <a:effectLst>
            <a:glow rad="127000">
              <a:schemeClr val="bg1"/>
            </a:glow>
            <a:outerShdw blurRad="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C69A11-4D7C-D29D-721A-3D26C322C4B9}"/>
              </a:ext>
            </a:extLst>
          </p:cNvPr>
          <p:cNvSpPr txBox="1"/>
          <p:nvPr/>
        </p:nvSpPr>
        <p:spPr>
          <a:xfrm>
            <a:off x="167917" y="1191991"/>
            <a:ext cx="12192000" cy="5447645"/>
          </a:xfrm>
          <a:prstGeom prst="rect">
            <a:avLst/>
          </a:prstGeom>
          <a:noFill/>
        </p:spPr>
        <p:txBody>
          <a:bodyPr wrap="square">
            <a:spAutoFit/>
          </a:bodyPr>
          <a:lstStyle/>
          <a:p>
            <a:pPr algn="just"/>
            <a:r>
              <a:rPr lang="en-US" sz="2800" b="1" dirty="0">
                <a:solidFill>
                  <a:srgbClr val="004AAD"/>
                </a:solidFill>
                <a:latin typeface="Crimson Text" panose="02000503000000000000"/>
                <a:cs typeface="Times New Roman" panose="02020603050405020304" pitchFamily="18" charset="0"/>
              </a:rPr>
              <a:t>RuPay Credit Card Feature:</a:t>
            </a:r>
          </a:p>
          <a:p>
            <a:pPr algn="just"/>
            <a:r>
              <a:rPr lang="en-US" b="1" dirty="0">
                <a:solidFill>
                  <a:srgbClr val="004AAD"/>
                </a:solidFill>
                <a:latin typeface="YAFcfoaHu-s 0"/>
              </a:rPr>
              <a:t> </a:t>
            </a:r>
            <a:endParaRPr lang="en-US" sz="3000" b="1" dirty="0">
              <a:solidFill>
                <a:srgbClr val="FF3131"/>
              </a:solidFill>
              <a:latin typeface="YAFcfoaHu-s 0"/>
            </a:endParaRPr>
          </a:p>
          <a:p>
            <a:pPr algn="just"/>
            <a:r>
              <a:rPr lang="en-US" sz="3000" b="1" dirty="0">
                <a:solidFill>
                  <a:srgbClr val="FF3131"/>
                </a:solidFill>
                <a:latin typeface="YAFcfoaHu-s 0"/>
              </a:rPr>
              <a:t>1. Seamless UPI Integration : </a:t>
            </a:r>
            <a:r>
              <a:rPr lang="en-US" sz="2800" dirty="0">
                <a:solidFill>
                  <a:srgbClr val="000000"/>
                </a:solidFill>
                <a:latin typeface="Crimson Text" panose="02000503000000000000"/>
              </a:rPr>
              <a:t>Ensure effortless integration with UPI for quick and convenient transactions. Users should be able to link their credit card to UPI easily, promoting widespread usage.</a:t>
            </a:r>
          </a:p>
          <a:p>
            <a:pPr algn="just"/>
            <a:endParaRPr lang="en-US" dirty="0">
              <a:solidFill>
                <a:srgbClr val="FF3131"/>
              </a:solidFill>
              <a:latin typeface="YAFcfoaHu-s 0"/>
            </a:endParaRPr>
          </a:p>
          <a:p>
            <a:pPr algn="just"/>
            <a:r>
              <a:rPr lang="en-US" sz="3000" b="1" dirty="0">
                <a:solidFill>
                  <a:srgbClr val="FF3131"/>
                </a:solidFill>
                <a:latin typeface="YAFcfoaHu-s 0"/>
              </a:rPr>
              <a:t>2. Fast Approval Process: </a:t>
            </a:r>
            <a:r>
              <a:rPr lang="en-US" sz="2800" dirty="0">
                <a:solidFill>
                  <a:srgbClr val="000000"/>
                </a:solidFill>
                <a:latin typeface="Crimson Text" panose="02000503000000000000"/>
              </a:rPr>
              <a:t>Implement a swift and efficient approval process for credit card applications to encourage users to adopt the credit card without unnecessary delays.</a:t>
            </a:r>
          </a:p>
          <a:p>
            <a:pPr algn="just"/>
            <a:endParaRPr lang="en-US" sz="2800" dirty="0">
              <a:solidFill>
                <a:srgbClr val="000000"/>
              </a:solidFill>
              <a:latin typeface="Crimson Text" panose="02000503000000000000"/>
            </a:endParaRPr>
          </a:p>
          <a:p>
            <a:pPr algn="just"/>
            <a:r>
              <a:rPr lang="en-US" sz="2800" dirty="0">
                <a:solidFill>
                  <a:srgbClr val="000000"/>
                </a:solidFill>
                <a:latin typeface="Crimson Text" panose="02000503000000000000"/>
              </a:rPr>
              <a:t>Introduce attractive cashback and bonus programs for users making payments through UPI. This will incentivize customers to choose the credit card over other payment methods.</a:t>
            </a:r>
          </a:p>
        </p:txBody>
      </p:sp>
      <p:sp>
        <p:nvSpPr>
          <p:cNvPr id="2" name="TextBox 1">
            <a:extLst>
              <a:ext uri="{FF2B5EF4-FFF2-40B4-BE49-F238E27FC236}">
                <a16:creationId xmlns:a16="http://schemas.microsoft.com/office/drawing/2014/main" id="{1E290F3B-3596-2E92-00C9-B6FC3F023BF4}"/>
              </a:ext>
            </a:extLst>
          </p:cNvPr>
          <p:cNvSpPr txBox="1"/>
          <p:nvPr/>
        </p:nvSpPr>
        <p:spPr>
          <a:xfrm>
            <a:off x="167917" y="282924"/>
            <a:ext cx="10394335" cy="769441"/>
          </a:xfrm>
          <a:prstGeom prst="rect">
            <a:avLst/>
          </a:prstGeom>
          <a:noFill/>
        </p:spPr>
        <p:txBody>
          <a:bodyPr wrap="square">
            <a:spAutoFit/>
          </a:bodyPr>
          <a:lstStyle/>
          <a:p>
            <a:r>
              <a:rPr lang="en-IN" sz="4400" b="1" u="sng" dirty="0">
                <a:solidFill>
                  <a:schemeClr val="accent1">
                    <a:lumMod val="75000"/>
                  </a:schemeClr>
                </a:solidFill>
                <a:latin typeface="Crimson Text" panose="02000503000000000000" pitchFamily="2" charset="0"/>
              </a:rPr>
              <a:t>Credit Card Feature Recommendations</a:t>
            </a:r>
          </a:p>
        </p:txBody>
      </p:sp>
    </p:spTree>
    <p:extLst>
      <p:ext uri="{BB962C8B-B14F-4D97-AF65-F5344CB8AC3E}">
        <p14:creationId xmlns:p14="http://schemas.microsoft.com/office/powerpoint/2010/main" val="48944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grpSp>
        <p:nvGrpSpPr>
          <p:cNvPr id="5" name="object 2">
            <a:extLst>
              <a:ext uri="{FF2B5EF4-FFF2-40B4-BE49-F238E27FC236}">
                <a16:creationId xmlns:a16="http://schemas.microsoft.com/office/drawing/2014/main" id="{A71E62EF-D627-DCE3-4682-577B386F69A9}"/>
              </a:ext>
            </a:extLst>
          </p:cNvPr>
          <p:cNvGrpSpPr/>
          <p:nvPr/>
        </p:nvGrpSpPr>
        <p:grpSpPr>
          <a:xfrm>
            <a:off x="-1" y="0"/>
            <a:ext cx="15998825" cy="8999538"/>
            <a:chOff x="0" y="0"/>
            <a:chExt cx="11811000" cy="6858000"/>
          </a:xfrm>
        </p:grpSpPr>
        <p:pic>
          <p:nvPicPr>
            <p:cNvPr id="9" name="object 3">
              <a:extLst>
                <a:ext uri="{FF2B5EF4-FFF2-40B4-BE49-F238E27FC236}">
                  <a16:creationId xmlns:a16="http://schemas.microsoft.com/office/drawing/2014/main" id="{70F45636-0BEC-0CC9-9568-FCA08250707D}"/>
                </a:ext>
              </a:extLst>
            </p:cNvPr>
            <p:cNvPicPr/>
            <p:nvPr/>
          </p:nvPicPr>
          <p:blipFill>
            <a:blip r:embed="rId2" cstate="print"/>
            <a:stretch>
              <a:fillRect/>
            </a:stretch>
          </p:blipFill>
          <p:spPr>
            <a:xfrm>
              <a:off x="0" y="0"/>
              <a:ext cx="11811000" cy="6857999"/>
            </a:xfrm>
            <a:prstGeom prst="rect">
              <a:avLst/>
            </a:prstGeom>
          </p:spPr>
        </p:pic>
        <p:sp>
          <p:nvSpPr>
            <p:cNvPr id="10" name="object 4">
              <a:extLst>
                <a:ext uri="{FF2B5EF4-FFF2-40B4-BE49-F238E27FC236}">
                  <a16:creationId xmlns:a16="http://schemas.microsoft.com/office/drawing/2014/main" id="{A8D9AE10-6204-66A5-F149-BC77960133D0}"/>
                </a:ext>
              </a:extLst>
            </p:cNvPr>
            <p:cNvSpPr/>
            <p:nvPr/>
          </p:nvSpPr>
          <p:spPr>
            <a:xfrm>
              <a:off x="777240" y="0"/>
              <a:ext cx="8275320" cy="6858000"/>
            </a:xfrm>
            <a:custGeom>
              <a:avLst/>
              <a:gdLst/>
              <a:ahLst/>
              <a:cxnLst/>
              <a:rect l="l" t="t" r="r" b="b"/>
              <a:pathLst>
                <a:path w="8275320" h="6858000">
                  <a:moveTo>
                    <a:pt x="5825236" y="0"/>
                  </a:moveTo>
                  <a:lnTo>
                    <a:pt x="2449829" y="0"/>
                  </a:lnTo>
                  <a:lnTo>
                    <a:pt x="2343785" y="48005"/>
                  </a:lnTo>
                  <a:lnTo>
                    <a:pt x="2300604" y="69088"/>
                  </a:lnTo>
                  <a:lnTo>
                    <a:pt x="2257679" y="90677"/>
                  </a:lnTo>
                  <a:lnTo>
                    <a:pt x="2215007" y="112775"/>
                  </a:lnTo>
                  <a:lnTo>
                    <a:pt x="2172716" y="135381"/>
                  </a:lnTo>
                  <a:lnTo>
                    <a:pt x="2130679" y="158369"/>
                  </a:lnTo>
                  <a:lnTo>
                    <a:pt x="2088896" y="181864"/>
                  </a:lnTo>
                  <a:lnTo>
                    <a:pt x="2047493" y="205867"/>
                  </a:lnTo>
                  <a:lnTo>
                    <a:pt x="2006346" y="230250"/>
                  </a:lnTo>
                  <a:lnTo>
                    <a:pt x="1965452" y="255270"/>
                  </a:lnTo>
                  <a:lnTo>
                    <a:pt x="1924939" y="280543"/>
                  </a:lnTo>
                  <a:lnTo>
                    <a:pt x="1884807" y="306324"/>
                  </a:lnTo>
                  <a:lnTo>
                    <a:pt x="1844928" y="332613"/>
                  </a:lnTo>
                  <a:lnTo>
                    <a:pt x="1805304" y="359283"/>
                  </a:lnTo>
                  <a:lnTo>
                    <a:pt x="1766062" y="386461"/>
                  </a:lnTo>
                  <a:lnTo>
                    <a:pt x="1727200" y="414020"/>
                  </a:lnTo>
                  <a:lnTo>
                    <a:pt x="1688591" y="442087"/>
                  </a:lnTo>
                  <a:lnTo>
                    <a:pt x="1650364" y="470535"/>
                  </a:lnTo>
                  <a:lnTo>
                    <a:pt x="1612518" y="499363"/>
                  </a:lnTo>
                  <a:lnTo>
                    <a:pt x="1574927" y="528701"/>
                  </a:lnTo>
                  <a:lnTo>
                    <a:pt x="1537716" y="558419"/>
                  </a:lnTo>
                  <a:lnTo>
                    <a:pt x="1500886" y="588517"/>
                  </a:lnTo>
                  <a:lnTo>
                    <a:pt x="1464436" y="619125"/>
                  </a:lnTo>
                  <a:lnTo>
                    <a:pt x="1428242" y="650113"/>
                  </a:lnTo>
                  <a:lnTo>
                    <a:pt x="1392555" y="681482"/>
                  </a:lnTo>
                  <a:lnTo>
                    <a:pt x="1357122" y="713232"/>
                  </a:lnTo>
                  <a:lnTo>
                    <a:pt x="1322070" y="745363"/>
                  </a:lnTo>
                  <a:lnTo>
                    <a:pt x="1287398" y="777875"/>
                  </a:lnTo>
                  <a:lnTo>
                    <a:pt x="1253109" y="810895"/>
                  </a:lnTo>
                  <a:lnTo>
                    <a:pt x="1219199" y="844296"/>
                  </a:lnTo>
                  <a:lnTo>
                    <a:pt x="1185672" y="877951"/>
                  </a:lnTo>
                  <a:lnTo>
                    <a:pt x="1152524" y="912113"/>
                  </a:lnTo>
                  <a:lnTo>
                    <a:pt x="1119759" y="946530"/>
                  </a:lnTo>
                  <a:lnTo>
                    <a:pt x="1087373" y="981455"/>
                  </a:lnTo>
                  <a:lnTo>
                    <a:pt x="1055497" y="1016635"/>
                  </a:lnTo>
                  <a:lnTo>
                    <a:pt x="1023873" y="1052322"/>
                  </a:lnTo>
                  <a:lnTo>
                    <a:pt x="992759" y="1088263"/>
                  </a:lnTo>
                  <a:lnTo>
                    <a:pt x="962024" y="1124585"/>
                  </a:lnTo>
                  <a:lnTo>
                    <a:pt x="931672" y="1161288"/>
                  </a:lnTo>
                  <a:lnTo>
                    <a:pt x="901699" y="1198245"/>
                  </a:lnTo>
                  <a:lnTo>
                    <a:pt x="872235" y="1235710"/>
                  </a:lnTo>
                  <a:lnTo>
                    <a:pt x="843153" y="1273428"/>
                  </a:lnTo>
                  <a:lnTo>
                    <a:pt x="814578" y="1311528"/>
                  </a:lnTo>
                  <a:lnTo>
                    <a:pt x="786384" y="1349883"/>
                  </a:lnTo>
                  <a:lnTo>
                    <a:pt x="758571" y="1388617"/>
                  </a:lnTo>
                  <a:lnTo>
                    <a:pt x="731266" y="1427734"/>
                  </a:lnTo>
                  <a:lnTo>
                    <a:pt x="704341" y="1467103"/>
                  </a:lnTo>
                  <a:lnTo>
                    <a:pt x="677798" y="1506854"/>
                  </a:lnTo>
                  <a:lnTo>
                    <a:pt x="651891" y="1546860"/>
                  </a:lnTo>
                  <a:lnTo>
                    <a:pt x="626237" y="1587246"/>
                  </a:lnTo>
                  <a:lnTo>
                    <a:pt x="601218" y="1627886"/>
                  </a:lnTo>
                  <a:lnTo>
                    <a:pt x="576579" y="1668907"/>
                  </a:lnTo>
                  <a:lnTo>
                    <a:pt x="552322" y="1710182"/>
                  </a:lnTo>
                  <a:lnTo>
                    <a:pt x="528573" y="1751838"/>
                  </a:lnTo>
                  <a:lnTo>
                    <a:pt x="505332" y="1793748"/>
                  </a:lnTo>
                  <a:lnTo>
                    <a:pt x="482587" y="1835912"/>
                  </a:lnTo>
                  <a:lnTo>
                    <a:pt x="460286" y="1878457"/>
                  </a:lnTo>
                  <a:lnTo>
                    <a:pt x="438467" y="1921128"/>
                  </a:lnTo>
                  <a:lnTo>
                    <a:pt x="417131" y="1964182"/>
                  </a:lnTo>
                  <a:lnTo>
                    <a:pt x="396278" y="2007615"/>
                  </a:lnTo>
                  <a:lnTo>
                    <a:pt x="375919" y="2051177"/>
                  </a:lnTo>
                  <a:lnTo>
                    <a:pt x="356057" y="2095119"/>
                  </a:lnTo>
                  <a:lnTo>
                    <a:pt x="336689" y="2139315"/>
                  </a:lnTo>
                  <a:lnTo>
                    <a:pt x="317830" y="2183638"/>
                  </a:lnTo>
                  <a:lnTo>
                    <a:pt x="299466" y="2228341"/>
                  </a:lnTo>
                  <a:lnTo>
                    <a:pt x="281609" y="2273300"/>
                  </a:lnTo>
                  <a:lnTo>
                    <a:pt x="264274" y="2318512"/>
                  </a:lnTo>
                  <a:lnTo>
                    <a:pt x="247446" y="2363978"/>
                  </a:lnTo>
                  <a:lnTo>
                    <a:pt x="231140" y="2409698"/>
                  </a:lnTo>
                  <a:lnTo>
                    <a:pt x="215366" y="2455672"/>
                  </a:lnTo>
                  <a:lnTo>
                    <a:pt x="200113" y="2501900"/>
                  </a:lnTo>
                  <a:lnTo>
                    <a:pt x="185381" y="2548382"/>
                  </a:lnTo>
                  <a:lnTo>
                    <a:pt x="171196" y="2594991"/>
                  </a:lnTo>
                  <a:lnTo>
                    <a:pt x="157543" y="2641854"/>
                  </a:lnTo>
                  <a:lnTo>
                    <a:pt x="144424" y="2689098"/>
                  </a:lnTo>
                  <a:lnTo>
                    <a:pt x="131864" y="2736341"/>
                  </a:lnTo>
                  <a:lnTo>
                    <a:pt x="119837" y="2783966"/>
                  </a:lnTo>
                  <a:lnTo>
                    <a:pt x="108369" y="2831719"/>
                  </a:lnTo>
                  <a:lnTo>
                    <a:pt x="97459" y="2879725"/>
                  </a:lnTo>
                  <a:lnTo>
                    <a:pt x="87096" y="2927985"/>
                  </a:lnTo>
                  <a:lnTo>
                    <a:pt x="77304" y="2976372"/>
                  </a:lnTo>
                  <a:lnTo>
                    <a:pt x="68084" y="3025013"/>
                  </a:lnTo>
                  <a:lnTo>
                    <a:pt x="59423" y="3073908"/>
                  </a:lnTo>
                  <a:lnTo>
                    <a:pt x="51333" y="3122929"/>
                  </a:lnTo>
                  <a:lnTo>
                    <a:pt x="43827" y="3172079"/>
                  </a:lnTo>
                  <a:lnTo>
                    <a:pt x="36893" y="3221482"/>
                  </a:lnTo>
                  <a:lnTo>
                    <a:pt x="30556" y="3271139"/>
                  </a:lnTo>
                  <a:lnTo>
                    <a:pt x="24803" y="3320923"/>
                  </a:lnTo>
                  <a:lnTo>
                    <a:pt x="19634" y="3370834"/>
                  </a:lnTo>
                  <a:lnTo>
                    <a:pt x="15062" y="3420872"/>
                  </a:lnTo>
                  <a:lnTo>
                    <a:pt x="11087" y="3471164"/>
                  </a:lnTo>
                  <a:lnTo>
                    <a:pt x="7708" y="3521710"/>
                  </a:lnTo>
                  <a:lnTo>
                    <a:pt x="4940" y="3572255"/>
                  </a:lnTo>
                  <a:lnTo>
                    <a:pt x="2781" y="3623055"/>
                  </a:lnTo>
                  <a:lnTo>
                    <a:pt x="1244" y="3673982"/>
                  </a:lnTo>
                  <a:lnTo>
                    <a:pt x="304" y="3725164"/>
                  </a:lnTo>
                  <a:lnTo>
                    <a:pt x="0" y="3776345"/>
                  </a:lnTo>
                  <a:lnTo>
                    <a:pt x="317" y="3828161"/>
                  </a:lnTo>
                  <a:lnTo>
                    <a:pt x="1269" y="3879977"/>
                  </a:lnTo>
                  <a:lnTo>
                    <a:pt x="2857" y="3931539"/>
                  </a:lnTo>
                  <a:lnTo>
                    <a:pt x="5067" y="3982847"/>
                  </a:lnTo>
                  <a:lnTo>
                    <a:pt x="7899" y="4034154"/>
                  </a:lnTo>
                  <a:lnTo>
                    <a:pt x="11353" y="4085208"/>
                  </a:lnTo>
                  <a:lnTo>
                    <a:pt x="15430" y="4136008"/>
                  </a:lnTo>
                  <a:lnTo>
                    <a:pt x="20116" y="4186808"/>
                  </a:lnTo>
                  <a:lnTo>
                    <a:pt x="25412" y="4237355"/>
                  </a:lnTo>
                  <a:lnTo>
                    <a:pt x="31305" y="4287647"/>
                  </a:lnTo>
                  <a:lnTo>
                    <a:pt x="37807" y="4337812"/>
                  </a:lnTo>
                  <a:lnTo>
                    <a:pt x="44907" y="4387850"/>
                  </a:lnTo>
                  <a:lnTo>
                    <a:pt x="52590" y="4437633"/>
                  </a:lnTo>
                  <a:lnTo>
                    <a:pt x="60871" y="4487164"/>
                  </a:lnTo>
                  <a:lnTo>
                    <a:pt x="69748" y="4536567"/>
                  </a:lnTo>
                  <a:lnTo>
                    <a:pt x="79197" y="4585843"/>
                  </a:lnTo>
                  <a:lnTo>
                    <a:pt x="89230" y="4634738"/>
                  </a:lnTo>
                  <a:lnTo>
                    <a:pt x="99834" y="4683506"/>
                  </a:lnTo>
                  <a:lnTo>
                    <a:pt x="111010" y="4732020"/>
                  </a:lnTo>
                  <a:lnTo>
                    <a:pt x="122758" y="4780407"/>
                  </a:lnTo>
                  <a:lnTo>
                    <a:pt x="135064" y="4828540"/>
                  </a:lnTo>
                  <a:lnTo>
                    <a:pt x="147929" y="4876419"/>
                  </a:lnTo>
                  <a:lnTo>
                    <a:pt x="161353" y="4924044"/>
                  </a:lnTo>
                  <a:lnTo>
                    <a:pt x="175336" y="4971415"/>
                  </a:lnTo>
                  <a:lnTo>
                    <a:pt x="189865" y="5018658"/>
                  </a:lnTo>
                  <a:lnTo>
                    <a:pt x="204939" y="5065522"/>
                  </a:lnTo>
                  <a:lnTo>
                    <a:pt x="220560" y="5112258"/>
                  </a:lnTo>
                  <a:lnTo>
                    <a:pt x="236715" y="5158740"/>
                  </a:lnTo>
                  <a:lnTo>
                    <a:pt x="253415" y="5204841"/>
                  </a:lnTo>
                  <a:lnTo>
                    <a:pt x="270637" y="5250815"/>
                  </a:lnTo>
                  <a:lnTo>
                    <a:pt x="288378" y="5296535"/>
                  </a:lnTo>
                  <a:lnTo>
                    <a:pt x="306654" y="5341874"/>
                  </a:lnTo>
                  <a:lnTo>
                    <a:pt x="325450" y="5387086"/>
                  </a:lnTo>
                  <a:lnTo>
                    <a:pt x="344754" y="5431917"/>
                  </a:lnTo>
                  <a:lnTo>
                    <a:pt x="364578" y="5476494"/>
                  </a:lnTo>
                  <a:lnTo>
                    <a:pt x="384898" y="5520817"/>
                  </a:lnTo>
                  <a:lnTo>
                    <a:pt x="405739" y="5564886"/>
                  </a:lnTo>
                  <a:lnTo>
                    <a:pt x="427075" y="5608574"/>
                  </a:lnTo>
                  <a:lnTo>
                    <a:pt x="448906" y="5652033"/>
                  </a:lnTo>
                  <a:lnTo>
                    <a:pt x="471233" y="5695188"/>
                  </a:lnTo>
                  <a:lnTo>
                    <a:pt x="494029" y="5738050"/>
                  </a:lnTo>
                  <a:lnTo>
                    <a:pt x="517397" y="5780608"/>
                  </a:lnTo>
                  <a:lnTo>
                    <a:pt x="541147" y="5822873"/>
                  </a:lnTo>
                  <a:lnTo>
                    <a:pt x="565404" y="5864821"/>
                  </a:lnTo>
                  <a:lnTo>
                    <a:pt x="590169" y="5906452"/>
                  </a:lnTo>
                  <a:lnTo>
                    <a:pt x="615315" y="5947778"/>
                  </a:lnTo>
                  <a:lnTo>
                    <a:pt x="641096" y="5988773"/>
                  </a:lnTo>
                  <a:lnTo>
                    <a:pt x="667131" y="6029452"/>
                  </a:lnTo>
                  <a:lnTo>
                    <a:pt x="693801" y="6069799"/>
                  </a:lnTo>
                  <a:lnTo>
                    <a:pt x="720851" y="6109817"/>
                  </a:lnTo>
                  <a:lnTo>
                    <a:pt x="748410" y="6149505"/>
                  </a:lnTo>
                  <a:lnTo>
                    <a:pt x="776351" y="6188849"/>
                  </a:lnTo>
                  <a:lnTo>
                    <a:pt x="804798" y="6227864"/>
                  </a:lnTo>
                  <a:lnTo>
                    <a:pt x="833628" y="6266522"/>
                  </a:lnTo>
                  <a:lnTo>
                    <a:pt x="862837" y="6304826"/>
                  </a:lnTo>
                  <a:lnTo>
                    <a:pt x="892555" y="6342786"/>
                  </a:lnTo>
                  <a:lnTo>
                    <a:pt x="922782" y="6380391"/>
                  </a:lnTo>
                  <a:lnTo>
                    <a:pt x="953389" y="6417627"/>
                  </a:lnTo>
                  <a:lnTo>
                    <a:pt x="984377" y="6454508"/>
                  </a:lnTo>
                  <a:lnTo>
                    <a:pt x="1015746" y="6491008"/>
                  </a:lnTo>
                  <a:lnTo>
                    <a:pt x="1047622" y="6527152"/>
                  </a:lnTo>
                  <a:lnTo>
                    <a:pt x="1079880" y="6562915"/>
                  </a:lnTo>
                  <a:lnTo>
                    <a:pt x="1112520" y="6598297"/>
                  </a:lnTo>
                  <a:lnTo>
                    <a:pt x="1145667" y="6633286"/>
                  </a:lnTo>
                  <a:lnTo>
                    <a:pt x="1179067" y="6667906"/>
                  </a:lnTo>
                  <a:lnTo>
                    <a:pt x="1212977" y="6702132"/>
                  </a:lnTo>
                  <a:lnTo>
                    <a:pt x="1247140" y="6735958"/>
                  </a:lnTo>
                  <a:lnTo>
                    <a:pt x="1379982" y="6857998"/>
                  </a:lnTo>
                  <a:lnTo>
                    <a:pt x="6895083" y="6857998"/>
                  </a:lnTo>
                  <a:lnTo>
                    <a:pt x="7027799" y="6735958"/>
                  </a:lnTo>
                  <a:lnTo>
                    <a:pt x="7062088" y="6702132"/>
                  </a:lnTo>
                  <a:lnTo>
                    <a:pt x="7095998" y="6667906"/>
                  </a:lnTo>
                  <a:lnTo>
                    <a:pt x="7129399" y="6633286"/>
                  </a:lnTo>
                  <a:lnTo>
                    <a:pt x="7162545" y="6598297"/>
                  </a:lnTo>
                  <a:lnTo>
                    <a:pt x="7195184" y="6562915"/>
                  </a:lnTo>
                  <a:lnTo>
                    <a:pt x="7227442" y="6527152"/>
                  </a:lnTo>
                  <a:lnTo>
                    <a:pt x="7259319" y="6491008"/>
                  </a:lnTo>
                  <a:lnTo>
                    <a:pt x="7290688" y="6454508"/>
                  </a:lnTo>
                  <a:lnTo>
                    <a:pt x="7321677" y="6417627"/>
                  </a:lnTo>
                  <a:lnTo>
                    <a:pt x="7352283" y="6380391"/>
                  </a:lnTo>
                  <a:lnTo>
                    <a:pt x="7382383" y="6342786"/>
                  </a:lnTo>
                  <a:lnTo>
                    <a:pt x="7412228" y="6304826"/>
                  </a:lnTo>
                  <a:lnTo>
                    <a:pt x="7441437" y="6266522"/>
                  </a:lnTo>
                  <a:lnTo>
                    <a:pt x="7470266" y="6227864"/>
                  </a:lnTo>
                  <a:lnTo>
                    <a:pt x="7498714" y="6188849"/>
                  </a:lnTo>
                  <a:lnTo>
                    <a:pt x="7526655" y="6149505"/>
                  </a:lnTo>
                  <a:lnTo>
                    <a:pt x="7554213" y="6109817"/>
                  </a:lnTo>
                  <a:lnTo>
                    <a:pt x="7581264" y="6069799"/>
                  </a:lnTo>
                  <a:lnTo>
                    <a:pt x="7607808" y="6029452"/>
                  </a:lnTo>
                  <a:lnTo>
                    <a:pt x="7633969" y="5988773"/>
                  </a:lnTo>
                  <a:lnTo>
                    <a:pt x="7659751" y="5947778"/>
                  </a:lnTo>
                  <a:lnTo>
                    <a:pt x="7684896" y="5906452"/>
                  </a:lnTo>
                  <a:lnTo>
                    <a:pt x="7709661" y="5864821"/>
                  </a:lnTo>
                  <a:lnTo>
                    <a:pt x="7733918" y="5822873"/>
                  </a:lnTo>
                  <a:lnTo>
                    <a:pt x="7757667" y="5780608"/>
                  </a:lnTo>
                  <a:lnTo>
                    <a:pt x="7781035" y="5738050"/>
                  </a:lnTo>
                  <a:lnTo>
                    <a:pt x="7803768" y="5695188"/>
                  </a:lnTo>
                  <a:lnTo>
                    <a:pt x="7826120" y="5652033"/>
                  </a:lnTo>
                  <a:lnTo>
                    <a:pt x="7847964" y="5608574"/>
                  </a:lnTo>
                  <a:lnTo>
                    <a:pt x="7869301" y="5564886"/>
                  </a:lnTo>
                  <a:lnTo>
                    <a:pt x="7890129" y="5520817"/>
                  </a:lnTo>
                  <a:lnTo>
                    <a:pt x="7910449" y="5476494"/>
                  </a:lnTo>
                  <a:lnTo>
                    <a:pt x="7930260" y="5431917"/>
                  </a:lnTo>
                  <a:lnTo>
                    <a:pt x="7949564" y="5387086"/>
                  </a:lnTo>
                  <a:lnTo>
                    <a:pt x="7968360" y="5341874"/>
                  </a:lnTo>
                  <a:lnTo>
                    <a:pt x="7986649" y="5296535"/>
                  </a:lnTo>
                  <a:lnTo>
                    <a:pt x="8004429" y="5250815"/>
                  </a:lnTo>
                  <a:lnTo>
                    <a:pt x="8021701" y="5204841"/>
                  </a:lnTo>
                  <a:lnTo>
                    <a:pt x="8038337" y="5158740"/>
                  </a:lnTo>
                  <a:lnTo>
                    <a:pt x="8054466" y="5112258"/>
                  </a:lnTo>
                  <a:lnTo>
                    <a:pt x="8070087" y="5065522"/>
                  </a:lnTo>
                  <a:lnTo>
                    <a:pt x="8085201" y="5018658"/>
                  </a:lnTo>
                  <a:lnTo>
                    <a:pt x="8099679" y="4971415"/>
                  </a:lnTo>
                  <a:lnTo>
                    <a:pt x="8113649" y="4924044"/>
                  </a:lnTo>
                  <a:lnTo>
                    <a:pt x="8127110" y="4876419"/>
                  </a:lnTo>
                  <a:lnTo>
                    <a:pt x="8139937" y="4828540"/>
                  </a:lnTo>
                  <a:lnTo>
                    <a:pt x="8152257" y="4780407"/>
                  </a:lnTo>
                  <a:lnTo>
                    <a:pt x="8164067" y="4732020"/>
                  </a:lnTo>
                  <a:lnTo>
                    <a:pt x="8175243" y="4683506"/>
                  </a:lnTo>
                  <a:lnTo>
                    <a:pt x="8185784" y="4634738"/>
                  </a:lnTo>
                  <a:lnTo>
                    <a:pt x="8195817" y="4585843"/>
                  </a:lnTo>
                  <a:lnTo>
                    <a:pt x="8205342" y="4536567"/>
                  </a:lnTo>
                  <a:lnTo>
                    <a:pt x="8214233" y="4487164"/>
                  </a:lnTo>
                  <a:lnTo>
                    <a:pt x="8222487" y="4437633"/>
                  </a:lnTo>
                  <a:lnTo>
                    <a:pt x="8230108" y="4387850"/>
                  </a:lnTo>
                  <a:lnTo>
                    <a:pt x="8237219" y="4337812"/>
                  </a:lnTo>
                  <a:lnTo>
                    <a:pt x="8243696" y="4287647"/>
                  </a:lnTo>
                  <a:lnTo>
                    <a:pt x="8249665" y="4237355"/>
                  </a:lnTo>
                  <a:lnTo>
                    <a:pt x="8255000" y="4186808"/>
                  </a:lnTo>
                  <a:lnTo>
                    <a:pt x="8259571" y="4136008"/>
                  </a:lnTo>
                  <a:lnTo>
                    <a:pt x="8263762" y="4085208"/>
                  </a:lnTo>
                  <a:lnTo>
                    <a:pt x="8267191" y="4034154"/>
                  </a:lnTo>
                  <a:lnTo>
                    <a:pt x="8269985" y="3982847"/>
                  </a:lnTo>
                  <a:lnTo>
                    <a:pt x="8272144" y="3931539"/>
                  </a:lnTo>
                  <a:lnTo>
                    <a:pt x="8273795" y="3879977"/>
                  </a:lnTo>
                  <a:lnTo>
                    <a:pt x="8274684" y="3828161"/>
                  </a:lnTo>
                  <a:lnTo>
                    <a:pt x="8275065" y="3776345"/>
                  </a:lnTo>
                  <a:lnTo>
                    <a:pt x="8274811" y="3725164"/>
                  </a:lnTo>
                  <a:lnTo>
                    <a:pt x="8273795" y="3673982"/>
                  </a:lnTo>
                  <a:lnTo>
                    <a:pt x="8272271" y="3623055"/>
                  </a:lnTo>
                  <a:lnTo>
                    <a:pt x="8270112" y="3572255"/>
                  </a:lnTo>
                  <a:lnTo>
                    <a:pt x="8267318" y="3521710"/>
                  </a:lnTo>
                  <a:lnTo>
                    <a:pt x="8264016" y="3471164"/>
                  </a:lnTo>
                  <a:lnTo>
                    <a:pt x="8259953" y="3420872"/>
                  </a:lnTo>
                  <a:lnTo>
                    <a:pt x="8255381" y="3370834"/>
                  </a:lnTo>
                  <a:lnTo>
                    <a:pt x="8250301" y="3320923"/>
                  </a:lnTo>
                  <a:lnTo>
                    <a:pt x="8244458" y="3271139"/>
                  </a:lnTo>
                  <a:lnTo>
                    <a:pt x="8238108" y="3221482"/>
                  </a:lnTo>
                  <a:lnTo>
                    <a:pt x="8231251" y="3172079"/>
                  </a:lnTo>
                  <a:lnTo>
                    <a:pt x="8223758" y="3122929"/>
                  </a:lnTo>
                  <a:lnTo>
                    <a:pt x="8215630" y="3073908"/>
                  </a:lnTo>
                  <a:lnTo>
                    <a:pt x="8206993" y="3025013"/>
                  </a:lnTo>
                  <a:lnTo>
                    <a:pt x="8197723" y="2976372"/>
                  </a:lnTo>
                  <a:lnTo>
                    <a:pt x="8187943" y="2927985"/>
                  </a:lnTo>
                  <a:lnTo>
                    <a:pt x="8177657" y="2879725"/>
                  </a:lnTo>
                  <a:lnTo>
                    <a:pt x="8166734" y="2831719"/>
                  </a:lnTo>
                  <a:lnTo>
                    <a:pt x="8155178" y="2783966"/>
                  </a:lnTo>
                  <a:lnTo>
                    <a:pt x="8143239" y="2736341"/>
                  </a:lnTo>
                  <a:lnTo>
                    <a:pt x="8130666" y="2689098"/>
                  </a:lnTo>
                  <a:lnTo>
                    <a:pt x="8117585" y="2641854"/>
                  </a:lnTo>
                  <a:lnTo>
                    <a:pt x="8103869" y="2594991"/>
                  </a:lnTo>
                  <a:lnTo>
                    <a:pt x="8089645" y="2548382"/>
                  </a:lnTo>
                  <a:lnTo>
                    <a:pt x="8074913" y="2501900"/>
                  </a:lnTo>
                  <a:lnTo>
                    <a:pt x="8059674" y="2455672"/>
                  </a:lnTo>
                  <a:lnTo>
                    <a:pt x="8043926" y="2409698"/>
                  </a:lnTo>
                  <a:lnTo>
                    <a:pt x="8027669" y="2363978"/>
                  </a:lnTo>
                  <a:lnTo>
                    <a:pt x="8010779" y="2318512"/>
                  </a:lnTo>
                  <a:lnTo>
                    <a:pt x="7993507" y="2273300"/>
                  </a:lnTo>
                  <a:lnTo>
                    <a:pt x="7975600" y="2228341"/>
                  </a:lnTo>
                  <a:lnTo>
                    <a:pt x="7957184" y="2183638"/>
                  </a:lnTo>
                  <a:lnTo>
                    <a:pt x="7938388" y="2139315"/>
                  </a:lnTo>
                  <a:lnTo>
                    <a:pt x="7918958" y="2095119"/>
                  </a:lnTo>
                  <a:lnTo>
                    <a:pt x="7899145" y="2051177"/>
                  </a:lnTo>
                  <a:lnTo>
                    <a:pt x="7878826" y="2007615"/>
                  </a:lnTo>
                  <a:lnTo>
                    <a:pt x="7857998" y="1964182"/>
                  </a:lnTo>
                  <a:lnTo>
                    <a:pt x="7836534" y="1921128"/>
                  </a:lnTo>
                  <a:lnTo>
                    <a:pt x="7814817" y="1878457"/>
                  </a:lnTo>
                  <a:lnTo>
                    <a:pt x="7792465" y="1835912"/>
                  </a:lnTo>
                  <a:lnTo>
                    <a:pt x="7769733" y="1793748"/>
                  </a:lnTo>
                  <a:lnTo>
                    <a:pt x="7746491" y="1751838"/>
                  </a:lnTo>
                  <a:lnTo>
                    <a:pt x="7722742" y="1710182"/>
                  </a:lnTo>
                  <a:lnTo>
                    <a:pt x="7698485" y="1668907"/>
                  </a:lnTo>
                  <a:lnTo>
                    <a:pt x="7673848" y="1627886"/>
                  </a:lnTo>
                  <a:lnTo>
                    <a:pt x="7648829" y="1587246"/>
                  </a:lnTo>
                  <a:lnTo>
                    <a:pt x="7623175" y="1546860"/>
                  </a:lnTo>
                  <a:lnTo>
                    <a:pt x="7597266" y="1506854"/>
                  </a:lnTo>
                  <a:lnTo>
                    <a:pt x="7570724" y="1467103"/>
                  </a:lnTo>
                  <a:lnTo>
                    <a:pt x="7543800" y="1427734"/>
                  </a:lnTo>
                  <a:lnTo>
                    <a:pt x="7516494" y="1388617"/>
                  </a:lnTo>
                  <a:lnTo>
                    <a:pt x="7488682" y="1349883"/>
                  </a:lnTo>
                  <a:lnTo>
                    <a:pt x="7460487" y="1311528"/>
                  </a:lnTo>
                  <a:lnTo>
                    <a:pt x="7431912" y="1273428"/>
                  </a:lnTo>
                  <a:lnTo>
                    <a:pt x="7402830" y="1235710"/>
                  </a:lnTo>
                  <a:lnTo>
                    <a:pt x="7373238" y="1198245"/>
                  </a:lnTo>
                  <a:lnTo>
                    <a:pt x="7343393" y="1161288"/>
                  </a:lnTo>
                  <a:lnTo>
                    <a:pt x="7313040" y="1124585"/>
                  </a:lnTo>
                  <a:lnTo>
                    <a:pt x="7282307" y="1088263"/>
                  </a:lnTo>
                  <a:lnTo>
                    <a:pt x="7251191" y="1052322"/>
                  </a:lnTo>
                  <a:lnTo>
                    <a:pt x="7219568" y="1016635"/>
                  </a:lnTo>
                  <a:lnTo>
                    <a:pt x="7187691" y="981455"/>
                  </a:lnTo>
                  <a:lnTo>
                    <a:pt x="7155307" y="946530"/>
                  </a:lnTo>
                  <a:lnTo>
                    <a:pt x="7122540" y="912113"/>
                  </a:lnTo>
                  <a:lnTo>
                    <a:pt x="7089393" y="877951"/>
                  </a:lnTo>
                  <a:lnTo>
                    <a:pt x="7055865" y="844296"/>
                  </a:lnTo>
                  <a:lnTo>
                    <a:pt x="7021957" y="810895"/>
                  </a:lnTo>
                  <a:lnTo>
                    <a:pt x="6987666" y="777875"/>
                  </a:lnTo>
                  <a:lnTo>
                    <a:pt x="6952995" y="745363"/>
                  </a:lnTo>
                  <a:lnTo>
                    <a:pt x="6917943" y="713232"/>
                  </a:lnTo>
                  <a:lnTo>
                    <a:pt x="6882510" y="681482"/>
                  </a:lnTo>
                  <a:lnTo>
                    <a:pt x="6846824" y="650113"/>
                  </a:lnTo>
                  <a:lnTo>
                    <a:pt x="6810629" y="619125"/>
                  </a:lnTo>
                  <a:lnTo>
                    <a:pt x="6774180" y="588517"/>
                  </a:lnTo>
                  <a:lnTo>
                    <a:pt x="6737350" y="558419"/>
                  </a:lnTo>
                  <a:lnTo>
                    <a:pt x="6700138" y="528701"/>
                  </a:lnTo>
                  <a:lnTo>
                    <a:pt x="6662546" y="499363"/>
                  </a:lnTo>
                  <a:lnTo>
                    <a:pt x="6624701" y="470535"/>
                  </a:lnTo>
                  <a:lnTo>
                    <a:pt x="6586474" y="442087"/>
                  </a:lnTo>
                  <a:lnTo>
                    <a:pt x="6547865" y="414020"/>
                  </a:lnTo>
                  <a:lnTo>
                    <a:pt x="6509004" y="386461"/>
                  </a:lnTo>
                  <a:lnTo>
                    <a:pt x="6469761" y="359283"/>
                  </a:lnTo>
                  <a:lnTo>
                    <a:pt x="6430137" y="332613"/>
                  </a:lnTo>
                  <a:lnTo>
                    <a:pt x="6390259" y="306324"/>
                  </a:lnTo>
                  <a:lnTo>
                    <a:pt x="6350127" y="280543"/>
                  </a:lnTo>
                  <a:lnTo>
                    <a:pt x="6309614" y="255270"/>
                  </a:lnTo>
                  <a:lnTo>
                    <a:pt x="6268720" y="230250"/>
                  </a:lnTo>
                  <a:lnTo>
                    <a:pt x="6227571" y="205867"/>
                  </a:lnTo>
                  <a:lnTo>
                    <a:pt x="6186170" y="181864"/>
                  </a:lnTo>
                  <a:lnTo>
                    <a:pt x="6144387" y="158369"/>
                  </a:lnTo>
                  <a:lnTo>
                    <a:pt x="6102350" y="135381"/>
                  </a:lnTo>
                  <a:lnTo>
                    <a:pt x="6060059" y="112775"/>
                  </a:lnTo>
                  <a:lnTo>
                    <a:pt x="6017387" y="90677"/>
                  </a:lnTo>
                  <a:lnTo>
                    <a:pt x="5974461" y="69088"/>
                  </a:lnTo>
                  <a:lnTo>
                    <a:pt x="5931281" y="48005"/>
                  </a:lnTo>
                  <a:lnTo>
                    <a:pt x="5825236" y="0"/>
                  </a:lnTo>
                  <a:close/>
                </a:path>
              </a:pathLst>
            </a:custGeom>
            <a:solidFill>
              <a:srgbClr val="39EDCC">
                <a:alpha val="70979"/>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C3EBB2ED-237F-37EC-5BFD-30EFBCC367E0}"/>
                </a:ext>
              </a:extLst>
            </p:cNvPr>
            <p:cNvSpPr/>
            <p:nvPr/>
          </p:nvSpPr>
          <p:spPr>
            <a:xfrm>
              <a:off x="10408920" y="112712"/>
              <a:ext cx="770890" cy="2075814"/>
            </a:xfrm>
            <a:custGeom>
              <a:avLst/>
              <a:gdLst/>
              <a:ahLst/>
              <a:cxnLst/>
              <a:rect l="l" t="t" r="r" b="b"/>
              <a:pathLst>
                <a:path w="770890" h="2075814">
                  <a:moveTo>
                    <a:pt x="190411" y="1036967"/>
                  </a:moveTo>
                  <a:lnTo>
                    <a:pt x="0" y="1036967"/>
                  </a:lnTo>
                  <a:lnTo>
                    <a:pt x="0" y="2075370"/>
                  </a:lnTo>
                  <a:lnTo>
                    <a:pt x="190411" y="2075370"/>
                  </a:lnTo>
                  <a:lnTo>
                    <a:pt x="190411" y="1036967"/>
                  </a:lnTo>
                  <a:close/>
                </a:path>
                <a:path w="770890" h="2075814">
                  <a:moveTo>
                    <a:pt x="770801" y="0"/>
                  </a:moveTo>
                  <a:lnTo>
                    <a:pt x="580390" y="0"/>
                  </a:lnTo>
                  <a:lnTo>
                    <a:pt x="580390" y="1036891"/>
                  </a:lnTo>
                  <a:lnTo>
                    <a:pt x="770801" y="1036891"/>
                  </a:lnTo>
                  <a:lnTo>
                    <a:pt x="770801" y="0"/>
                  </a:lnTo>
                  <a:close/>
                </a:path>
              </a:pathLst>
            </a:custGeom>
            <a:solidFill>
              <a:srgbClr val="39EDCC">
                <a:alpha val="83921"/>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6" name="object 6">
            <a:extLst>
              <a:ext uri="{FF2B5EF4-FFF2-40B4-BE49-F238E27FC236}">
                <a16:creationId xmlns:a16="http://schemas.microsoft.com/office/drawing/2014/main" id="{11C3D337-171E-7896-CB13-323A0A174E09}"/>
              </a:ext>
            </a:extLst>
          </p:cNvPr>
          <p:cNvSpPr txBox="1"/>
          <p:nvPr/>
        </p:nvSpPr>
        <p:spPr>
          <a:xfrm>
            <a:off x="1432623" y="3248573"/>
            <a:ext cx="7037578" cy="1956946"/>
          </a:xfrm>
          <a:prstGeom prst="rect">
            <a:avLst/>
          </a:prstGeom>
        </p:spPr>
        <p:txBody>
          <a:bodyPr vert="horz" wrap="square" lIns="0" tIns="11176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880"/>
              </a:spcBef>
              <a:tabLst>
                <a:tab pos="2755900" algn="l"/>
              </a:tabLst>
            </a:pPr>
            <a:r>
              <a:rPr sz="6000" dirty="0">
                <a:solidFill>
                  <a:srgbClr val="FF0000"/>
                </a:solidFill>
                <a:latin typeface="Arial Black"/>
                <a:cs typeface="Arial Black"/>
              </a:rPr>
              <a:t>T</a:t>
            </a:r>
            <a:r>
              <a:rPr sz="6000" spc="-615" dirty="0">
                <a:solidFill>
                  <a:srgbClr val="FF0000"/>
                </a:solidFill>
                <a:latin typeface="Arial Black"/>
                <a:cs typeface="Arial Black"/>
              </a:rPr>
              <a:t> </a:t>
            </a:r>
            <a:r>
              <a:rPr sz="6000" dirty="0">
                <a:solidFill>
                  <a:srgbClr val="FF0000"/>
                </a:solidFill>
                <a:latin typeface="Arial Black"/>
                <a:cs typeface="Arial Black"/>
              </a:rPr>
              <a:t>H</a:t>
            </a:r>
            <a:r>
              <a:rPr sz="6000" spc="-600" dirty="0">
                <a:solidFill>
                  <a:srgbClr val="FF0000"/>
                </a:solidFill>
                <a:latin typeface="Arial Black"/>
                <a:cs typeface="Arial Black"/>
              </a:rPr>
              <a:t> </a:t>
            </a:r>
            <a:r>
              <a:rPr sz="6000" dirty="0">
                <a:solidFill>
                  <a:srgbClr val="FF0000"/>
                </a:solidFill>
                <a:latin typeface="Arial Black"/>
                <a:cs typeface="Arial Black"/>
              </a:rPr>
              <a:t>A</a:t>
            </a:r>
            <a:r>
              <a:rPr sz="6000" spc="-620" dirty="0">
                <a:solidFill>
                  <a:srgbClr val="FF0000"/>
                </a:solidFill>
                <a:latin typeface="Arial Black"/>
                <a:cs typeface="Arial Black"/>
              </a:rPr>
              <a:t> </a:t>
            </a:r>
            <a:r>
              <a:rPr sz="6000" dirty="0">
                <a:solidFill>
                  <a:srgbClr val="FF0000"/>
                </a:solidFill>
                <a:latin typeface="Arial Black"/>
                <a:cs typeface="Arial Black"/>
              </a:rPr>
              <a:t>N</a:t>
            </a:r>
            <a:r>
              <a:rPr sz="6000" spc="-605" dirty="0">
                <a:solidFill>
                  <a:srgbClr val="FF0000"/>
                </a:solidFill>
                <a:latin typeface="Arial Black"/>
                <a:cs typeface="Arial Black"/>
              </a:rPr>
              <a:t> </a:t>
            </a:r>
            <a:r>
              <a:rPr sz="6000" dirty="0">
                <a:solidFill>
                  <a:srgbClr val="FF0000"/>
                </a:solidFill>
                <a:latin typeface="Arial Black"/>
                <a:cs typeface="Arial Black"/>
              </a:rPr>
              <a:t>K	</a:t>
            </a:r>
            <a:r>
              <a:rPr sz="6000" spc="385" dirty="0">
                <a:solidFill>
                  <a:srgbClr val="363939"/>
                </a:solidFill>
                <a:latin typeface="Arial Black"/>
                <a:cs typeface="Arial Black"/>
              </a:rPr>
              <a:t>Y</a:t>
            </a:r>
            <a:r>
              <a:rPr sz="6000" dirty="0">
                <a:solidFill>
                  <a:srgbClr val="363939"/>
                </a:solidFill>
                <a:latin typeface="Arial Black"/>
                <a:cs typeface="Arial Black"/>
              </a:rPr>
              <a:t>O</a:t>
            </a:r>
            <a:r>
              <a:rPr sz="6000" spc="-625" dirty="0">
                <a:solidFill>
                  <a:srgbClr val="363939"/>
                </a:solidFill>
                <a:latin typeface="Arial Black"/>
                <a:cs typeface="Arial Black"/>
              </a:rPr>
              <a:t> </a:t>
            </a:r>
            <a:r>
              <a:rPr sz="6000" dirty="0">
                <a:solidFill>
                  <a:srgbClr val="363939"/>
                </a:solidFill>
                <a:latin typeface="Arial Black"/>
                <a:cs typeface="Arial Black"/>
              </a:rPr>
              <a:t>U</a:t>
            </a:r>
            <a:endParaRPr sz="6000" dirty="0">
              <a:latin typeface="Arial Black"/>
              <a:cs typeface="Arial Black"/>
            </a:endParaRPr>
          </a:p>
          <a:p>
            <a:pPr marL="914400" algn="ctr">
              <a:lnSpc>
                <a:spcPct val="100000"/>
              </a:lnSpc>
              <a:spcBef>
                <a:spcPts val="650"/>
              </a:spcBef>
            </a:pPr>
            <a:r>
              <a:rPr sz="5400" i="1" spc="315" dirty="0">
                <a:solidFill>
                  <a:srgbClr val="FF0000"/>
                </a:solidFill>
                <a:latin typeface="Arial"/>
                <a:cs typeface="Arial"/>
              </a:rPr>
              <a:t>How</a:t>
            </a:r>
            <a:r>
              <a:rPr sz="5400" i="1" spc="75" dirty="0">
                <a:solidFill>
                  <a:srgbClr val="FF0000"/>
                </a:solidFill>
                <a:latin typeface="Arial"/>
                <a:cs typeface="Arial"/>
              </a:rPr>
              <a:t> </a:t>
            </a:r>
            <a:r>
              <a:rPr sz="5400" i="1" spc="330" dirty="0">
                <a:solidFill>
                  <a:srgbClr val="FF0000"/>
                </a:solidFill>
                <a:latin typeface="Arial"/>
                <a:cs typeface="Arial"/>
              </a:rPr>
              <a:t>to</a:t>
            </a:r>
            <a:r>
              <a:rPr sz="5400" i="1" spc="75" dirty="0">
                <a:solidFill>
                  <a:srgbClr val="FF0000"/>
                </a:solidFill>
                <a:latin typeface="Arial"/>
                <a:cs typeface="Arial"/>
              </a:rPr>
              <a:t> </a:t>
            </a:r>
            <a:r>
              <a:rPr sz="5400" i="1" spc="290" dirty="0">
                <a:solidFill>
                  <a:srgbClr val="363939"/>
                </a:solidFill>
                <a:latin typeface="Arial"/>
                <a:cs typeface="Arial"/>
              </a:rPr>
              <a:t>rich</a:t>
            </a:r>
            <a:r>
              <a:rPr sz="5400" i="1" spc="70" dirty="0">
                <a:solidFill>
                  <a:srgbClr val="363939"/>
                </a:solidFill>
                <a:latin typeface="Arial"/>
                <a:cs typeface="Arial"/>
              </a:rPr>
              <a:t> </a:t>
            </a:r>
            <a:r>
              <a:rPr sz="5400" i="1" spc="290" dirty="0">
                <a:solidFill>
                  <a:srgbClr val="363939"/>
                </a:solidFill>
                <a:latin typeface="Arial"/>
                <a:cs typeface="Arial"/>
              </a:rPr>
              <a:t>me</a:t>
            </a:r>
            <a:r>
              <a:rPr sz="5400" i="1" spc="70" dirty="0">
                <a:solidFill>
                  <a:srgbClr val="363939"/>
                </a:solidFill>
                <a:latin typeface="Arial"/>
                <a:cs typeface="Arial"/>
              </a:rPr>
              <a:t> </a:t>
            </a:r>
            <a:r>
              <a:rPr sz="5400" i="1" spc="75" dirty="0">
                <a:solidFill>
                  <a:srgbClr val="363939"/>
                </a:solidFill>
                <a:latin typeface="Arial"/>
                <a:cs typeface="Arial"/>
              </a:rPr>
              <a:t>?</a:t>
            </a:r>
            <a:endParaRPr sz="5400" dirty="0">
              <a:latin typeface="Arial"/>
              <a:cs typeface="Arial"/>
            </a:endParaRPr>
          </a:p>
        </p:txBody>
      </p:sp>
      <p:sp>
        <p:nvSpPr>
          <p:cNvPr id="7" name="object 7">
            <a:extLst>
              <a:ext uri="{FF2B5EF4-FFF2-40B4-BE49-F238E27FC236}">
                <a16:creationId xmlns:a16="http://schemas.microsoft.com/office/drawing/2014/main" id="{1BDF582C-7920-02C4-A20E-9C3EA1E03C0E}"/>
              </a:ext>
            </a:extLst>
          </p:cNvPr>
          <p:cNvSpPr txBox="1"/>
          <p:nvPr/>
        </p:nvSpPr>
        <p:spPr>
          <a:xfrm>
            <a:off x="3329309" y="5205519"/>
            <a:ext cx="5520690" cy="689610"/>
          </a:xfrm>
          <a:prstGeom prst="rect">
            <a:avLst/>
          </a:prstGeom>
        </p:spPr>
        <p:txBody>
          <a:bodyPr vert="horz" wrap="square" lIns="0" tIns="400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315"/>
              </a:spcBef>
            </a:pPr>
            <a:r>
              <a:rPr sz="2000" spc="-10" dirty="0">
                <a:solidFill>
                  <a:srgbClr val="FF0000"/>
                </a:solidFill>
                <a:latin typeface="Arial Black"/>
                <a:cs typeface="Arial Black"/>
              </a:rPr>
              <a:t>Mail</a:t>
            </a:r>
            <a:r>
              <a:rPr sz="2000" spc="25" dirty="0">
                <a:solidFill>
                  <a:srgbClr val="FF0000"/>
                </a:solidFill>
                <a:latin typeface="Arial Black"/>
                <a:cs typeface="Arial Black"/>
              </a:rPr>
              <a:t> </a:t>
            </a:r>
            <a:r>
              <a:rPr sz="2000" u="heavy" spc="-10" dirty="0">
                <a:solidFill>
                  <a:srgbClr val="0000FF"/>
                </a:solidFill>
                <a:uFill>
                  <a:solidFill>
                    <a:srgbClr val="0000FF"/>
                  </a:solidFill>
                </a:uFill>
                <a:latin typeface="Arial Black"/>
                <a:cs typeface="Arial Black"/>
                <a:hlinkClick r:id="rId3"/>
              </a:rPr>
              <a:t>modimeet1074@gmail.com</a:t>
            </a:r>
            <a:endParaRPr sz="2000" dirty="0">
              <a:latin typeface="Arial Black"/>
              <a:cs typeface="Arial Black"/>
            </a:endParaRPr>
          </a:p>
          <a:p>
            <a:pPr marL="647065">
              <a:lnSpc>
                <a:spcPct val="100000"/>
              </a:lnSpc>
              <a:spcBef>
                <a:spcPts val="215"/>
              </a:spcBef>
            </a:pPr>
            <a:r>
              <a:rPr sz="2000" u="heavy" spc="-5" dirty="0">
                <a:solidFill>
                  <a:srgbClr val="0000FF"/>
                </a:solidFill>
                <a:uFill>
                  <a:solidFill>
                    <a:srgbClr val="0000FF"/>
                  </a:solidFill>
                </a:uFill>
                <a:latin typeface="Arial Black"/>
                <a:cs typeface="Arial Black"/>
                <a:hlinkClick r:id="rId4"/>
              </a:rPr>
              <a:t>www.linkedin.com/in/meetmodi369</a:t>
            </a:r>
            <a:endParaRPr sz="2000" dirty="0">
              <a:latin typeface="Arial Black"/>
              <a:cs typeface="Arial Black"/>
            </a:endParaRPr>
          </a:p>
        </p:txBody>
      </p:sp>
      <p:pic>
        <p:nvPicPr>
          <p:cNvPr id="8" name="object 9">
            <a:extLst>
              <a:ext uri="{FF2B5EF4-FFF2-40B4-BE49-F238E27FC236}">
                <a16:creationId xmlns:a16="http://schemas.microsoft.com/office/drawing/2014/main" id="{343A7A10-4DA4-918F-A95D-1F8C2862AA5E}"/>
              </a:ext>
            </a:extLst>
          </p:cNvPr>
          <p:cNvPicPr/>
          <p:nvPr/>
        </p:nvPicPr>
        <p:blipFill>
          <a:blip r:embed="rId5" cstate="print"/>
          <a:stretch>
            <a:fillRect/>
          </a:stretch>
        </p:blipFill>
        <p:spPr>
          <a:xfrm>
            <a:off x="3324357" y="5613816"/>
            <a:ext cx="457200" cy="359663"/>
          </a:xfrm>
          <a:prstGeom prst="rect">
            <a:avLst/>
          </a:prstGeom>
        </p:spPr>
      </p:pic>
    </p:spTree>
    <p:extLst>
      <p:ext uri="{BB962C8B-B14F-4D97-AF65-F5344CB8AC3E}">
        <p14:creationId xmlns:p14="http://schemas.microsoft.com/office/powerpoint/2010/main" val="50859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F1B8CB9-2FE5-65F4-C69A-EA031F00D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5998825" cy="8999538"/>
          </a:xfrm>
          <a:prstGeom prst="rect">
            <a:avLst/>
          </a:prstGeom>
        </p:spPr>
      </p:pic>
      <p:grpSp>
        <p:nvGrpSpPr>
          <p:cNvPr id="2" name="Group 1">
            <a:extLst>
              <a:ext uri="{FF2B5EF4-FFF2-40B4-BE49-F238E27FC236}">
                <a16:creationId xmlns:a16="http://schemas.microsoft.com/office/drawing/2014/main" id="{B107B290-F4E9-40AE-14B5-22A8F2D9B89C}"/>
              </a:ext>
            </a:extLst>
          </p:cNvPr>
          <p:cNvGrpSpPr/>
          <p:nvPr/>
        </p:nvGrpSpPr>
        <p:grpSpPr>
          <a:xfrm>
            <a:off x="223935" y="198357"/>
            <a:ext cx="15190236" cy="8602824"/>
            <a:chOff x="186267" y="1031827"/>
            <a:chExt cx="10669473" cy="8232179"/>
          </a:xfrm>
        </p:grpSpPr>
        <p:grpSp>
          <p:nvGrpSpPr>
            <p:cNvPr id="3" name="Group 2">
              <a:extLst>
                <a:ext uri="{FF2B5EF4-FFF2-40B4-BE49-F238E27FC236}">
                  <a16:creationId xmlns:a16="http://schemas.microsoft.com/office/drawing/2014/main" id="{6F60F6FF-0AC2-DDB1-B709-2C664DCC1E3D}"/>
                </a:ext>
              </a:extLst>
            </p:cNvPr>
            <p:cNvGrpSpPr/>
            <p:nvPr/>
          </p:nvGrpSpPr>
          <p:grpSpPr>
            <a:xfrm>
              <a:off x="186267" y="1031827"/>
              <a:ext cx="10669473" cy="8232179"/>
              <a:chOff x="457200" y="693161"/>
              <a:chExt cx="10855739" cy="6788283"/>
            </a:xfrm>
          </p:grpSpPr>
          <p:graphicFrame>
            <p:nvGraphicFramePr>
              <p:cNvPr id="10" name="Diagram 9">
                <a:extLst>
                  <a:ext uri="{FF2B5EF4-FFF2-40B4-BE49-F238E27FC236}">
                    <a16:creationId xmlns:a16="http://schemas.microsoft.com/office/drawing/2014/main" id="{E0201502-915B-0569-A7A8-4D1D680E3893}"/>
                  </a:ext>
                </a:extLst>
              </p:cNvPr>
              <p:cNvGraphicFramePr/>
              <p:nvPr>
                <p:extLst>
                  <p:ext uri="{D42A27DB-BD31-4B8C-83A1-F6EECF244321}">
                    <p14:modId xmlns:p14="http://schemas.microsoft.com/office/powerpoint/2010/main" val="3287245154"/>
                  </p:ext>
                </p:extLst>
              </p:nvPr>
            </p:nvGraphicFramePr>
            <p:xfrm>
              <a:off x="3184939" y="693161"/>
              <a:ext cx="8128000" cy="67882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Oval 10">
                <a:extLst>
                  <a:ext uri="{FF2B5EF4-FFF2-40B4-BE49-F238E27FC236}">
                    <a16:creationId xmlns:a16="http://schemas.microsoft.com/office/drawing/2014/main" id="{9539846A-027A-DB9A-1054-097C91CB53C5}"/>
                  </a:ext>
                </a:extLst>
              </p:cNvPr>
              <p:cNvSpPr/>
              <p:nvPr/>
            </p:nvSpPr>
            <p:spPr>
              <a:xfrm>
                <a:off x="457200" y="2249556"/>
                <a:ext cx="2458278" cy="3466737"/>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91" b="0" i="0" u="none" strike="noStrike" cap="none">
                    <a:solidFill>
                      <a:schemeClr val="lt1"/>
                    </a:solidFill>
                    <a:latin typeface="+mn-lt"/>
                    <a:ea typeface="+mn-ea"/>
                    <a:cs typeface="+mn-cs"/>
                    <a:sym typeface="Arial"/>
                  </a:defRPr>
                </a:lvl9pPr>
              </a:lstStyle>
              <a:p>
                <a:pPr algn="ctr"/>
                <a:r>
                  <a:rPr lang="en-US" sz="2800" b="1" u="sng" dirty="0">
                    <a:solidFill>
                      <a:schemeClr val="tx1"/>
                    </a:solidFill>
                    <a:latin typeface="Arial Black" panose="020B0A04020102020204" pitchFamily="34" charset="0"/>
                    <a:cs typeface="Times New Roman" panose="02020603050405020304" pitchFamily="18" charset="0"/>
                  </a:rPr>
                  <a:t>CONTENTS</a:t>
                </a:r>
              </a:p>
            </p:txBody>
          </p:sp>
          <p:cxnSp>
            <p:nvCxnSpPr>
              <p:cNvPr id="12" name="Straight Arrow Connector 11">
                <a:extLst>
                  <a:ext uri="{FF2B5EF4-FFF2-40B4-BE49-F238E27FC236}">
                    <a16:creationId xmlns:a16="http://schemas.microsoft.com/office/drawing/2014/main" id="{056858E6-21E3-25C7-177E-8C31B517417D}"/>
                  </a:ext>
                </a:extLst>
              </p:cNvPr>
              <p:cNvCxnSpPr>
                <a:cxnSpLocks/>
                <a:stCxn id="11" idx="6"/>
              </p:cNvCxnSpPr>
              <p:nvPr/>
            </p:nvCxnSpPr>
            <p:spPr>
              <a:xfrm flipV="1">
                <a:off x="2915478" y="1688123"/>
                <a:ext cx="525045" cy="2294802"/>
              </a:xfrm>
              <a:prstGeom prst="straightConnector1">
                <a:avLst/>
              </a:prstGeom>
              <a:ln w="31750">
                <a:headEnd type="stealth" w="lg" len="lg"/>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9A48250-F87F-CA77-69A2-53A9839E9B32}"/>
                  </a:ext>
                </a:extLst>
              </p:cNvPr>
              <p:cNvCxnSpPr>
                <a:cxnSpLocks/>
              </p:cNvCxnSpPr>
              <p:nvPr/>
            </p:nvCxnSpPr>
            <p:spPr>
              <a:xfrm flipV="1">
                <a:off x="2915478" y="2583435"/>
                <a:ext cx="914399" cy="137278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73DB0BF-6EF6-E64E-9718-32A969A282B6}"/>
                  </a:ext>
                </a:extLst>
              </p:cNvPr>
              <p:cNvCxnSpPr>
                <a:cxnSpLocks/>
              </p:cNvCxnSpPr>
              <p:nvPr/>
            </p:nvCxnSpPr>
            <p:spPr>
              <a:xfrm flipV="1">
                <a:off x="2889685" y="3337664"/>
                <a:ext cx="1065397" cy="631466"/>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6AD8899-A9B4-FC4B-076C-C8ABB638347F}"/>
                  </a:ext>
                </a:extLst>
              </p:cNvPr>
              <p:cNvCxnSpPr>
                <a:cxnSpLocks/>
                <a:stCxn id="11" idx="6"/>
              </p:cNvCxnSpPr>
              <p:nvPr/>
            </p:nvCxnSpPr>
            <p:spPr>
              <a:xfrm>
                <a:off x="2915478" y="3982925"/>
                <a:ext cx="1142200" cy="31849"/>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311D4DB-0AE1-9C12-172B-EBB76C8924A8}"/>
                  </a:ext>
                </a:extLst>
              </p:cNvPr>
              <p:cNvCxnSpPr>
                <a:cxnSpLocks/>
                <a:stCxn id="11" idx="6"/>
              </p:cNvCxnSpPr>
              <p:nvPr/>
            </p:nvCxnSpPr>
            <p:spPr>
              <a:xfrm>
                <a:off x="2915478" y="3982925"/>
                <a:ext cx="1039604" cy="72752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81099FE-1EC2-0AEC-0920-04844736DEE8}"/>
                  </a:ext>
                </a:extLst>
              </p:cNvPr>
              <p:cNvCxnSpPr>
                <a:cxnSpLocks/>
                <a:stCxn id="11" idx="6"/>
              </p:cNvCxnSpPr>
              <p:nvPr/>
            </p:nvCxnSpPr>
            <p:spPr>
              <a:xfrm>
                <a:off x="2915478" y="3982925"/>
                <a:ext cx="811803" cy="1543023"/>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sp>
          <p:nvSpPr>
            <p:cNvPr id="4" name="TextBox 11">
              <a:extLst>
                <a:ext uri="{FF2B5EF4-FFF2-40B4-BE49-F238E27FC236}">
                  <a16:creationId xmlns:a16="http://schemas.microsoft.com/office/drawing/2014/main" id="{A20E8617-61EF-4F96-7A20-3C9CF2B8A7B4}"/>
                </a:ext>
              </a:extLst>
            </p:cNvPr>
            <p:cNvSpPr txBox="1"/>
            <p:nvPr/>
          </p:nvSpPr>
          <p:spPr>
            <a:xfrm>
              <a:off x="3125408" y="1539550"/>
              <a:ext cx="54333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3</a:t>
              </a:r>
            </a:p>
          </p:txBody>
        </p:sp>
        <p:sp>
          <p:nvSpPr>
            <p:cNvPr id="5" name="TextBox 12">
              <a:extLst>
                <a:ext uri="{FF2B5EF4-FFF2-40B4-BE49-F238E27FC236}">
                  <a16:creationId xmlns:a16="http://schemas.microsoft.com/office/drawing/2014/main" id="{FD7BF7B5-1708-79F1-CD1F-BB93A97B18C0}"/>
                </a:ext>
              </a:extLst>
            </p:cNvPr>
            <p:cNvSpPr txBox="1"/>
            <p:nvPr/>
          </p:nvSpPr>
          <p:spPr>
            <a:xfrm>
              <a:off x="3668746" y="2638425"/>
              <a:ext cx="54333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4</a:t>
              </a:r>
            </a:p>
          </p:txBody>
        </p:sp>
        <p:sp>
          <p:nvSpPr>
            <p:cNvPr id="6" name="TextBox 13">
              <a:extLst>
                <a:ext uri="{FF2B5EF4-FFF2-40B4-BE49-F238E27FC236}">
                  <a16:creationId xmlns:a16="http://schemas.microsoft.com/office/drawing/2014/main" id="{9390B845-735A-107F-20DF-794F8BB7A9C2}"/>
                </a:ext>
              </a:extLst>
            </p:cNvPr>
            <p:cNvSpPr txBox="1"/>
            <p:nvPr/>
          </p:nvSpPr>
          <p:spPr>
            <a:xfrm>
              <a:off x="3949620" y="3761205"/>
              <a:ext cx="543338"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6</a:t>
              </a:r>
            </a:p>
          </p:txBody>
        </p:sp>
        <p:sp>
          <p:nvSpPr>
            <p:cNvPr id="7" name="TextBox 14">
              <a:extLst>
                <a:ext uri="{FF2B5EF4-FFF2-40B4-BE49-F238E27FC236}">
                  <a16:creationId xmlns:a16="http://schemas.microsoft.com/office/drawing/2014/main" id="{181CF648-A363-58A9-3444-93CC9E6298FF}"/>
                </a:ext>
              </a:extLst>
            </p:cNvPr>
            <p:cNvSpPr txBox="1"/>
            <p:nvPr/>
          </p:nvSpPr>
          <p:spPr>
            <a:xfrm>
              <a:off x="3989804" y="4917084"/>
              <a:ext cx="543338"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7</a:t>
              </a:r>
            </a:p>
          </p:txBody>
        </p:sp>
        <p:sp>
          <p:nvSpPr>
            <p:cNvPr id="8" name="TextBox 15">
              <a:extLst>
                <a:ext uri="{FF2B5EF4-FFF2-40B4-BE49-F238E27FC236}">
                  <a16:creationId xmlns:a16="http://schemas.microsoft.com/office/drawing/2014/main" id="{CB51BE3F-428E-28BC-D881-7D88B9F7D828}"/>
                </a:ext>
              </a:extLst>
            </p:cNvPr>
            <p:cNvSpPr txBox="1"/>
            <p:nvPr/>
          </p:nvSpPr>
          <p:spPr>
            <a:xfrm>
              <a:off x="3866287" y="6052979"/>
              <a:ext cx="666855"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9</a:t>
              </a:r>
            </a:p>
          </p:txBody>
        </p:sp>
        <p:sp>
          <p:nvSpPr>
            <p:cNvPr id="9" name="TextBox 16">
              <a:extLst>
                <a:ext uri="{FF2B5EF4-FFF2-40B4-BE49-F238E27FC236}">
                  <a16:creationId xmlns:a16="http://schemas.microsoft.com/office/drawing/2014/main" id="{B22B2A57-7C90-5AE4-BBD9-0A79E14A8FC3}"/>
                </a:ext>
              </a:extLst>
            </p:cNvPr>
            <p:cNvSpPr txBox="1"/>
            <p:nvPr/>
          </p:nvSpPr>
          <p:spPr>
            <a:xfrm>
              <a:off x="3569844" y="7175759"/>
              <a:ext cx="592885" cy="44177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11</a:t>
              </a:r>
            </a:p>
          </p:txBody>
        </p:sp>
      </p:grpSp>
      <p:cxnSp>
        <p:nvCxnSpPr>
          <p:cNvPr id="27" name="Straight Arrow Connector 26">
            <a:extLst>
              <a:ext uri="{FF2B5EF4-FFF2-40B4-BE49-F238E27FC236}">
                <a16:creationId xmlns:a16="http://schemas.microsoft.com/office/drawing/2014/main" id="{F5489B5F-6BB4-04E1-9E3D-EB31F4456239}"/>
              </a:ext>
            </a:extLst>
          </p:cNvPr>
          <p:cNvCxnSpPr>
            <a:cxnSpLocks/>
            <a:stCxn id="11" idx="6"/>
          </p:cNvCxnSpPr>
          <p:nvPr/>
        </p:nvCxnSpPr>
        <p:spPr>
          <a:xfrm>
            <a:off x="3663758" y="4367491"/>
            <a:ext cx="709304" cy="3057211"/>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30" name="TextBox 16">
            <a:extLst>
              <a:ext uri="{FF2B5EF4-FFF2-40B4-BE49-F238E27FC236}">
                <a16:creationId xmlns:a16="http://schemas.microsoft.com/office/drawing/2014/main" id="{7F2DEFA2-883D-F186-AF69-D726CAECB6B6}"/>
              </a:ext>
            </a:extLst>
          </p:cNvPr>
          <p:cNvSpPr txBox="1"/>
          <p:nvPr/>
        </p:nvSpPr>
        <p:spPr>
          <a:xfrm>
            <a:off x="4372960" y="7797973"/>
            <a:ext cx="844096"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1" b="0" i="0" u="none" strike="noStrike" cap="none">
                <a:solidFill>
                  <a:srgbClr val="000000"/>
                </a:solidFill>
                <a:latin typeface="Arial"/>
                <a:ea typeface="Arial"/>
                <a:cs typeface="Arial"/>
                <a:sym typeface="Arial"/>
              </a:defRPr>
            </a:lvl9pPr>
          </a:lstStyle>
          <a:p>
            <a:r>
              <a:rPr lang="en-US" sz="2400" b="1" dirty="0"/>
              <a:t>14</a:t>
            </a:r>
          </a:p>
        </p:txBody>
      </p:sp>
    </p:spTree>
    <p:extLst>
      <p:ext uri="{BB962C8B-B14F-4D97-AF65-F5344CB8AC3E}">
        <p14:creationId xmlns:p14="http://schemas.microsoft.com/office/powerpoint/2010/main" val="22073042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90000"/>
                <a:alpha val="41000"/>
              </a:schemeClr>
            </a:gs>
            <a:gs pos="50000">
              <a:schemeClr val="bg2">
                <a:lumMod val="75000"/>
                <a:alpha val="19000"/>
              </a:schemeClr>
            </a:gs>
            <a:gs pos="100000">
              <a:schemeClr val="bg1">
                <a:lumMod val="65000"/>
                <a:alpha val="0"/>
              </a:schemeClr>
            </a:gs>
          </a:gsLst>
          <a:lin ang="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7293AD1-31EB-EE28-8D1D-7AB72ABF165C}"/>
              </a:ext>
            </a:extLst>
          </p:cNvPr>
          <p:cNvGrpSpPr/>
          <p:nvPr/>
        </p:nvGrpSpPr>
        <p:grpSpPr>
          <a:xfrm>
            <a:off x="3722964" y="571046"/>
            <a:ext cx="9256280" cy="3928722"/>
            <a:chOff x="3722964" y="571046"/>
            <a:chExt cx="9256280" cy="3928722"/>
          </a:xfrm>
        </p:grpSpPr>
        <p:grpSp>
          <p:nvGrpSpPr>
            <p:cNvPr id="4" name="Group 3">
              <a:extLst>
                <a:ext uri="{FF2B5EF4-FFF2-40B4-BE49-F238E27FC236}">
                  <a16:creationId xmlns:a16="http://schemas.microsoft.com/office/drawing/2014/main" id="{B60C005F-5A0D-E711-2C45-B6A973A0887F}"/>
                </a:ext>
              </a:extLst>
            </p:cNvPr>
            <p:cNvGrpSpPr/>
            <p:nvPr/>
          </p:nvGrpSpPr>
          <p:grpSpPr>
            <a:xfrm>
              <a:off x="3860774" y="1094266"/>
              <a:ext cx="7758972" cy="400110"/>
              <a:chOff x="6638758" y="787532"/>
              <a:chExt cx="4737252" cy="534821"/>
            </a:xfrm>
          </p:grpSpPr>
          <p:cxnSp>
            <p:nvCxnSpPr>
              <p:cNvPr id="5" name="Straight Connector 4">
                <a:extLst>
                  <a:ext uri="{FF2B5EF4-FFF2-40B4-BE49-F238E27FC236}">
                    <a16:creationId xmlns:a16="http://schemas.microsoft.com/office/drawing/2014/main" id="{87AFC2B4-4E53-D24D-A764-C391ABA5438E}"/>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3CFDC7E-976D-319B-9BBA-E47BC18B92B3}"/>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13" name="TextBox 12">
              <a:extLst>
                <a:ext uri="{FF2B5EF4-FFF2-40B4-BE49-F238E27FC236}">
                  <a16:creationId xmlns:a16="http://schemas.microsoft.com/office/drawing/2014/main" id="{7897F5CA-C318-5753-0E77-E257182B97E3}"/>
                </a:ext>
              </a:extLst>
            </p:cNvPr>
            <p:cNvSpPr txBox="1"/>
            <p:nvPr/>
          </p:nvSpPr>
          <p:spPr>
            <a:xfrm>
              <a:off x="5459988" y="571046"/>
              <a:ext cx="5782232"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Problem Statement</a:t>
              </a:r>
            </a:p>
          </p:txBody>
        </p:sp>
        <p:sp useBgFill="1">
          <p:nvSpPr>
            <p:cNvPr id="14" name="TextBox 13">
              <a:extLst>
                <a:ext uri="{FF2B5EF4-FFF2-40B4-BE49-F238E27FC236}">
                  <a16:creationId xmlns:a16="http://schemas.microsoft.com/office/drawing/2014/main" id="{F66833F6-47C2-12AE-D41E-780F084ADBA4}"/>
                </a:ext>
              </a:extLst>
            </p:cNvPr>
            <p:cNvSpPr txBox="1"/>
            <p:nvPr/>
          </p:nvSpPr>
          <p:spPr>
            <a:xfrm>
              <a:off x="3722964" y="1822114"/>
              <a:ext cx="9256280" cy="2677654"/>
            </a:xfrm>
            <a:prstGeom prst="rect">
              <a:avLst/>
            </a:prstGeom>
          </p:spPr>
          <p:txBody>
            <a:bodyPr wrap="square" rtlCol="0">
              <a:spAutoFit/>
            </a:bodyPr>
            <a:lstStyle>
              <a:defPPr>
                <a:defRPr lang="en-US"/>
              </a:defPPr>
              <a:lvl1pPr>
                <a:defRPr sz="2400">
                  <a:latin typeface="Crimson Text" panose="02000503000000000000"/>
                </a:defRPr>
              </a:lvl1pPr>
            </a:lstStyle>
            <a:p>
              <a:pPr algn="just"/>
              <a:r>
                <a:rPr lang="en-IN" sz="2800" dirty="0">
                  <a:latin typeface="Times New Roman" panose="02020603050405020304" pitchFamily="18" charset="0"/>
                  <a:cs typeface="Times New Roman" panose="02020603050405020304" pitchFamily="18" charset="0"/>
                </a:rPr>
                <a:t>Mitron Bank wants to launch new credit card to expand its services, but there’s uncertainty. To address this , I as a data analyst, need to analyze a sample dataset of 4000 customer’s online spending habits across Five cities . The goal is to provide Insights that help Mitron Bank tailor the credit cards to customer needs and market trends. </a:t>
              </a:r>
            </a:p>
          </p:txBody>
        </p:sp>
      </p:grpSp>
      <p:pic>
        <p:nvPicPr>
          <p:cNvPr id="4100" name="Picture 4" descr="Problem Statement Vector Icon 26331000 Vector Art at Vecteezy">
            <a:extLst>
              <a:ext uri="{FF2B5EF4-FFF2-40B4-BE49-F238E27FC236}">
                <a16:creationId xmlns:a16="http://schemas.microsoft.com/office/drawing/2014/main" id="{5A570C89-0C51-9D2D-EF7D-630D5C9F3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84247">
            <a:off x="13672756" y="309557"/>
            <a:ext cx="2160980" cy="216098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anking Goal | Farrukhabad">
            <a:extLst>
              <a:ext uri="{FF2B5EF4-FFF2-40B4-BE49-F238E27FC236}">
                <a16:creationId xmlns:a16="http://schemas.microsoft.com/office/drawing/2014/main" id="{149123DA-A65B-0C57-6A3B-2FF9BA205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86737">
            <a:off x="604660" y="6152584"/>
            <a:ext cx="2559950" cy="202827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02891487-DED8-F1A2-F02B-F20A82D42365}"/>
              </a:ext>
            </a:extLst>
          </p:cNvPr>
          <p:cNvGrpSpPr/>
          <p:nvPr/>
        </p:nvGrpSpPr>
        <p:grpSpPr>
          <a:xfrm>
            <a:off x="3722964" y="4685245"/>
            <a:ext cx="9335614" cy="3828643"/>
            <a:chOff x="3722964" y="4685245"/>
            <a:chExt cx="9335614" cy="3828643"/>
          </a:xfrm>
        </p:grpSpPr>
        <p:grpSp>
          <p:nvGrpSpPr>
            <p:cNvPr id="6" name="Group 5">
              <a:extLst>
                <a:ext uri="{FF2B5EF4-FFF2-40B4-BE49-F238E27FC236}">
                  <a16:creationId xmlns:a16="http://schemas.microsoft.com/office/drawing/2014/main" id="{70E24774-68F8-70D9-A31A-13DA78EB944F}"/>
                </a:ext>
              </a:extLst>
            </p:cNvPr>
            <p:cNvGrpSpPr/>
            <p:nvPr/>
          </p:nvGrpSpPr>
          <p:grpSpPr>
            <a:xfrm>
              <a:off x="3794272" y="5005663"/>
              <a:ext cx="7891974" cy="805711"/>
              <a:chOff x="6638758" y="787532"/>
              <a:chExt cx="4737252" cy="534821"/>
            </a:xfrm>
          </p:grpSpPr>
          <p:cxnSp>
            <p:nvCxnSpPr>
              <p:cNvPr id="7" name="Straight Connector 6">
                <a:extLst>
                  <a:ext uri="{FF2B5EF4-FFF2-40B4-BE49-F238E27FC236}">
                    <a16:creationId xmlns:a16="http://schemas.microsoft.com/office/drawing/2014/main" id="{09BC2C36-37B1-0E5B-BE8E-BB3CD4BE8A6F}"/>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A030E9A-3E65-8B27-42F8-EDC55D20AA49}"/>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9" name="TextBox 8">
              <a:extLst>
                <a:ext uri="{FF2B5EF4-FFF2-40B4-BE49-F238E27FC236}">
                  <a16:creationId xmlns:a16="http://schemas.microsoft.com/office/drawing/2014/main" id="{F526DA68-8441-4FCE-B6C7-C3F4431B1164}"/>
                </a:ext>
              </a:extLst>
            </p:cNvPr>
            <p:cNvSpPr txBox="1"/>
            <p:nvPr/>
          </p:nvSpPr>
          <p:spPr>
            <a:xfrm>
              <a:off x="7183222" y="4685245"/>
              <a:ext cx="1632380"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Goal</a:t>
              </a:r>
            </a:p>
          </p:txBody>
        </p:sp>
        <p:sp useBgFill="1">
          <p:nvSpPr>
            <p:cNvPr id="10" name="TextBox 9">
              <a:extLst>
                <a:ext uri="{FF2B5EF4-FFF2-40B4-BE49-F238E27FC236}">
                  <a16:creationId xmlns:a16="http://schemas.microsoft.com/office/drawing/2014/main" id="{AE0137EA-D38E-1977-CC96-3494A2C8C767}"/>
                </a:ext>
              </a:extLst>
            </p:cNvPr>
            <p:cNvSpPr txBox="1"/>
            <p:nvPr/>
          </p:nvSpPr>
          <p:spPr>
            <a:xfrm>
              <a:off x="3722964" y="6267119"/>
              <a:ext cx="9335614" cy="2246769"/>
            </a:xfrm>
            <a:prstGeom prst="rect">
              <a:avLst/>
            </a:prstGeom>
          </p:spPr>
          <p:txBody>
            <a:bodyPr wrap="square" rtlCol="0">
              <a:spAutoFit/>
            </a:bodyPr>
            <a:lstStyle>
              <a:defPPr>
                <a:defRPr lang="en-US"/>
              </a:defPPr>
              <a:lvl1pPr algn="just">
                <a:defRPr sz="2400">
                  <a:latin typeface="Crimson Text" panose="02000503000000000000"/>
                </a:defRPr>
              </a:lvl1pPr>
            </a:lstStyle>
            <a:p>
              <a:r>
                <a:rPr lang="en-IN" sz="2800" dirty="0">
                  <a:latin typeface="Times New Roman" panose="02020603050405020304" pitchFamily="18" charset="0"/>
                  <a:cs typeface="Times New Roman" panose="02020603050405020304" pitchFamily="18" charset="0"/>
                </a:rPr>
                <a:t>My Goal is to analyze the sample data, create impactful metrics and visuals, and develop a user-friendly dashboard for Mitron Bank’s leadership . The Objective is to deliver is to deliver data-driven recommendations to Mr. Bashnir Rover, supporting the successful launch of the new credit card line. </a:t>
              </a:r>
            </a:p>
          </p:txBody>
        </p:sp>
      </p:grpSp>
    </p:spTree>
    <p:extLst>
      <p:ext uri="{BB962C8B-B14F-4D97-AF65-F5344CB8AC3E}">
        <p14:creationId xmlns:p14="http://schemas.microsoft.com/office/powerpoint/2010/main" val="9631950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60665C9-604A-AC20-A3E6-45F54973667E}"/>
              </a:ext>
            </a:extLst>
          </p:cNvPr>
          <p:cNvGrpSpPr/>
          <p:nvPr/>
        </p:nvGrpSpPr>
        <p:grpSpPr>
          <a:xfrm>
            <a:off x="0" y="923330"/>
            <a:ext cx="15843380" cy="8076208"/>
            <a:chOff x="765111" y="317241"/>
            <a:chExt cx="14462448" cy="8365056"/>
          </a:xfrm>
        </p:grpSpPr>
        <p:grpSp>
          <p:nvGrpSpPr>
            <p:cNvPr id="4" name="Group 3">
              <a:extLst>
                <a:ext uri="{FF2B5EF4-FFF2-40B4-BE49-F238E27FC236}">
                  <a16:creationId xmlns:a16="http://schemas.microsoft.com/office/drawing/2014/main" id="{DC2C75FB-2391-C463-98AD-0F5BBC403D4A}"/>
                </a:ext>
              </a:extLst>
            </p:cNvPr>
            <p:cNvGrpSpPr/>
            <p:nvPr/>
          </p:nvGrpSpPr>
          <p:grpSpPr>
            <a:xfrm>
              <a:off x="765111" y="317241"/>
              <a:ext cx="14462448" cy="8365056"/>
              <a:chOff x="765111" y="317241"/>
              <a:chExt cx="14462448" cy="8365056"/>
            </a:xfrm>
          </p:grpSpPr>
          <p:graphicFrame>
            <p:nvGraphicFramePr>
              <p:cNvPr id="2" name="Diagram 1">
                <a:extLst>
                  <a:ext uri="{FF2B5EF4-FFF2-40B4-BE49-F238E27FC236}">
                    <a16:creationId xmlns:a16="http://schemas.microsoft.com/office/drawing/2014/main" id="{C2DC1B75-EC98-DED7-8964-96172FD7F65B}"/>
                  </a:ext>
                </a:extLst>
              </p:cNvPr>
              <p:cNvGraphicFramePr/>
              <p:nvPr>
                <p:extLst>
                  <p:ext uri="{D42A27DB-BD31-4B8C-83A1-F6EECF244321}">
                    <p14:modId xmlns:p14="http://schemas.microsoft.com/office/powerpoint/2010/main" val="3700177331"/>
                  </p:ext>
                </p:extLst>
              </p:nvPr>
            </p:nvGraphicFramePr>
            <p:xfrm>
              <a:off x="765111" y="317241"/>
              <a:ext cx="14462448" cy="4368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955AC47E-ADCD-E590-B004-AB2096A20B5B}"/>
                  </a:ext>
                </a:extLst>
              </p:cNvPr>
              <p:cNvGraphicFramePr/>
              <p:nvPr>
                <p:extLst>
                  <p:ext uri="{D42A27DB-BD31-4B8C-83A1-F6EECF244321}">
                    <p14:modId xmlns:p14="http://schemas.microsoft.com/office/powerpoint/2010/main" val="3255648506"/>
                  </p:ext>
                </p:extLst>
              </p:nvPr>
            </p:nvGraphicFramePr>
            <p:xfrm>
              <a:off x="765111" y="4313364"/>
              <a:ext cx="14462448" cy="43689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6" name="TextBox 5">
              <a:extLst>
                <a:ext uri="{FF2B5EF4-FFF2-40B4-BE49-F238E27FC236}">
                  <a16:creationId xmlns:a16="http://schemas.microsoft.com/office/drawing/2014/main" id="{7D2FE469-D239-8C92-0D33-AE79643CD990}"/>
                </a:ext>
              </a:extLst>
            </p:cNvPr>
            <p:cNvSpPr txBox="1"/>
            <p:nvPr/>
          </p:nvSpPr>
          <p:spPr>
            <a:xfrm>
              <a:off x="4609322" y="4512216"/>
              <a:ext cx="10618237" cy="1546674"/>
            </a:xfrm>
            <a:prstGeom prst="rect">
              <a:avLst/>
            </a:prstGeom>
            <a:noFill/>
            <a:ln>
              <a:noFill/>
            </a:ln>
            <a:effectLst/>
          </p:spPr>
          <p:txBody>
            <a:bodyPr spcFirstLastPara="0" vert="horz" wrap="square" lIns="34290" tIns="34290" rIns="34290" bIns="34290" numCol="1" spcCol="1270" anchor="b" anchorCtr="0">
              <a:noAutofit/>
            </a:bodyPr>
            <a:lstStyle>
              <a:lvl1pPr>
                <a:defRPr sz="1500"/>
              </a:lvl1pPr>
            </a:lstStyle>
            <a:p>
              <a:pPr algn="just"/>
              <a:r>
                <a:rPr lang="en-US" sz="2600" dirty="0">
                  <a:latin typeface="Crimson Text" panose="02000503000000000000"/>
                </a:rPr>
                <a:t>By doing above, you should be able to identify and profile key customer segments that are likely to be the highest-value users of the new credit cards. This includes understanding their demographics, spending behaviours, and financial preferences</a:t>
              </a:r>
              <a:r>
                <a:rPr lang="en-US" sz="2600" dirty="0"/>
                <a:t>.</a:t>
              </a:r>
              <a:endParaRPr lang="en-IN" sz="2600" dirty="0"/>
            </a:p>
          </p:txBody>
        </p:sp>
      </p:grpSp>
      <p:grpSp>
        <p:nvGrpSpPr>
          <p:cNvPr id="7" name="Group 6">
            <a:extLst>
              <a:ext uri="{FF2B5EF4-FFF2-40B4-BE49-F238E27FC236}">
                <a16:creationId xmlns:a16="http://schemas.microsoft.com/office/drawing/2014/main" id="{F6306B5D-6F08-B989-1920-630640919474}"/>
              </a:ext>
            </a:extLst>
          </p:cNvPr>
          <p:cNvGrpSpPr/>
          <p:nvPr/>
        </p:nvGrpSpPr>
        <p:grpSpPr>
          <a:xfrm>
            <a:off x="3433666" y="353601"/>
            <a:ext cx="8849742" cy="362788"/>
            <a:chOff x="6638758" y="787532"/>
            <a:chExt cx="4737252" cy="534821"/>
          </a:xfrm>
        </p:grpSpPr>
        <p:cxnSp>
          <p:nvCxnSpPr>
            <p:cNvPr id="8" name="Straight Connector 7">
              <a:extLst>
                <a:ext uri="{FF2B5EF4-FFF2-40B4-BE49-F238E27FC236}">
                  <a16:creationId xmlns:a16="http://schemas.microsoft.com/office/drawing/2014/main" id="{86F56D61-CB9E-EDA4-FBDC-9F905E8D5B6B}"/>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69D968-29CD-C5D2-497F-2F8A09B8B5C1}"/>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10" name="TextBox 9">
            <a:extLst>
              <a:ext uri="{FF2B5EF4-FFF2-40B4-BE49-F238E27FC236}">
                <a16:creationId xmlns:a16="http://schemas.microsoft.com/office/drawing/2014/main" id="{CEB6A85C-88ED-4634-C75E-42D41DE3107F}"/>
              </a:ext>
            </a:extLst>
          </p:cNvPr>
          <p:cNvSpPr txBox="1"/>
          <p:nvPr/>
        </p:nvSpPr>
        <p:spPr>
          <a:xfrm>
            <a:off x="5293831" y="-169619"/>
            <a:ext cx="6595108"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Project Request</a:t>
            </a:r>
          </a:p>
        </p:txBody>
      </p:sp>
    </p:spTree>
    <p:extLst>
      <p:ext uri="{BB962C8B-B14F-4D97-AF65-F5344CB8AC3E}">
        <p14:creationId xmlns:p14="http://schemas.microsoft.com/office/powerpoint/2010/main" val="416772435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hueOff val="0"/>
            <a:satOff val="0"/>
            <a:lumOff val="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E6BE3F-3E44-843E-A926-FBE81AD1A3C2}"/>
              </a:ext>
            </a:extLst>
          </p:cNvPr>
          <p:cNvGrpSpPr/>
          <p:nvPr/>
        </p:nvGrpSpPr>
        <p:grpSpPr>
          <a:xfrm>
            <a:off x="2954517" y="723275"/>
            <a:ext cx="7891975" cy="400110"/>
            <a:chOff x="6638758" y="787532"/>
            <a:chExt cx="4737252" cy="534821"/>
          </a:xfrm>
        </p:grpSpPr>
        <p:cxnSp>
          <p:nvCxnSpPr>
            <p:cNvPr id="3" name="Straight Connector 2">
              <a:extLst>
                <a:ext uri="{FF2B5EF4-FFF2-40B4-BE49-F238E27FC236}">
                  <a16:creationId xmlns:a16="http://schemas.microsoft.com/office/drawing/2014/main" id="{D172CAA0-E4A6-B310-7B27-5B89DDD26887}"/>
                </a:ext>
              </a:extLst>
            </p:cNvPr>
            <p:cNvCxnSpPr/>
            <p:nvPr/>
          </p:nvCxnSpPr>
          <p:spPr>
            <a:xfrm>
              <a:off x="7191736" y="1182898"/>
              <a:ext cx="4184274" cy="0"/>
            </a:xfrm>
            <a:prstGeom prst="line">
              <a:avLst/>
            </a:prstGeom>
            <a:ln w="25400"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73C57EE-646A-7CA9-DDAB-E86AF56A8DC7}"/>
                </a:ext>
              </a:extLst>
            </p:cNvPr>
            <p:cNvSpPr/>
            <p:nvPr/>
          </p:nvSpPr>
          <p:spPr>
            <a:xfrm>
              <a:off x="6638758" y="787532"/>
              <a:ext cx="110887" cy="534821"/>
            </a:xfrm>
            <a:prstGeom prst="rect">
              <a:avLst/>
            </a:prstGeom>
          </p:spPr>
          <p:txBody>
            <a:bodyPr wrap="none">
              <a:spAutoFit/>
            </a:bodyPr>
            <a:lstStyle/>
            <a:p>
              <a:endParaRPr lang="en-IN" sz="2000" b="1" dirty="0">
                <a:solidFill>
                  <a:schemeClr val="tx1">
                    <a:lumMod val="95000"/>
                    <a:lumOff val="5000"/>
                  </a:schemeClr>
                </a:solidFill>
                <a:latin typeface="Crimson Text" panose="02000503000000000000" pitchFamily="2" charset="0"/>
              </a:endParaRPr>
            </a:p>
          </p:txBody>
        </p:sp>
      </p:grpSp>
      <p:sp>
        <p:nvSpPr>
          <p:cNvPr id="5" name="TextBox 4">
            <a:extLst>
              <a:ext uri="{FF2B5EF4-FFF2-40B4-BE49-F238E27FC236}">
                <a16:creationId xmlns:a16="http://schemas.microsoft.com/office/drawing/2014/main" id="{C07BB1D5-B192-DEDD-3957-C7A1BFADFD07}"/>
              </a:ext>
            </a:extLst>
          </p:cNvPr>
          <p:cNvSpPr txBox="1"/>
          <p:nvPr/>
        </p:nvSpPr>
        <p:spPr>
          <a:xfrm>
            <a:off x="5354445" y="0"/>
            <a:ext cx="5881350" cy="923330"/>
          </a:xfrm>
          <a:prstGeom prst="rect">
            <a:avLst/>
          </a:prstGeom>
          <a:noFill/>
        </p:spPr>
        <p:txBody>
          <a:bodyPr wrap="square">
            <a:spAutoFit/>
          </a:bodyPr>
          <a:lstStyle/>
          <a:p>
            <a:r>
              <a:rPr lang="en-US" sz="5400" b="1" dirty="0">
                <a:solidFill>
                  <a:schemeClr val="accent1">
                    <a:lumMod val="75000"/>
                  </a:schemeClr>
                </a:solidFill>
                <a:latin typeface="Crimson Text" panose="02000503000000000000" pitchFamily="2" charset="0"/>
              </a:rPr>
              <a:t>Data Model</a:t>
            </a:r>
          </a:p>
        </p:txBody>
      </p:sp>
      <p:sp>
        <p:nvSpPr>
          <p:cNvPr id="9" name="TextBox 8">
            <a:extLst>
              <a:ext uri="{FF2B5EF4-FFF2-40B4-BE49-F238E27FC236}">
                <a16:creationId xmlns:a16="http://schemas.microsoft.com/office/drawing/2014/main" id="{5B73C7A6-7681-FAAB-D062-AD0FEE02B055}"/>
              </a:ext>
            </a:extLst>
          </p:cNvPr>
          <p:cNvSpPr txBox="1"/>
          <p:nvPr/>
        </p:nvSpPr>
        <p:spPr>
          <a:xfrm>
            <a:off x="3550297" y="1309990"/>
            <a:ext cx="7996334" cy="369332"/>
          </a:xfrm>
          <a:prstGeom prst="rect">
            <a:avLst/>
          </a:prstGeom>
          <a:noFill/>
        </p:spPr>
        <p:txBody>
          <a:bodyPr wrap="square">
            <a:spAutoFit/>
          </a:bodyPr>
          <a:lstStyle/>
          <a:p>
            <a:r>
              <a:rPr lang="en-US" sz="1800" b="0" i="0" u="none" strike="noStrike" baseline="0" dirty="0">
                <a:solidFill>
                  <a:srgbClr val="000000"/>
                </a:solidFill>
                <a:latin typeface="Arial MT Pro"/>
              </a:rPr>
              <a:t>.</a:t>
            </a:r>
            <a:endParaRPr lang="en-IN" dirty="0"/>
          </a:p>
        </p:txBody>
      </p:sp>
      <p:pic>
        <p:nvPicPr>
          <p:cNvPr id="23" name="Picture 22">
            <a:extLst>
              <a:ext uri="{FF2B5EF4-FFF2-40B4-BE49-F238E27FC236}">
                <a16:creationId xmlns:a16="http://schemas.microsoft.com/office/drawing/2014/main" id="{990CF90B-1DDB-AE66-B556-E9AFFAFAD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31" y="1114784"/>
            <a:ext cx="11607282" cy="3933174"/>
          </a:xfrm>
          <a:prstGeom prst="rect">
            <a:avLst/>
          </a:prstGeom>
          <a:effectLst>
            <a:outerShdw blurRad="50800" dist="38100" dir="16020000" sx="91000" sy="91000" algn="br" rotWithShape="0">
              <a:prstClr val="black">
                <a:alpha val="50000"/>
              </a:prstClr>
            </a:outerShdw>
          </a:effectLst>
        </p:spPr>
      </p:pic>
      <p:graphicFrame>
        <p:nvGraphicFramePr>
          <p:cNvPr id="25" name="Diagram 24">
            <a:extLst>
              <a:ext uri="{FF2B5EF4-FFF2-40B4-BE49-F238E27FC236}">
                <a16:creationId xmlns:a16="http://schemas.microsoft.com/office/drawing/2014/main" id="{4F40C697-6145-3D5D-42ED-7309B1F0EA4A}"/>
              </a:ext>
            </a:extLst>
          </p:cNvPr>
          <p:cNvGraphicFramePr/>
          <p:nvPr>
            <p:extLst>
              <p:ext uri="{D42A27DB-BD31-4B8C-83A1-F6EECF244321}">
                <p14:modId xmlns:p14="http://schemas.microsoft.com/office/powerpoint/2010/main" val="3110543800"/>
              </p:ext>
            </p:extLst>
          </p:nvPr>
        </p:nvGraphicFramePr>
        <p:xfrm>
          <a:off x="205273" y="5603894"/>
          <a:ext cx="15526139" cy="328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847830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83702-635A-18A6-1A09-885BB2EC3561}"/>
              </a:ext>
            </a:extLst>
          </p:cNvPr>
          <p:cNvSpPr txBox="1"/>
          <p:nvPr/>
        </p:nvSpPr>
        <p:spPr>
          <a:xfrm>
            <a:off x="3998167" y="3758691"/>
            <a:ext cx="7996334" cy="1477328"/>
          </a:xfrm>
          <a:prstGeom prst="rect">
            <a:avLst/>
          </a:prstGeom>
          <a:noFill/>
        </p:spPr>
        <p:txBody>
          <a:bodyPr wrap="square">
            <a:spAutoFit/>
          </a:bodyPr>
          <a:lstStyle/>
          <a:p>
            <a:r>
              <a:rPr lang="en-IN" dirty="0">
                <a:hlinkClick r:id="rId2"/>
              </a:rPr>
              <a:t>https://app.powerbi.com/groups/me/reports/42ea9c4c-7801-4c07-b8cf-475ed53061b7/ReportSection?bookmarkGuid=920f9cb7-e205-4ed9-ab3c-734744702a07&amp;bookmarkUsage=1&amp;ctid=df8679cd-a80e-45d8-99ac-c83ed7ff95a0&amp;portalSessionId=1e1c3c78-5ccd-4510-8888-f9d29484e962&amp;fromEntryPoint=export</a:t>
            </a:r>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EC180F97-868E-C67A-A659-3BED68137B94}"/>
                  </a:ext>
                </a:extLst>
              </p:cNvPr>
              <p:cNvGraphicFramePr>
                <a:graphicFrameLocks noGrp="1"/>
              </p:cNvGraphicFramePr>
              <p:nvPr>
                <p:extLst>
                  <p:ext uri="{D42A27DB-BD31-4B8C-83A1-F6EECF244321}">
                    <p14:modId xmlns:p14="http://schemas.microsoft.com/office/powerpoint/2010/main" val="29068630"/>
                  </p:ext>
                </p:extLst>
              </p:nvPr>
            </p:nvGraphicFramePr>
            <p:xfrm>
              <a:off x="130629" y="261256"/>
              <a:ext cx="15675427" cy="873828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a:extLst>
                  <a:ext uri="{FF2B5EF4-FFF2-40B4-BE49-F238E27FC236}">
                    <a16:creationId xmlns:a16="http://schemas.microsoft.com/office/drawing/2014/main" id="{EC180F97-868E-C67A-A659-3BED68137B94}"/>
                  </a:ext>
                </a:extLst>
              </p:cNvPr>
              <p:cNvPicPr>
                <a:picLocks noGrp="1" noRot="1" noChangeAspect="1" noMove="1" noResize="1" noEditPoints="1" noAdjustHandles="1" noChangeArrowheads="1" noChangeShapeType="1"/>
              </p:cNvPicPr>
              <p:nvPr/>
            </p:nvPicPr>
            <p:blipFill>
              <a:blip r:embed="rId4"/>
              <a:stretch>
                <a:fillRect/>
              </a:stretch>
            </p:blipFill>
            <p:spPr>
              <a:xfrm>
                <a:off x="130629" y="261256"/>
                <a:ext cx="15675427" cy="8738282"/>
              </a:xfrm>
              <a:prstGeom prst="rect">
                <a:avLst/>
              </a:prstGeom>
            </p:spPr>
          </p:pic>
        </mc:Fallback>
      </mc:AlternateContent>
    </p:spTree>
    <p:extLst>
      <p:ext uri="{BB962C8B-B14F-4D97-AF65-F5344CB8AC3E}">
        <p14:creationId xmlns:p14="http://schemas.microsoft.com/office/powerpoint/2010/main" val="12163672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100000">
              <a:schemeClr val="accent4">
                <a:lumMod val="45000"/>
                <a:lumOff val="55000"/>
              </a:schemeClr>
            </a:gs>
            <a:gs pos="95000">
              <a:schemeClr val="accent4">
                <a:lumMod val="45000"/>
                <a:lumOff val="55000"/>
              </a:schemeClr>
            </a:gs>
            <a:gs pos="100000">
              <a:schemeClr val="accent4">
                <a:lumMod val="30000"/>
                <a:lumOff val="70000"/>
              </a:schemeClr>
            </a:gs>
          </a:gsLst>
          <a:lin ang="189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91E367-433C-15B0-4130-D3728BEB3FA5}"/>
              </a:ext>
            </a:extLst>
          </p:cNvPr>
          <p:cNvSpPr txBox="1"/>
          <p:nvPr/>
        </p:nvSpPr>
        <p:spPr>
          <a:xfrm>
            <a:off x="230090" y="147762"/>
            <a:ext cx="6618579" cy="769441"/>
          </a:xfrm>
          <a:prstGeom prst="rect">
            <a:avLst/>
          </a:prstGeom>
          <a:noFill/>
        </p:spPr>
        <p:txBody>
          <a:bodyPr wrap="square">
            <a:spAutoFit/>
          </a:bodyPr>
          <a:lstStyle>
            <a:defPPr>
              <a:defRPr lang="en-US"/>
            </a:defPPr>
            <a:lvl1pPr>
              <a:defRPr sz="4400" b="1">
                <a:solidFill>
                  <a:schemeClr val="accent1">
                    <a:lumMod val="75000"/>
                  </a:schemeClr>
                </a:solidFill>
                <a:latin typeface="Crimson Text" panose="02000503000000000000" pitchFamily="2" charset="0"/>
              </a:defRPr>
            </a:lvl1pPr>
          </a:lstStyle>
          <a:p>
            <a:r>
              <a:rPr lang="en-IN" u="sng" dirty="0"/>
              <a:t>Demographic Classification</a:t>
            </a:r>
          </a:p>
        </p:txBody>
      </p:sp>
      <p:sp>
        <p:nvSpPr>
          <p:cNvPr id="5" name="TextBox 4">
            <a:extLst>
              <a:ext uri="{FF2B5EF4-FFF2-40B4-BE49-F238E27FC236}">
                <a16:creationId xmlns:a16="http://schemas.microsoft.com/office/drawing/2014/main" id="{B4653485-AC80-4284-3BDE-59BF9215089E}"/>
              </a:ext>
            </a:extLst>
          </p:cNvPr>
          <p:cNvSpPr txBox="1"/>
          <p:nvPr/>
        </p:nvSpPr>
        <p:spPr>
          <a:xfrm>
            <a:off x="149290" y="917203"/>
            <a:ext cx="15619445" cy="954107"/>
          </a:xfrm>
          <a:prstGeom prst="rect">
            <a:avLst/>
          </a:prstGeom>
          <a:noFill/>
        </p:spPr>
        <p:txBody>
          <a:bodyPr wrap="square" rtlCol="0">
            <a:spAutoFit/>
          </a:bodyPr>
          <a:lstStyle/>
          <a:p>
            <a:pPr algn="just"/>
            <a:r>
              <a:rPr lang="en-IN" sz="2800" dirty="0">
                <a:latin typeface="Crimson Text" panose="02000503000000000000"/>
              </a:rPr>
              <a:t>For demographic classification, I have conducted a thorough customer demographic analysis using Power BI, and here are the key findings presented In a visually engaging manner :</a:t>
            </a:r>
          </a:p>
        </p:txBody>
      </p:sp>
      <p:sp>
        <p:nvSpPr>
          <p:cNvPr id="3" name="TextBox 2">
            <a:extLst>
              <a:ext uri="{FF2B5EF4-FFF2-40B4-BE49-F238E27FC236}">
                <a16:creationId xmlns:a16="http://schemas.microsoft.com/office/drawing/2014/main" id="{CA64B534-C65C-3969-A85A-B2EF42ABF948}"/>
              </a:ext>
            </a:extLst>
          </p:cNvPr>
          <p:cNvSpPr txBox="1"/>
          <p:nvPr/>
        </p:nvSpPr>
        <p:spPr>
          <a:xfrm>
            <a:off x="149290" y="2071397"/>
            <a:ext cx="15171575" cy="6124754"/>
          </a:xfrm>
          <a:prstGeom prst="rect">
            <a:avLst/>
          </a:prstGeom>
          <a:noFill/>
        </p:spPr>
        <p:txBody>
          <a:bodyPr wrap="square">
            <a:spAutoFit/>
          </a:bodyPr>
          <a:lstStyle/>
          <a:p>
            <a:pPr algn="just"/>
            <a:endParaRPr lang="en-IN" sz="2800" b="1" dirty="0">
              <a:solidFill>
                <a:schemeClr val="accent1">
                  <a:lumMod val="75000"/>
                </a:schemeClr>
              </a:solidFill>
              <a:latin typeface="Crimson Text" panose="02000503000000000000" pitchFamily="2" charset="0"/>
            </a:endParaRPr>
          </a:p>
          <a:p>
            <a:pPr algn="just"/>
            <a:r>
              <a:rPr lang="en-IN" sz="2800" b="1" dirty="0">
                <a:solidFill>
                  <a:schemeClr val="accent1">
                    <a:lumMod val="75000"/>
                  </a:schemeClr>
                </a:solidFill>
                <a:latin typeface="Crimson Text" panose="02000503000000000000" pitchFamily="2" charset="0"/>
              </a:rPr>
              <a:t>Total</a:t>
            </a:r>
            <a:r>
              <a:rPr lang="en-IN" sz="2800" dirty="0"/>
              <a:t> </a:t>
            </a:r>
            <a:r>
              <a:rPr lang="en-IN" sz="2800" b="1" dirty="0">
                <a:solidFill>
                  <a:schemeClr val="accent1">
                    <a:lumMod val="75000"/>
                  </a:schemeClr>
                </a:solidFill>
                <a:latin typeface="Crimson Text" panose="02000503000000000000" pitchFamily="2" charset="0"/>
              </a:rPr>
              <a:t>Customers</a:t>
            </a:r>
            <a:r>
              <a:rPr lang="en-IN" sz="2800" dirty="0"/>
              <a:t>: </a:t>
            </a:r>
            <a:r>
              <a:rPr lang="en-IN" sz="2800" dirty="0">
                <a:solidFill>
                  <a:schemeClr val="tx1">
                    <a:lumMod val="95000"/>
                    <a:lumOff val="5000"/>
                  </a:schemeClr>
                </a:solidFill>
              </a:rPr>
              <a:t>The dataset encompasses a substantial pool of </a:t>
            </a:r>
            <a:r>
              <a:rPr lang="en-IN" sz="2800" b="1" dirty="0"/>
              <a:t>4000</a:t>
            </a:r>
            <a:r>
              <a:rPr lang="en-IN" sz="2800" b="1" dirty="0">
                <a:solidFill>
                  <a:schemeClr val="tx1">
                    <a:lumMod val="95000"/>
                    <a:lumOff val="5000"/>
                  </a:schemeClr>
                </a:solidFill>
              </a:rPr>
              <a:t> customers</a:t>
            </a:r>
            <a:r>
              <a:rPr lang="en-IN" sz="2800" dirty="0">
                <a:solidFill>
                  <a:schemeClr val="tx1">
                    <a:lumMod val="95000"/>
                    <a:lumOff val="5000"/>
                  </a:schemeClr>
                </a:solidFill>
              </a:rPr>
              <a:t>, forming the foundation of our analysis. </a:t>
            </a:r>
          </a:p>
          <a:p>
            <a:pPr algn="just"/>
            <a:r>
              <a:rPr lang="en-IN" sz="2800" dirty="0"/>
              <a:t>Gender Distribution: </a:t>
            </a:r>
            <a:r>
              <a:rPr lang="en-IN" sz="2800" dirty="0">
                <a:solidFill>
                  <a:schemeClr val="tx1">
                    <a:lumMod val="95000"/>
                    <a:lumOff val="5000"/>
                  </a:schemeClr>
                </a:solidFill>
              </a:rPr>
              <a:t>I observe a distinct gender distribution:</a:t>
            </a:r>
          </a:p>
          <a:p>
            <a:pPr marL="285750" indent="-285750" algn="just">
              <a:buFont typeface="Wingdings" panose="05000000000000000000" pitchFamily="2" charset="2"/>
              <a:buChar char="v"/>
            </a:pPr>
            <a:r>
              <a:rPr lang="en-IN" sz="2800" dirty="0">
                <a:solidFill>
                  <a:schemeClr val="tx1">
                    <a:lumMod val="95000"/>
                    <a:lumOff val="5000"/>
                  </a:schemeClr>
                </a:solidFill>
              </a:rPr>
              <a:t>Total Male Customers: </a:t>
            </a:r>
            <a:r>
              <a:rPr lang="en-IN" sz="2800" b="1" dirty="0">
                <a:solidFill>
                  <a:schemeClr val="tx1">
                    <a:lumMod val="95000"/>
                    <a:lumOff val="5000"/>
                  </a:schemeClr>
                </a:solidFill>
              </a:rPr>
              <a:t>2597 (64.93%)</a:t>
            </a:r>
          </a:p>
          <a:p>
            <a:pPr marL="285750" indent="-285750" algn="just">
              <a:buFont typeface="Wingdings" panose="05000000000000000000" pitchFamily="2" charset="2"/>
              <a:buChar char="v"/>
            </a:pPr>
            <a:r>
              <a:rPr lang="en-IN" sz="2800" dirty="0">
                <a:solidFill>
                  <a:schemeClr val="tx1">
                    <a:lumMod val="95000"/>
                    <a:lumOff val="5000"/>
                  </a:schemeClr>
                </a:solidFill>
              </a:rPr>
              <a:t>Total Female Customers: </a:t>
            </a:r>
            <a:r>
              <a:rPr lang="en-IN" sz="2800" b="1" dirty="0">
                <a:solidFill>
                  <a:schemeClr val="tx1">
                    <a:lumMod val="95000"/>
                    <a:lumOff val="5000"/>
                  </a:schemeClr>
                </a:solidFill>
              </a:rPr>
              <a:t>1403 (35.08%)</a:t>
            </a:r>
          </a:p>
          <a:p>
            <a:pPr algn="just"/>
            <a:endParaRPr lang="en-IN" sz="2800" dirty="0">
              <a:solidFill>
                <a:schemeClr val="tx1">
                  <a:lumMod val="95000"/>
                  <a:lumOff val="5000"/>
                </a:schemeClr>
              </a:solidFill>
            </a:endParaRPr>
          </a:p>
          <a:p>
            <a:pPr algn="just"/>
            <a:r>
              <a:rPr lang="en-IN" sz="2800" b="1" dirty="0">
                <a:solidFill>
                  <a:schemeClr val="accent1">
                    <a:lumMod val="75000"/>
                  </a:schemeClr>
                </a:solidFill>
                <a:latin typeface="Crimson Text" panose="02000503000000000000" pitchFamily="2" charset="0"/>
              </a:rPr>
              <a:t>Customers by Age Group</a:t>
            </a:r>
            <a:r>
              <a:rPr lang="en-IN" sz="2800" dirty="0"/>
              <a:t>: </a:t>
            </a:r>
            <a:r>
              <a:rPr lang="en-IN" sz="2800" dirty="0">
                <a:solidFill>
                  <a:schemeClr val="tx1">
                    <a:lumMod val="95000"/>
                    <a:lumOff val="5000"/>
                  </a:schemeClr>
                </a:solidFill>
              </a:rPr>
              <a:t>The utilization of a Clustered Column Chart has allowed us to dissect the age distribution with a nuanced perspective: </a:t>
            </a:r>
          </a:p>
          <a:p>
            <a:pPr marL="285750" indent="-285750" algn="just">
              <a:buFont typeface="Wingdings" panose="05000000000000000000" pitchFamily="2" charset="2"/>
              <a:buChar char="v"/>
            </a:pPr>
            <a:r>
              <a:rPr lang="en-IN" sz="2800" dirty="0">
                <a:solidFill>
                  <a:schemeClr val="tx1">
                    <a:lumMod val="95000"/>
                    <a:lumOff val="5000"/>
                  </a:schemeClr>
                </a:solidFill>
              </a:rPr>
              <a:t>The age group 25-35 emerges as the dominant segment with </a:t>
            </a:r>
            <a:r>
              <a:rPr lang="en-IN" sz="2800" b="1" dirty="0">
                <a:solidFill>
                  <a:schemeClr val="tx1">
                    <a:lumMod val="95000"/>
                    <a:lumOff val="5000"/>
                  </a:schemeClr>
                </a:solidFill>
              </a:rPr>
              <a:t>1498 customers</a:t>
            </a:r>
            <a:r>
              <a:rPr lang="en-IN" sz="2800" dirty="0">
                <a:solidFill>
                  <a:schemeClr val="tx1">
                    <a:lumMod val="95000"/>
                    <a:lumOff val="5000"/>
                  </a:schemeClr>
                </a:solidFill>
              </a:rPr>
              <a:t>, comprising </a:t>
            </a:r>
            <a:r>
              <a:rPr lang="en-IN" sz="2800" b="1" dirty="0">
                <a:solidFill>
                  <a:schemeClr val="tx1">
                    <a:lumMod val="95000"/>
                    <a:lumOff val="5000"/>
                  </a:schemeClr>
                </a:solidFill>
              </a:rPr>
              <a:t>966 males </a:t>
            </a:r>
            <a:r>
              <a:rPr lang="en-IN" sz="2800" dirty="0">
                <a:solidFill>
                  <a:schemeClr val="tx1">
                    <a:lumMod val="95000"/>
                    <a:lumOff val="5000"/>
                  </a:schemeClr>
                </a:solidFill>
              </a:rPr>
              <a:t>and </a:t>
            </a:r>
            <a:r>
              <a:rPr lang="en-IN" sz="2800" b="1" dirty="0">
                <a:solidFill>
                  <a:schemeClr val="tx1">
                    <a:lumMod val="95000"/>
                    <a:lumOff val="5000"/>
                  </a:schemeClr>
                </a:solidFill>
              </a:rPr>
              <a:t>532 females.</a:t>
            </a:r>
          </a:p>
          <a:p>
            <a:pPr marL="285750" indent="-285750" algn="just">
              <a:buFont typeface="Wingdings" panose="05000000000000000000" pitchFamily="2" charset="2"/>
              <a:buChar char="v"/>
            </a:pPr>
            <a:r>
              <a:rPr lang="en-IN" sz="2800" dirty="0">
                <a:solidFill>
                  <a:schemeClr val="tx1">
                    <a:lumMod val="95000"/>
                    <a:lumOff val="5000"/>
                  </a:schemeClr>
                </a:solidFill>
              </a:rPr>
              <a:t> Following closely, the age group </a:t>
            </a:r>
            <a:r>
              <a:rPr lang="en-IN" sz="2800" b="1" dirty="0">
                <a:solidFill>
                  <a:schemeClr val="tx1">
                    <a:lumMod val="95000"/>
                    <a:lumOff val="5000"/>
                  </a:schemeClr>
                </a:solidFill>
              </a:rPr>
              <a:t>35-45 </a:t>
            </a:r>
            <a:r>
              <a:rPr lang="en-IN" sz="2800" dirty="0">
                <a:solidFill>
                  <a:schemeClr val="tx1">
                    <a:lumMod val="95000"/>
                    <a:lumOff val="5000"/>
                  </a:schemeClr>
                </a:solidFill>
              </a:rPr>
              <a:t>commands</a:t>
            </a:r>
            <a:r>
              <a:rPr lang="en-IN" sz="2800" b="1" dirty="0">
                <a:solidFill>
                  <a:schemeClr val="tx1">
                    <a:lumMod val="95000"/>
                    <a:lumOff val="5000"/>
                  </a:schemeClr>
                </a:solidFill>
              </a:rPr>
              <a:t> 1273</a:t>
            </a:r>
            <a:r>
              <a:rPr lang="en-IN" sz="2800" dirty="0">
                <a:solidFill>
                  <a:schemeClr val="tx1">
                    <a:lumMod val="95000"/>
                    <a:lumOff val="5000"/>
                  </a:schemeClr>
                </a:solidFill>
              </a:rPr>
              <a:t> </a:t>
            </a:r>
            <a:r>
              <a:rPr lang="en-IN" sz="2800" b="1" dirty="0">
                <a:solidFill>
                  <a:schemeClr val="tx1">
                    <a:lumMod val="95000"/>
                    <a:lumOff val="5000"/>
                  </a:schemeClr>
                </a:solidFill>
              </a:rPr>
              <a:t>customers</a:t>
            </a:r>
            <a:r>
              <a:rPr lang="en-IN" sz="2800" dirty="0">
                <a:solidFill>
                  <a:schemeClr val="tx1">
                    <a:lumMod val="95000"/>
                    <a:lumOff val="5000"/>
                  </a:schemeClr>
                </a:solidFill>
              </a:rPr>
              <a:t>, demonstrating a nuanced breakdown of </a:t>
            </a:r>
            <a:r>
              <a:rPr lang="en-IN" sz="2800" b="1" dirty="0">
                <a:solidFill>
                  <a:schemeClr val="tx1">
                    <a:lumMod val="95000"/>
                    <a:lumOff val="5000"/>
                  </a:schemeClr>
                </a:solidFill>
              </a:rPr>
              <a:t>834 males </a:t>
            </a:r>
            <a:r>
              <a:rPr lang="en-IN" sz="2800" dirty="0">
                <a:solidFill>
                  <a:schemeClr val="tx1">
                    <a:lumMod val="95000"/>
                    <a:lumOff val="5000"/>
                  </a:schemeClr>
                </a:solidFill>
              </a:rPr>
              <a:t>and </a:t>
            </a:r>
            <a:r>
              <a:rPr lang="en-IN" sz="2800" b="1" dirty="0">
                <a:solidFill>
                  <a:schemeClr val="tx1">
                    <a:lumMod val="95000"/>
                    <a:lumOff val="5000"/>
                  </a:schemeClr>
                </a:solidFill>
              </a:rPr>
              <a:t>439 females</a:t>
            </a:r>
            <a:r>
              <a:rPr lang="en-IN" sz="2800" dirty="0">
                <a:solidFill>
                  <a:schemeClr val="tx1">
                    <a:lumMod val="95000"/>
                    <a:lumOff val="5000"/>
                  </a:schemeClr>
                </a:solidFill>
              </a:rPr>
              <a:t>.</a:t>
            </a:r>
          </a:p>
          <a:p>
            <a:pPr marL="285750" indent="-285750" algn="just">
              <a:buFont typeface="Wingdings" panose="05000000000000000000" pitchFamily="2" charset="2"/>
              <a:buChar char="v"/>
            </a:pPr>
            <a:r>
              <a:rPr lang="en-IN" sz="2800" dirty="0">
                <a:solidFill>
                  <a:schemeClr val="tx1">
                    <a:lumMod val="95000"/>
                    <a:lumOff val="5000"/>
                  </a:schemeClr>
                </a:solidFill>
              </a:rPr>
              <a:t> Notably, the </a:t>
            </a:r>
            <a:r>
              <a:rPr lang="en-IN" sz="2800" b="1" dirty="0">
                <a:solidFill>
                  <a:schemeClr val="tx1">
                    <a:lumMod val="95000"/>
                    <a:lumOff val="5000"/>
                  </a:schemeClr>
                </a:solidFill>
              </a:rPr>
              <a:t>45+ age group </a:t>
            </a:r>
            <a:r>
              <a:rPr lang="en-IN" sz="2800" dirty="0">
                <a:solidFill>
                  <a:schemeClr val="tx1">
                    <a:lumMod val="95000"/>
                    <a:lumOff val="5000"/>
                  </a:schemeClr>
                </a:solidFill>
              </a:rPr>
              <a:t>exhibits the </a:t>
            </a:r>
            <a:r>
              <a:rPr lang="en-IN" sz="2800" b="1" dirty="0">
                <a:solidFill>
                  <a:schemeClr val="tx1">
                    <a:lumMod val="95000"/>
                    <a:lumOff val="5000"/>
                  </a:schemeClr>
                </a:solidFill>
              </a:rPr>
              <a:t>smallest customer count</a:t>
            </a:r>
            <a:r>
              <a:rPr lang="en-IN" sz="2800" dirty="0">
                <a:solidFill>
                  <a:schemeClr val="tx1">
                    <a:lumMod val="95000"/>
                    <a:lumOff val="5000"/>
                  </a:schemeClr>
                </a:solidFill>
              </a:rPr>
              <a:t>, standing at </a:t>
            </a:r>
            <a:r>
              <a:rPr lang="en-IN" sz="2800" b="1" dirty="0">
                <a:solidFill>
                  <a:schemeClr val="tx1">
                    <a:lumMod val="95000"/>
                    <a:lumOff val="5000"/>
                  </a:schemeClr>
                </a:solidFill>
              </a:rPr>
              <a:t>538.</a:t>
            </a:r>
          </a:p>
        </p:txBody>
      </p:sp>
    </p:spTree>
    <p:extLst>
      <p:ext uri="{BB962C8B-B14F-4D97-AF65-F5344CB8AC3E}">
        <p14:creationId xmlns:p14="http://schemas.microsoft.com/office/powerpoint/2010/main" val="132855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83000">
              <a:schemeClr val="accent4">
                <a:lumMod val="45000"/>
                <a:lumOff val="55000"/>
              </a:schemeClr>
            </a:gs>
            <a:gs pos="100000">
              <a:schemeClr val="accent4">
                <a:lumMod val="30000"/>
                <a:lumOff val="70000"/>
              </a:schemeClr>
            </a:gs>
          </a:gsLst>
          <a:lin ang="135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E6EAA9-ED87-AEB2-DADB-519B983B908C}"/>
              </a:ext>
            </a:extLst>
          </p:cNvPr>
          <p:cNvSpPr txBox="1"/>
          <p:nvPr/>
        </p:nvSpPr>
        <p:spPr>
          <a:xfrm>
            <a:off x="261257" y="354563"/>
            <a:ext cx="14984963" cy="8525411"/>
          </a:xfrm>
          <a:prstGeom prst="rect">
            <a:avLst/>
          </a:prstGeom>
          <a:noFill/>
        </p:spPr>
        <p:txBody>
          <a:bodyPr wrap="square">
            <a:spAutoFit/>
          </a:bodyPr>
          <a:lstStyle>
            <a:defPPr>
              <a:defRPr lang="en-US"/>
            </a:defPPr>
            <a:lvl1pPr>
              <a:defRPr sz="2000" b="1">
                <a:solidFill>
                  <a:schemeClr val="accent1">
                    <a:lumMod val="75000"/>
                  </a:schemeClr>
                </a:solidFill>
                <a:latin typeface="Crimson Text" panose="02000503000000000000" pitchFamily="2" charset="0"/>
              </a:defRPr>
            </a:lvl1pPr>
          </a:lstStyle>
          <a:p>
            <a:pPr algn="just"/>
            <a:r>
              <a:rPr lang="en-IN" sz="2800" dirty="0"/>
              <a:t>Customers by City: </a:t>
            </a:r>
            <a:r>
              <a:rPr lang="en-IN" sz="2800" dirty="0">
                <a:solidFill>
                  <a:schemeClr val="tx1">
                    <a:lumMod val="95000"/>
                    <a:lumOff val="5000"/>
                  </a:schemeClr>
                </a:solidFill>
              </a:rPr>
              <a:t>Mumbai</a:t>
            </a:r>
            <a:r>
              <a:rPr lang="en-IN" sz="2800" b="0" dirty="0">
                <a:solidFill>
                  <a:schemeClr val="tx1">
                    <a:lumMod val="95000"/>
                    <a:lumOff val="5000"/>
                  </a:schemeClr>
                </a:solidFill>
              </a:rPr>
              <a:t> stands out with the </a:t>
            </a:r>
            <a:r>
              <a:rPr lang="en-IN" sz="2800" dirty="0">
                <a:solidFill>
                  <a:schemeClr val="tx1">
                    <a:lumMod val="95000"/>
                    <a:lumOff val="5000"/>
                  </a:schemeClr>
                </a:solidFill>
              </a:rPr>
              <a:t>highest customer count at 1078</a:t>
            </a:r>
            <a:r>
              <a:rPr lang="en-IN" sz="2800" b="0" dirty="0">
                <a:solidFill>
                  <a:schemeClr val="tx1">
                    <a:lumMod val="95000"/>
                    <a:lumOff val="5000"/>
                  </a:schemeClr>
                </a:solidFill>
              </a:rPr>
              <a:t>, delineating </a:t>
            </a:r>
            <a:r>
              <a:rPr lang="en-IN" sz="2800" dirty="0">
                <a:solidFill>
                  <a:schemeClr val="tx1">
                    <a:lumMod val="95000"/>
                    <a:lumOff val="5000"/>
                  </a:schemeClr>
                </a:solidFill>
              </a:rPr>
              <a:t>693 males </a:t>
            </a:r>
            <a:r>
              <a:rPr lang="en-IN" sz="2800" b="0" dirty="0">
                <a:solidFill>
                  <a:schemeClr val="tx1">
                    <a:lumMod val="95000"/>
                    <a:lumOff val="5000"/>
                  </a:schemeClr>
                </a:solidFill>
              </a:rPr>
              <a:t>and </a:t>
            </a:r>
            <a:r>
              <a:rPr lang="en-IN" sz="2800" dirty="0">
                <a:solidFill>
                  <a:schemeClr val="tx1">
                    <a:lumMod val="95000"/>
                    <a:lumOff val="5000"/>
                  </a:schemeClr>
                </a:solidFill>
              </a:rPr>
              <a:t>385 females.</a:t>
            </a:r>
          </a:p>
          <a:p>
            <a:pPr algn="just"/>
            <a:r>
              <a:rPr lang="en-IN" sz="2800" b="0" dirty="0">
                <a:solidFill>
                  <a:schemeClr val="tx1">
                    <a:lumMod val="95000"/>
                    <a:lumOff val="5000"/>
                  </a:schemeClr>
                </a:solidFill>
              </a:rPr>
              <a:t>Other cities follow suit: </a:t>
            </a:r>
          </a:p>
          <a:p>
            <a:pPr marL="285750" indent="-285750" algn="just">
              <a:buFont typeface="Wingdings" panose="05000000000000000000" pitchFamily="2" charset="2"/>
              <a:buChar char="v"/>
            </a:pPr>
            <a:r>
              <a:rPr lang="en-IN" sz="2800" b="0" dirty="0">
                <a:solidFill>
                  <a:schemeClr val="tx1">
                    <a:lumMod val="95000"/>
                    <a:lumOff val="5000"/>
                  </a:schemeClr>
                </a:solidFill>
              </a:rPr>
              <a:t>Chennai: 834 </a:t>
            </a:r>
          </a:p>
          <a:p>
            <a:pPr marL="285750" indent="-285750" algn="just">
              <a:buFont typeface="Wingdings" panose="05000000000000000000" pitchFamily="2" charset="2"/>
              <a:buChar char="v"/>
            </a:pPr>
            <a:r>
              <a:rPr lang="en-IN" sz="2800" b="0" dirty="0">
                <a:solidFill>
                  <a:schemeClr val="tx1">
                    <a:lumMod val="95000"/>
                    <a:lumOff val="5000"/>
                  </a:schemeClr>
                </a:solidFill>
              </a:rPr>
              <a:t>Bangalore: 751</a:t>
            </a:r>
          </a:p>
          <a:p>
            <a:pPr marL="285750" indent="-285750" algn="just">
              <a:buFont typeface="Wingdings" panose="05000000000000000000" pitchFamily="2" charset="2"/>
              <a:buChar char="v"/>
            </a:pPr>
            <a:r>
              <a:rPr lang="en-IN" sz="2800" b="0" dirty="0">
                <a:solidFill>
                  <a:schemeClr val="tx1">
                    <a:lumMod val="95000"/>
                    <a:lumOff val="5000"/>
                  </a:schemeClr>
                </a:solidFill>
              </a:rPr>
              <a:t> Delhi NCR: 744</a:t>
            </a:r>
          </a:p>
          <a:p>
            <a:pPr marL="285750" indent="-285750" algn="just">
              <a:buFont typeface="Wingdings" panose="05000000000000000000" pitchFamily="2" charset="2"/>
              <a:buChar char="v"/>
            </a:pPr>
            <a:r>
              <a:rPr lang="en-IN" sz="2800" b="0" dirty="0">
                <a:solidFill>
                  <a:schemeClr val="tx1">
                    <a:lumMod val="95000"/>
                    <a:lumOff val="5000"/>
                  </a:schemeClr>
                </a:solidFill>
              </a:rPr>
              <a:t>Hyderabad: 503</a:t>
            </a:r>
          </a:p>
          <a:p>
            <a:pPr algn="just"/>
            <a:endParaRPr lang="en-IN" sz="2800" dirty="0">
              <a:solidFill>
                <a:schemeClr val="tx1">
                  <a:lumMod val="95000"/>
                  <a:lumOff val="5000"/>
                </a:schemeClr>
              </a:solidFill>
            </a:endParaRPr>
          </a:p>
          <a:p>
            <a:pPr algn="just"/>
            <a:r>
              <a:rPr lang="en-IN" sz="2800" dirty="0"/>
              <a:t>Customers by Occupation:</a:t>
            </a:r>
          </a:p>
          <a:p>
            <a:pPr marL="285750" indent="-285750" algn="just">
              <a:buFont typeface="Wingdings" panose="05000000000000000000" pitchFamily="2" charset="2"/>
              <a:buChar char="v"/>
            </a:pPr>
            <a:r>
              <a:rPr lang="en-IN" sz="2800" dirty="0">
                <a:solidFill>
                  <a:schemeClr val="tx1">
                    <a:lumMod val="95000"/>
                    <a:lumOff val="5000"/>
                  </a:schemeClr>
                </a:solidFill>
              </a:rPr>
              <a:t>Salaried IT Employees </a:t>
            </a:r>
            <a:r>
              <a:rPr lang="en-IN" sz="2800" b="0" dirty="0">
                <a:solidFill>
                  <a:schemeClr val="tx1">
                    <a:lumMod val="95000"/>
                    <a:lumOff val="5000"/>
                  </a:schemeClr>
                </a:solidFill>
              </a:rPr>
              <a:t>emerge as the predominant category with </a:t>
            </a:r>
            <a:r>
              <a:rPr lang="en-IN" sz="2800" dirty="0">
                <a:solidFill>
                  <a:schemeClr val="tx1">
                    <a:lumMod val="95000"/>
                    <a:lumOff val="5000"/>
                  </a:schemeClr>
                </a:solidFill>
              </a:rPr>
              <a:t>1294 customers</a:t>
            </a:r>
            <a:r>
              <a:rPr lang="en-IN" sz="2800" b="0" dirty="0">
                <a:solidFill>
                  <a:schemeClr val="tx1">
                    <a:lumMod val="95000"/>
                    <a:lumOff val="5000"/>
                  </a:schemeClr>
                </a:solidFill>
              </a:rPr>
              <a:t>, comprising </a:t>
            </a:r>
            <a:r>
              <a:rPr lang="en-IN" sz="2800" dirty="0">
                <a:solidFill>
                  <a:schemeClr val="tx1">
                    <a:lumMod val="95000"/>
                    <a:lumOff val="5000"/>
                  </a:schemeClr>
                </a:solidFill>
              </a:rPr>
              <a:t>721 males </a:t>
            </a:r>
            <a:r>
              <a:rPr lang="en-IN" sz="2800" b="0" dirty="0">
                <a:solidFill>
                  <a:schemeClr val="tx1">
                    <a:lumMod val="95000"/>
                    <a:lumOff val="5000"/>
                  </a:schemeClr>
                </a:solidFill>
              </a:rPr>
              <a:t>and</a:t>
            </a:r>
            <a:r>
              <a:rPr lang="en-IN" sz="2800" dirty="0">
                <a:solidFill>
                  <a:schemeClr val="tx1">
                    <a:lumMod val="95000"/>
                    <a:lumOff val="5000"/>
                  </a:schemeClr>
                </a:solidFill>
              </a:rPr>
              <a:t> 573 females.</a:t>
            </a:r>
          </a:p>
          <a:p>
            <a:pPr marL="285750" indent="-285750" algn="just">
              <a:buFont typeface="Wingdings" panose="05000000000000000000" pitchFamily="2" charset="2"/>
              <a:buChar char="v"/>
            </a:pPr>
            <a:r>
              <a:rPr lang="en-IN" sz="2800" b="0" dirty="0">
                <a:solidFill>
                  <a:schemeClr val="tx1">
                    <a:lumMod val="95000"/>
                    <a:lumOff val="5000"/>
                  </a:schemeClr>
                </a:solidFill>
              </a:rPr>
              <a:t>Other significant categories include </a:t>
            </a:r>
            <a:r>
              <a:rPr lang="en-IN" sz="2800" dirty="0">
                <a:solidFill>
                  <a:schemeClr val="tx1">
                    <a:lumMod val="95000"/>
                    <a:lumOff val="5000"/>
                  </a:schemeClr>
                </a:solidFill>
              </a:rPr>
              <a:t>Salaried Other Employees (893), Freelancers (784), Business Owners (630) </a:t>
            </a:r>
            <a:r>
              <a:rPr lang="en-IN" sz="2800" b="0" dirty="0">
                <a:solidFill>
                  <a:schemeClr val="tx1">
                    <a:lumMod val="95000"/>
                    <a:lumOff val="5000"/>
                  </a:schemeClr>
                </a:solidFill>
              </a:rPr>
              <a:t>and</a:t>
            </a:r>
            <a:r>
              <a:rPr lang="en-IN" sz="2800" dirty="0">
                <a:solidFill>
                  <a:schemeClr val="tx1">
                    <a:lumMod val="95000"/>
                    <a:lumOff val="5000"/>
                  </a:schemeClr>
                </a:solidFill>
              </a:rPr>
              <a:t> Government Employees (399). </a:t>
            </a:r>
          </a:p>
          <a:p>
            <a:pPr marL="285750" indent="-285750" algn="just">
              <a:buFont typeface="Wingdings" panose="05000000000000000000" pitchFamily="2" charset="2"/>
              <a:buChar char="v"/>
            </a:pPr>
            <a:endParaRPr lang="en-IN" sz="2800" dirty="0">
              <a:solidFill>
                <a:schemeClr val="tx1">
                  <a:lumMod val="95000"/>
                  <a:lumOff val="5000"/>
                </a:schemeClr>
              </a:solidFill>
            </a:endParaRPr>
          </a:p>
          <a:p>
            <a:pPr algn="just"/>
            <a:r>
              <a:rPr lang="en-IN" sz="2800" dirty="0"/>
              <a:t>Customers by Marital Status: </a:t>
            </a:r>
            <a:r>
              <a:rPr lang="en-IN" sz="2800" b="0" dirty="0">
                <a:solidFill>
                  <a:schemeClr val="tx1">
                    <a:lumMod val="95000"/>
                    <a:lumOff val="5000"/>
                  </a:schemeClr>
                </a:solidFill>
              </a:rPr>
              <a:t>A Donut Chart has been employed to visualize the marital status distribution</a:t>
            </a:r>
          </a:p>
          <a:p>
            <a:pPr marL="285750" indent="-285750" algn="just">
              <a:buFont typeface="Wingdings" panose="05000000000000000000" pitchFamily="2" charset="2"/>
              <a:buChar char="v"/>
            </a:pPr>
            <a:r>
              <a:rPr lang="en-IN" sz="2800" dirty="0">
                <a:solidFill>
                  <a:schemeClr val="tx1">
                    <a:lumMod val="95000"/>
                    <a:lumOff val="5000"/>
                  </a:schemeClr>
                </a:solidFill>
              </a:rPr>
              <a:t>Married customers </a:t>
            </a:r>
            <a:r>
              <a:rPr lang="en-IN" sz="2800" b="0" dirty="0">
                <a:solidFill>
                  <a:schemeClr val="tx1">
                    <a:lumMod val="95000"/>
                    <a:lumOff val="5000"/>
                  </a:schemeClr>
                </a:solidFill>
              </a:rPr>
              <a:t>dominate the landscape, constituting a substantial </a:t>
            </a:r>
            <a:r>
              <a:rPr lang="en-IN" sz="2800" dirty="0">
                <a:solidFill>
                  <a:schemeClr val="tx1">
                    <a:lumMod val="95000"/>
                    <a:lumOff val="5000"/>
                  </a:schemeClr>
                </a:solidFill>
              </a:rPr>
              <a:t>78.41%</a:t>
            </a:r>
            <a:r>
              <a:rPr lang="en-IN" sz="2800" b="0" dirty="0">
                <a:solidFill>
                  <a:schemeClr val="tx1">
                    <a:lumMod val="95000"/>
                    <a:lumOff val="5000"/>
                  </a:schemeClr>
                </a:solidFill>
              </a:rPr>
              <a:t> of the total customer base (</a:t>
            </a:r>
            <a:r>
              <a:rPr lang="en-IN" sz="2800" dirty="0">
                <a:solidFill>
                  <a:schemeClr val="tx1">
                    <a:lumMod val="95000"/>
                    <a:lumOff val="5000"/>
                  </a:schemeClr>
                </a:solidFill>
              </a:rPr>
              <a:t>3136 customers</a:t>
            </a:r>
            <a:r>
              <a:rPr lang="en-IN" sz="2800" b="0" dirty="0">
                <a:solidFill>
                  <a:schemeClr val="tx1">
                    <a:lumMod val="95000"/>
                    <a:lumOff val="5000"/>
                  </a:schemeClr>
                </a:solidFill>
              </a:rPr>
              <a:t>)</a:t>
            </a:r>
          </a:p>
          <a:p>
            <a:pPr marL="285750" indent="-285750" algn="just">
              <a:buFont typeface="Wingdings" panose="05000000000000000000" pitchFamily="2" charset="2"/>
              <a:buChar char="v"/>
            </a:pPr>
            <a:r>
              <a:rPr lang="en-IN" sz="2800" dirty="0">
                <a:solidFill>
                  <a:schemeClr val="tx1">
                    <a:lumMod val="95000"/>
                    <a:lumOff val="5000"/>
                  </a:schemeClr>
                </a:solidFill>
              </a:rPr>
              <a:t>Unmarried customers </a:t>
            </a:r>
            <a:r>
              <a:rPr lang="en-IN" sz="2800" b="0" dirty="0">
                <a:solidFill>
                  <a:schemeClr val="tx1">
                    <a:lumMod val="95000"/>
                    <a:lumOff val="5000"/>
                  </a:schemeClr>
                </a:solidFill>
              </a:rPr>
              <a:t>account for </a:t>
            </a:r>
            <a:r>
              <a:rPr lang="en-IN" sz="2800" dirty="0">
                <a:solidFill>
                  <a:schemeClr val="tx1">
                    <a:lumMod val="95000"/>
                    <a:lumOff val="5000"/>
                  </a:schemeClr>
                </a:solidFill>
              </a:rPr>
              <a:t>21.6%  </a:t>
            </a:r>
            <a:r>
              <a:rPr lang="en-IN" sz="2800" b="0" dirty="0">
                <a:solidFill>
                  <a:schemeClr val="tx1">
                    <a:lumMod val="95000"/>
                    <a:lumOff val="5000"/>
                  </a:schemeClr>
                </a:solidFill>
              </a:rPr>
              <a:t>totaling </a:t>
            </a:r>
            <a:r>
              <a:rPr lang="en-IN" sz="2800" dirty="0">
                <a:solidFill>
                  <a:schemeClr val="tx1">
                    <a:lumMod val="95000"/>
                    <a:lumOff val="5000"/>
                  </a:schemeClr>
                </a:solidFill>
              </a:rPr>
              <a:t>864 individuals</a:t>
            </a:r>
            <a:r>
              <a:rPr lang="en-IN" sz="2800" b="0" dirty="0">
                <a:solidFill>
                  <a:schemeClr val="tx1">
                    <a:lumMod val="95000"/>
                    <a:lumOff val="5000"/>
                  </a:schemeClr>
                </a:solidFill>
              </a:rPr>
              <a:t>.</a:t>
            </a:r>
          </a:p>
          <a:p>
            <a:pPr algn="just"/>
            <a:endParaRPr lang="en-IN" sz="1600" dirty="0">
              <a:solidFill>
                <a:schemeClr val="tx1">
                  <a:lumMod val="95000"/>
                  <a:lumOff val="5000"/>
                </a:schemeClr>
              </a:solidFill>
            </a:endParaRPr>
          </a:p>
        </p:txBody>
      </p:sp>
    </p:spTree>
    <p:extLst>
      <p:ext uri="{BB962C8B-B14F-4D97-AF65-F5344CB8AC3E}">
        <p14:creationId xmlns:p14="http://schemas.microsoft.com/office/powerpoint/2010/main" val="260588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A5A34-B005-5663-AEC2-3FD6749254CE}"/>
              </a:ext>
            </a:extLst>
          </p:cNvPr>
          <p:cNvSpPr txBox="1"/>
          <p:nvPr/>
        </p:nvSpPr>
        <p:spPr>
          <a:xfrm>
            <a:off x="212677" y="800047"/>
            <a:ext cx="14548351" cy="954107"/>
          </a:xfrm>
          <a:prstGeom prst="rect">
            <a:avLst/>
          </a:prstGeom>
          <a:noFill/>
        </p:spPr>
        <p:txBody>
          <a:bodyPr wrap="square">
            <a:spAutoFit/>
          </a:bodyPr>
          <a:lstStyle/>
          <a:p>
            <a:pPr algn="l" rtl="0" latinLnBrk="0"/>
            <a:r>
              <a:rPr lang="en-GB" sz="2800" dirty="0">
                <a:latin typeface="Crimson Text" panose="02000503000000000000"/>
              </a:rPr>
              <a:t>For Spending Insights and Income Utilisation , I have conducted a thorough customer Spend Analysis using Power BI, and here are the key findings presented in a visually engaging manner</a:t>
            </a:r>
            <a:r>
              <a:rPr lang="en-GB" sz="2800" dirty="0">
                <a:solidFill>
                  <a:srgbClr val="000000"/>
                </a:solidFill>
                <a:latin typeface="YAFcfoaHu-s 0"/>
              </a:rPr>
              <a:t>:</a:t>
            </a:r>
          </a:p>
        </p:txBody>
      </p:sp>
      <p:sp>
        <p:nvSpPr>
          <p:cNvPr id="4" name="TextBox 3">
            <a:extLst>
              <a:ext uri="{FF2B5EF4-FFF2-40B4-BE49-F238E27FC236}">
                <a16:creationId xmlns:a16="http://schemas.microsoft.com/office/drawing/2014/main" id="{985A10B9-4866-CFF9-8607-92737DA9C50E}"/>
              </a:ext>
            </a:extLst>
          </p:cNvPr>
          <p:cNvSpPr txBox="1"/>
          <p:nvPr/>
        </p:nvSpPr>
        <p:spPr>
          <a:xfrm>
            <a:off x="212678" y="0"/>
            <a:ext cx="9203548" cy="769441"/>
          </a:xfrm>
          <a:prstGeom prst="rect">
            <a:avLst/>
          </a:prstGeom>
          <a:noFill/>
        </p:spPr>
        <p:txBody>
          <a:bodyPr wrap="square" rtlCol="0">
            <a:spAutoFit/>
          </a:bodyPr>
          <a:lstStyle/>
          <a:p>
            <a:r>
              <a:rPr lang="en-GB" sz="4400" b="1" u="sng" dirty="0">
                <a:solidFill>
                  <a:schemeClr val="accent1">
                    <a:lumMod val="75000"/>
                  </a:schemeClr>
                </a:solidFill>
                <a:latin typeface="Crimson Text" panose="02000503000000000000" pitchFamily="2" charset="0"/>
              </a:rPr>
              <a:t>Spending Insights &amp; Income Utilization</a:t>
            </a:r>
          </a:p>
        </p:txBody>
      </p:sp>
      <p:sp>
        <p:nvSpPr>
          <p:cNvPr id="6" name="TextBox 5">
            <a:extLst>
              <a:ext uri="{FF2B5EF4-FFF2-40B4-BE49-F238E27FC236}">
                <a16:creationId xmlns:a16="http://schemas.microsoft.com/office/drawing/2014/main" id="{50838D30-FB57-82CC-2E94-DF2BD63E1B99}"/>
              </a:ext>
            </a:extLst>
          </p:cNvPr>
          <p:cNvSpPr txBox="1"/>
          <p:nvPr/>
        </p:nvSpPr>
        <p:spPr>
          <a:xfrm>
            <a:off x="212680" y="1754155"/>
            <a:ext cx="8838014" cy="1815882"/>
          </a:xfrm>
          <a:prstGeom prst="rect">
            <a:avLst/>
          </a:prstGeom>
          <a:noFill/>
        </p:spPr>
        <p:txBody>
          <a:bodyPr wrap="square">
            <a:spAutoFit/>
          </a:bodyPr>
          <a:lstStyle/>
          <a:p>
            <a:pPr algn="l"/>
            <a:r>
              <a:rPr lang="en-US" sz="2800" b="1" dirty="0">
                <a:solidFill>
                  <a:srgbClr val="004AAD"/>
                </a:solidFill>
                <a:latin typeface="Crimson Text" panose="02000503000000000000"/>
                <a:cs typeface="Times New Roman" panose="02020603050405020304" pitchFamily="18" charset="0"/>
              </a:rPr>
              <a:t>Key Metrics:</a:t>
            </a:r>
            <a:endParaRPr lang="en-US" sz="2800" dirty="0">
              <a:solidFill>
                <a:srgbClr val="004AAD"/>
              </a:solidFill>
              <a:latin typeface="Crimson Text" panose="02000503000000000000"/>
              <a:cs typeface="Times New Roman" panose="02020603050405020304" pitchFamily="18" charset="0"/>
            </a:endParaRPr>
          </a:p>
          <a:p>
            <a:pPr algn="l">
              <a:buFont typeface="Arial" panose="020B0604020202020204" pitchFamily="34" charset="0"/>
              <a:buChar char="•"/>
            </a:pPr>
            <a:r>
              <a:rPr lang="en-US" sz="2800" dirty="0">
                <a:solidFill>
                  <a:srgbClr val="000000"/>
                </a:solidFill>
                <a:latin typeface="Crimson Text" panose="02000503000000000000"/>
                <a:cs typeface="Times New Roman" panose="02020603050405020304" pitchFamily="18" charset="0"/>
              </a:rPr>
              <a:t>Total Income : </a:t>
            </a:r>
            <a:r>
              <a:rPr lang="en-US" sz="2800" b="1" dirty="0">
                <a:solidFill>
                  <a:srgbClr val="000000"/>
                </a:solidFill>
                <a:latin typeface="Crimson Text" panose="02000503000000000000"/>
                <a:cs typeface="Times New Roman" panose="02020603050405020304" pitchFamily="18" charset="0"/>
              </a:rPr>
              <a:t>1240M</a:t>
            </a:r>
            <a:endParaRPr lang="en-US" sz="2800" dirty="0">
              <a:solidFill>
                <a:srgbClr val="000000"/>
              </a:solidFill>
              <a:latin typeface="Crimson Text" panose="02000503000000000000"/>
              <a:cs typeface="Times New Roman" panose="02020603050405020304" pitchFamily="18" charset="0"/>
            </a:endParaRPr>
          </a:p>
          <a:p>
            <a:pPr algn="l">
              <a:buFont typeface="Arial" panose="020B0604020202020204" pitchFamily="34" charset="0"/>
              <a:buChar char="•"/>
            </a:pPr>
            <a:r>
              <a:rPr lang="en-US" sz="2800" dirty="0">
                <a:solidFill>
                  <a:srgbClr val="000000"/>
                </a:solidFill>
                <a:latin typeface="Crimson Text" panose="02000503000000000000"/>
                <a:cs typeface="Times New Roman" panose="02020603050405020304" pitchFamily="18" charset="0"/>
              </a:rPr>
              <a:t>Total Spends :</a:t>
            </a:r>
            <a:r>
              <a:rPr lang="en-US" sz="2800" b="1" dirty="0">
                <a:solidFill>
                  <a:srgbClr val="000000"/>
                </a:solidFill>
                <a:latin typeface="Crimson Text" panose="02000503000000000000"/>
                <a:cs typeface="Times New Roman" panose="02020603050405020304" pitchFamily="18" charset="0"/>
              </a:rPr>
              <a:t> 531M</a:t>
            </a:r>
            <a:endParaRPr lang="en-US" sz="2800" dirty="0">
              <a:solidFill>
                <a:srgbClr val="000000"/>
              </a:solidFill>
              <a:latin typeface="Crimson Text" panose="02000503000000000000"/>
              <a:cs typeface="Times New Roman" panose="02020603050405020304" pitchFamily="18" charset="0"/>
            </a:endParaRPr>
          </a:p>
          <a:p>
            <a:pPr algn="l">
              <a:buFont typeface="Arial" panose="020B0604020202020204" pitchFamily="34" charset="0"/>
              <a:buChar char="•"/>
            </a:pPr>
            <a:r>
              <a:rPr lang="en-US" sz="2800" dirty="0">
                <a:solidFill>
                  <a:srgbClr val="000000"/>
                </a:solidFill>
                <a:latin typeface="Crimson Text" panose="02000503000000000000"/>
                <a:cs typeface="Times New Roman" panose="02020603050405020304" pitchFamily="18" charset="0"/>
              </a:rPr>
              <a:t>Average Income Utilization : </a:t>
            </a:r>
            <a:r>
              <a:rPr lang="en-US" sz="2800" b="1" dirty="0">
                <a:solidFill>
                  <a:srgbClr val="000000"/>
                </a:solidFill>
                <a:latin typeface="Crimson Text" panose="02000503000000000000"/>
                <a:cs typeface="Times New Roman" panose="02020603050405020304" pitchFamily="18" charset="0"/>
              </a:rPr>
              <a:t>42.82%</a:t>
            </a:r>
            <a:endParaRPr lang="en-US" sz="2800" dirty="0">
              <a:solidFill>
                <a:srgbClr val="000000"/>
              </a:solidFill>
              <a:latin typeface="Crimson Text" panose="02000503000000000000"/>
              <a:cs typeface="Times New Roman" panose="02020603050405020304" pitchFamily="18" charset="0"/>
            </a:endParaRPr>
          </a:p>
        </p:txBody>
      </p:sp>
      <p:sp>
        <p:nvSpPr>
          <p:cNvPr id="8" name="TextBox 7">
            <a:extLst>
              <a:ext uri="{FF2B5EF4-FFF2-40B4-BE49-F238E27FC236}">
                <a16:creationId xmlns:a16="http://schemas.microsoft.com/office/drawing/2014/main" id="{D819C6B1-D762-9ECC-863B-5DE2A0BDBD66}"/>
              </a:ext>
            </a:extLst>
          </p:cNvPr>
          <p:cNvSpPr txBox="1"/>
          <p:nvPr/>
        </p:nvSpPr>
        <p:spPr>
          <a:xfrm rot="10800000" flipV="1">
            <a:off x="212678" y="3769883"/>
            <a:ext cx="12588921" cy="1384995"/>
          </a:xfrm>
          <a:prstGeom prst="rect">
            <a:avLst/>
          </a:prstGeom>
          <a:noFill/>
        </p:spPr>
        <p:txBody>
          <a:bodyPr wrap="square">
            <a:spAutoFit/>
          </a:bodyPr>
          <a:lstStyle/>
          <a:p>
            <a:pPr algn="l"/>
            <a:r>
              <a:rPr lang="en-US" sz="2800" b="1" dirty="0">
                <a:solidFill>
                  <a:srgbClr val="004AAD"/>
                </a:solidFill>
                <a:latin typeface="Crimson Text" panose="02000503000000000000"/>
              </a:rPr>
              <a:t>Income, Spend, Utilization by Age Group:</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dirty="0">
                <a:solidFill>
                  <a:srgbClr val="000000"/>
                </a:solidFill>
                <a:latin typeface="Crimson Text" panose="02000503000000000000"/>
              </a:rPr>
              <a:t>Age group </a:t>
            </a:r>
            <a:r>
              <a:rPr lang="en-US" sz="2800" b="1" dirty="0">
                <a:solidFill>
                  <a:srgbClr val="000000"/>
                </a:solidFill>
                <a:latin typeface="Crimson Text" panose="02000503000000000000"/>
              </a:rPr>
              <a:t>25-34</a:t>
            </a:r>
            <a:r>
              <a:rPr lang="en-US" sz="2800" dirty="0">
                <a:solidFill>
                  <a:srgbClr val="000000"/>
                </a:solidFill>
                <a:latin typeface="Crimson Text" panose="02000503000000000000"/>
              </a:rPr>
              <a:t> exhibits the highest income, spend, and utilization (</a:t>
            </a:r>
            <a:r>
              <a:rPr lang="en-US" sz="2800" b="1" dirty="0">
                <a:solidFill>
                  <a:srgbClr val="000000"/>
                </a:solidFill>
                <a:latin typeface="Crimson Text" panose="02000503000000000000"/>
              </a:rPr>
              <a:t>43.66%</a:t>
            </a:r>
            <a:r>
              <a:rPr lang="en-US" sz="2800" dirty="0">
                <a:solidFill>
                  <a:srgbClr val="000000"/>
                </a:solidFill>
                <a:latin typeface="Crimson Text" panose="02000503000000000000"/>
              </a:rPr>
              <a:t>).</a:t>
            </a:r>
          </a:p>
          <a:p>
            <a:pPr algn="l">
              <a:buFont typeface="Arial" panose="020B0604020202020204" pitchFamily="34" charset="0"/>
              <a:buChar char="•"/>
            </a:pPr>
            <a:r>
              <a:rPr lang="en-US" sz="2800" dirty="0">
                <a:solidFill>
                  <a:srgbClr val="000000"/>
                </a:solidFill>
                <a:latin typeface="Crimson Text" panose="02000503000000000000"/>
              </a:rPr>
              <a:t>Second-highest is the </a:t>
            </a:r>
            <a:r>
              <a:rPr lang="en-US" sz="2800" b="1" dirty="0">
                <a:solidFill>
                  <a:srgbClr val="000000"/>
                </a:solidFill>
                <a:latin typeface="Crimson Text" panose="02000503000000000000"/>
              </a:rPr>
              <a:t>35-45</a:t>
            </a:r>
            <a:r>
              <a:rPr lang="en-US" sz="2800" dirty="0">
                <a:solidFill>
                  <a:srgbClr val="000000"/>
                </a:solidFill>
                <a:latin typeface="Crimson Text" panose="02000503000000000000"/>
              </a:rPr>
              <a:t> age group with a utilization rate of </a:t>
            </a:r>
            <a:r>
              <a:rPr lang="en-US" sz="2800" b="1" dirty="0">
                <a:solidFill>
                  <a:srgbClr val="000000"/>
                </a:solidFill>
                <a:latin typeface="Crimson Text" panose="02000503000000000000"/>
              </a:rPr>
              <a:t>46.52%</a:t>
            </a:r>
            <a:r>
              <a:rPr lang="en-US" sz="2800" dirty="0">
                <a:solidFill>
                  <a:srgbClr val="000000"/>
                </a:solidFill>
                <a:latin typeface="Crimson Text" panose="02000503000000000000"/>
              </a:rPr>
              <a:t>.</a:t>
            </a:r>
          </a:p>
        </p:txBody>
      </p:sp>
      <p:sp>
        <p:nvSpPr>
          <p:cNvPr id="10" name="TextBox 9">
            <a:extLst>
              <a:ext uri="{FF2B5EF4-FFF2-40B4-BE49-F238E27FC236}">
                <a16:creationId xmlns:a16="http://schemas.microsoft.com/office/drawing/2014/main" id="{F7F7C263-F599-9FB5-2791-52A0258379CD}"/>
              </a:ext>
            </a:extLst>
          </p:cNvPr>
          <p:cNvSpPr txBox="1"/>
          <p:nvPr/>
        </p:nvSpPr>
        <p:spPr>
          <a:xfrm rot="10800000" flipV="1">
            <a:off x="212677" y="5182180"/>
            <a:ext cx="10427609" cy="1815882"/>
          </a:xfrm>
          <a:prstGeom prst="rect">
            <a:avLst/>
          </a:prstGeom>
          <a:noFill/>
        </p:spPr>
        <p:txBody>
          <a:bodyPr wrap="square">
            <a:spAutoFit/>
          </a:bodyPr>
          <a:lstStyle/>
          <a:p>
            <a:pPr algn="l"/>
            <a:r>
              <a:rPr lang="en-US" sz="2800" b="1" dirty="0">
                <a:solidFill>
                  <a:srgbClr val="004AAD"/>
                </a:solidFill>
                <a:latin typeface="Crimson Text" panose="02000503000000000000"/>
              </a:rPr>
              <a:t>Total Spends by Category:</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dirty="0">
                <a:solidFill>
                  <a:srgbClr val="000000"/>
                </a:solidFill>
                <a:latin typeface="Crimson Text" panose="02000503000000000000"/>
              </a:rPr>
              <a:t>Highest spending in </a:t>
            </a:r>
            <a:r>
              <a:rPr lang="en-US" sz="2800" b="1" dirty="0">
                <a:solidFill>
                  <a:srgbClr val="000000"/>
                </a:solidFill>
                <a:latin typeface="Crimson Text" panose="02000503000000000000"/>
              </a:rPr>
              <a:t>bills category (105M)</a:t>
            </a:r>
            <a:r>
              <a:rPr lang="en-US" sz="2800" dirty="0">
                <a:solidFill>
                  <a:srgbClr val="000000"/>
                </a:solidFill>
                <a:latin typeface="Crimson Text" panose="02000503000000000000"/>
              </a:rPr>
              <a:t>.</a:t>
            </a:r>
          </a:p>
          <a:p>
            <a:pPr algn="l">
              <a:buFont typeface="Arial" panose="020B0604020202020204" pitchFamily="34" charset="0"/>
              <a:buChar char="•"/>
            </a:pPr>
            <a:r>
              <a:rPr lang="en-US" sz="2800" dirty="0">
                <a:solidFill>
                  <a:srgbClr val="000000"/>
                </a:solidFill>
                <a:latin typeface="Crimson Text" panose="02000503000000000000"/>
              </a:rPr>
              <a:t>Other significant categories: </a:t>
            </a:r>
            <a:r>
              <a:rPr lang="en-US" sz="2800" b="1" dirty="0">
                <a:solidFill>
                  <a:srgbClr val="000000"/>
                </a:solidFill>
                <a:latin typeface="Crimson Text" panose="02000503000000000000"/>
              </a:rPr>
              <a:t>Grocery (86M</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Electronics (80M</a:t>
            </a:r>
            <a:r>
              <a:rPr lang="en-US" sz="2800" dirty="0">
                <a:solidFill>
                  <a:srgbClr val="000000"/>
                </a:solidFill>
                <a:latin typeface="Crimson Text" panose="02000503000000000000"/>
              </a:rPr>
              <a:t>), and the least in </a:t>
            </a:r>
            <a:r>
              <a:rPr lang="en-US" sz="2800" b="1" dirty="0">
                <a:solidFill>
                  <a:srgbClr val="000000"/>
                </a:solidFill>
                <a:latin typeface="Crimson Text" panose="02000503000000000000"/>
              </a:rPr>
              <a:t>Others category (16M)</a:t>
            </a:r>
            <a:r>
              <a:rPr lang="en-US" sz="2800" dirty="0">
                <a:solidFill>
                  <a:srgbClr val="000000"/>
                </a:solidFill>
                <a:latin typeface="Crimson Text" panose="02000503000000000000"/>
              </a:rPr>
              <a:t>.</a:t>
            </a:r>
          </a:p>
        </p:txBody>
      </p:sp>
      <p:sp>
        <p:nvSpPr>
          <p:cNvPr id="11" name="TextBox 10">
            <a:extLst>
              <a:ext uri="{FF2B5EF4-FFF2-40B4-BE49-F238E27FC236}">
                <a16:creationId xmlns:a16="http://schemas.microsoft.com/office/drawing/2014/main" id="{CF3AFB77-24FF-FD44-4096-C234C8D66113}"/>
              </a:ext>
            </a:extLst>
          </p:cNvPr>
          <p:cNvSpPr txBox="1"/>
          <p:nvPr/>
        </p:nvSpPr>
        <p:spPr>
          <a:xfrm>
            <a:off x="212675" y="6998063"/>
            <a:ext cx="14548351" cy="2369880"/>
          </a:xfrm>
          <a:prstGeom prst="rect">
            <a:avLst/>
          </a:prstGeom>
          <a:noFill/>
        </p:spPr>
        <p:txBody>
          <a:bodyPr wrap="square">
            <a:spAutoFit/>
          </a:bodyPr>
          <a:lstStyle/>
          <a:p>
            <a:pPr algn="l"/>
            <a:r>
              <a:rPr lang="en-US" sz="2800" b="1" dirty="0">
                <a:solidFill>
                  <a:srgbClr val="004AAD"/>
                </a:solidFill>
                <a:latin typeface="Crimson Text" panose="02000503000000000000"/>
              </a:rPr>
              <a:t>Income, Spend, Utilization by Occupation:</a:t>
            </a:r>
            <a:endParaRPr lang="en-US" sz="2800" dirty="0">
              <a:solidFill>
                <a:srgbClr val="000000"/>
              </a:solidFill>
              <a:latin typeface="Crimson Text" panose="02000503000000000000"/>
            </a:endParaRPr>
          </a:p>
          <a:p>
            <a:pPr algn="l">
              <a:buFont typeface="Arial" panose="020B0604020202020204" pitchFamily="34" charset="0"/>
              <a:buChar char="•"/>
            </a:pPr>
            <a:r>
              <a:rPr lang="en-US" sz="2800" b="1" dirty="0">
                <a:solidFill>
                  <a:srgbClr val="000000"/>
                </a:solidFill>
                <a:latin typeface="Crimson Text" panose="02000503000000000000"/>
              </a:rPr>
              <a:t>Salaried IT employees</a:t>
            </a:r>
            <a:r>
              <a:rPr lang="en-US" sz="2800" dirty="0">
                <a:solidFill>
                  <a:srgbClr val="000000"/>
                </a:solidFill>
                <a:latin typeface="Crimson Text" panose="02000503000000000000"/>
              </a:rPr>
              <a:t> lead in </a:t>
            </a:r>
            <a:r>
              <a:rPr lang="en-US" sz="2800" b="1" dirty="0">
                <a:solidFill>
                  <a:srgbClr val="000000"/>
                </a:solidFill>
                <a:latin typeface="Crimson Text" panose="02000503000000000000"/>
              </a:rPr>
              <a:t>income ($477M</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spend ($244M)</a:t>
            </a:r>
            <a:r>
              <a:rPr lang="en-US" sz="2800" dirty="0">
                <a:solidFill>
                  <a:srgbClr val="000000"/>
                </a:solidFill>
                <a:latin typeface="Crimson Text" panose="02000503000000000000"/>
              </a:rPr>
              <a:t>, and utilization (</a:t>
            </a:r>
            <a:r>
              <a:rPr lang="en-US" sz="2800" b="1" dirty="0">
                <a:solidFill>
                  <a:srgbClr val="000000"/>
                </a:solidFill>
                <a:latin typeface="Crimson Text" panose="02000503000000000000"/>
              </a:rPr>
              <a:t>51.04%</a:t>
            </a:r>
            <a:r>
              <a:rPr lang="en-US" sz="2800" dirty="0">
                <a:solidFill>
                  <a:srgbClr val="000000"/>
                </a:solidFill>
                <a:latin typeface="Crimson Text" panose="02000503000000000000"/>
              </a:rPr>
              <a:t>).</a:t>
            </a:r>
          </a:p>
          <a:p>
            <a:pPr algn="l">
              <a:buFont typeface="Arial" panose="020B0604020202020204" pitchFamily="34" charset="0"/>
              <a:buChar char="•"/>
            </a:pPr>
            <a:r>
              <a:rPr lang="en-US" sz="2800" b="1" dirty="0">
                <a:solidFill>
                  <a:srgbClr val="000000"/>
                </a:solidFill>
                <a:latin typeface="Crimson Text" panose="02000503000000000000"/>
              </a:rPr>
              <a:t>Business Owners</a:t>
            </a:r>
            <a:r>
              <a:rPr lang="en-US" sz="2800" dirty="0">
                <a:solidFill>
                  <a:srgbClr val="000000"/>
                </a:solidFill>
                <a:latin typeface="Crimson Text" panose="02000503000000000000"/>
              </a:rPr>
              <a:t> show an </a:t>
            </a:r>
            <a:r>
              <a:rPr lang="en-US" sz="2800" b="1" dirty="0">
                <a:solidFill>
                  <a:srgbClr val="000000"/>
                </a:solidFill>
                <a:latin typeface="Crimson Text" panose="02000503000000000000"/>
              </a:rPr>
              <a:t>income of $265M</a:t>
            </a:r>
            <a:r>
              <a:rPr lang="en-US" sz="2800" dirty="0">
                <a:solidFill>
                  <a:srgbClr val="000000"/>
                </a:solidFill>
                <a:latin typeface="Crimson Text" panose="02000503000000000000"/>
              </a:rPr>
              <a:t>, </a:t>
            </a:r>
            <a:r>
              <a:rPr lang="en-US" sz="2800" b="1" dirty="0">
                <a:solidFill>
                  <a:srgbClr val="000000"/>
                </a:solidFill>
                <a:latin typeface="Crimson Text" panose="02000503000000000000"/>
              </a:rPr>
              <a:t>spend of $88M</a:t>
            </a:r>
            <a:r>
              <a:rPr lang="en-US" sz="2800" dirty="0">
                <a:solidFill>
                  <a:srgbClr val="000000"/>
                </a:solidFill>
                <a:latin typeface="Crimson Text" panose="02000503000000000000"/>
              </a:rPr>
              <a:t>, and a utilization rate of</a:t>
            </a:r>
            <a:r>
              <a:rPr lang="en-US" sz="2800" b="1" dirty="0">
                <a:solidFill>
                  <a:srgbClr val="000000"/>
                </a:solidFill>
                <a:latin typeface="Crimson Text" panose="02000503000000000000"/>
              </a:rPr>
              <a:t> 33.22%</a:t>
            </a:r>
            <a:r>
              <a:rPr lang="en-US" sz="2800" dirty="0">
                <a:solidFill>
                  <a:srgbClr val="000000"/>
                </a:solidFill>
                <a:latin typeface="Crimson Text" panose="02000503000000000000"/>
              </a:rPr>
              <a:t>.</a:t>
            </a:r>
          </a:p>
          <a:p>
            <a:pPr algn="l">
              <a:buFont typeface="Arial" panose="020B0604020202020204" pitchFamily="34" charset="0"/>
              <a:buChar char="•"/>
            </a:pPr>
            <a:r>
              <a:rPr lang="en-US" sz="2800" b="1" dirty="0">
                <a:solidFill>
                  <a:srgbClr val="000000"/>
                </a:solidFill>
                <a:latin typeface="Crimson Text" panose="02000503000000000000"/>
              </a:rPr>
              <a:t>Government employees</a:t>
            </a:r>
            <a:r>
              <a:rPr lang="en-US" sz="2800" dirty="0">
                <a:solidFill>
                  <a:srgbClr val="000000"/>
                </a:solidFill>
                <a:latin typeface="Crimson Text" panose="02000503000000000000"/>
              </a:rPr>
              <a:t> have the lowest utilization at </a:t>
            </a:r>
            <a:r>
              <a:rPr lang="en-US" sz="2800" b="1" dirty="0">
                <a:solidFill>
                  <a:srgbClr val="000000"/>
                </a:solidFill>
                <a:latin typeface="Crimson Text" panose="02000503000000000000"/>
              </a:rPr>
              <a:t>29%</a:t>
            </a:r>
            <a:r>
              <a:rPr lang="en-US" sz="2800" dirty="0">
                <a:solidFill>
                  <a:srgbClr val="000000"/>
                </a:solidFill>
                <a:latin typeface="Crimson Text" panose="02000503000000000000"/>
              </a:rPr>
              <a:t>.</a:t>
            </a:r>
          </a:p>
          <a:p>
            <a:br>
              <a:rPr lang="en-US" dirty="0">
                <a:solidFill>
                  <a:srgbClr val="000000"/>
                </a:solidFill>
                <a:latin typeface="Crimson Text" panose="02000503000000000000"/>
              </a:rPr>
            </a:br>
            <a:endParaRPr lang="en-IN" dirty="0">
              <a:latin typeface="Crimson Text" panose="02000503000000000000"/>
            </a:endParaRPr>
          </a:p>
        </p:txBody>
      </p:sp>
    </p:spTree>
    <p:extLst>
      <p:ext uri="{BB962C8B-B14F-4D97-AF65-F5344CB8AC3E}">
        <p14:creationId xmlns:p14="http://schemas.microsoft.com/office/powerpoint/2010/main" val="2604734061"/>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C2C07657-E108-4934-B80A-798F4E79E56C}">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E6E6E6&quot;"/>
    <we:property name="bookmark" value="&quot;H4sIAAAAAAAAA+1ZS2/bRhD+KwIvuQjFcl8kfWuUNChaB0Yc5FIYxuzuUGZCcQly6Vg19N87JO3Wsp0okFVXLnSyuY9v5/HNzszqOnJFW5ewfA8LjI6i195/WUDzZcKjaVStj4GSyGxu40wmKRrgmjta5etQ+KqNjq6jAM0cw6ei7aDsAWnwj7NpBGV5AvP+K4eyxWlUY9P6CsriTxwX01RoOlxNI7yqS99AD3kaIGAPe0nL6ZtEiX8SdCLYUFziKdowjn7A2jfh9nsateN/g0jrcz3YcODMVwGKioD7MSMcj1WuM5UzpXOruYV+vC2qeXkj4j97Py7r3iztBdBf0t98JvQeZ7UiBYChNCC5tTIXaRLHQqfbYqVSM6EBckhlzjBT2up+b16U4Vb05duruiE7k/VHrJ/dJVQWe9eQMRts2xvNjxHarhks+nZt4tR3jcUPmA9TVSjCknB+w+XkdksvzEnjyW/D1EcfoDw/hhLPZ10b/KIXpl9z4b/OGiS3ueiIrc5o5LtqW2jcutb00ThsXi8Hjd4Uza3j+PSe0P+6NiR+7wKDOsm00TpVgMolQvB9cME7rMhOk19wQXJPZr6rwsv1wOPKjA4wCSSYgUaWSMe5RC33wgEDayb/F/pPHjKf7sFYplzFiSHOc5MYl2x9kWnrDICknOEwVtwR7EYnzsiQc98Uls6578eZL7tF9aPau2Jxbtc8dUd/26956L3pHl6ozyrTjm6Y0CAh1HvC88eu+duCgtZ+vlM5vGt8Vw/y7Z5sZ0NUcG5lkuWcMcovqeojbHNUHNj4HTZOn/vyoLL2fD4QZZv7vyRYbNCNAs0uoAkvL05uLL3cdajcNe0YL4k1JuZciBQ0OKVUqtghXl5UvHhru3ro7g4Bs+uAWbPtGDGM2Th3KTd56pzGNJa4N3XXApqirzxbavO7rerntiwsNmsEiOik+eBUBwEGrerxyALHee+GaRyUvo5+L8gQI/YnKLse9tUb2uH81+pVNBixaH+tLgkB3SmWox+PN6P07xn9/ptq+lEmDGvbXfPggWFHLuSpYdYmKYuRZVYQLTDbWM8HvArGXz2s6I2TgoHONQMhnc6NSPJ9YdZ8uPsOjNq9QW/ysAI0LEPuIJG5IUZJuT2TALmQiuU5E0w7nlkZq31h0jd6wwOPdtD9SBVrzBIn41TyRCUcrdqeRTzLBKW6BLNYxNJyEWfZvrDoSU3CgUo/2B2YTOVgZC6sZqhk6lhv4W35pBXEJgbOFFoTu9iKRG9E+9brFwDXIiEIo0Eynlgntpcs4dbmQhuhUWbOJU7zzXm8Jnu9h8tiDsE3DzFRaGpHpIBeOErpmcv2P5s//wvd0557na+6sE89y+Q/bVfuFRU8TRGZshS5BmPAjGncSMG9cPyzN9FP75wOVNzcMQ2sfCzp+i60NVg8gQofSb7kdiBmuw2pc/gp/O/cuVr9BUN+yYGKHwAA&quot;"/>
    <we:property name="creatorSessionId" value="&quot;9be1d4ff-0332-4ee2-aa2b-822e274a89c0&quot;"/>
    <we:property name="creatorTenantId" value="&quot;df8679cd-a80e-45d8-99ac-c83ed7ff95a0&quot;"/>
    <we:property name="creatorUserId" value="&quot;10032003521C2680&quot;"/>
    <we:property name="datasetId" value="&quot;f38f737f-fc44-4faa-842e-216eee2b4682&quot;"/>
    <we:property name="embedUrl" value="&quot;/reportEmbed?reportId=42ea9c4c-7801-4c07-b8cf-475ed53061b7&amp;config=eyJjbHVzdGVyVXJsIjoiaHR0cHM6Ly9XQUJJLVVBRS1OT1JUSC1BLVBSSU1BUlktcmVkaXJlY3QuYW5hbHlzaXMud2luZG93cy5uZXQiLCJlbWJlZEZlYXR1cmVzIjp7InVzYWdlTWV0cmljc1ZOZXh0Ijp0cnVlLCJkaXNhYmxlQW5ndWxhckpTQm9vdHN0cmFwUmVwb3J0RW1iZWQiOnRydWV9fQ%3D%3D&amp;disableSensitivityBanner=true&quot;"/>
    <we:property name="initialStateBookmark" value="&quot;H4sIAAAAAAAAA+1ZS2/bOBD+K4YuvRgLii9JuaVutlhkkwZJ0csiCIbkyFEriwJFpfEW/u9LSQ42TtK663izzsKnRHx8nMc3nBn6W2SKpi5hfgozjA6it9Z+mYH7MqLROKqWYx8+HJ8cnh9fnR6eHIVhW/vCVk108C3y4KboPxVNC2WHEAb/uBxHUJZnMO2+cigbHEc1usZWUBZ/4rA4THnX4mIc4W1dWgcd5IUHjx3sTVgevsPZ8S8snAjaFzd4gdoPo+dYW+fvvsdRM/zXi7Q614H1B05s5aGoAnA3ppihschlJnIiZK4l1dCNN0U1LZci/r3347zu7NBcQ/gb9FefA3qHs1gEBYAgV8Cp1jxnaRLHTKabYqVcEiYBckh5TjATUstub16U/k70+dFt7YKdg/UHrENzA5VGE/XGdNg0S81PEJrW9RY9Wpm4sK3TeI55P1X5ws8DzjHOR3dbOmHOnA1+66c+Wg/l1QmUeDVpG29nnTDdmmv7deIwuM1EB2RxGUZ+qLYGZ1a1Dh/OoHs77zV6V7g7x9HxA6H/dW2C+J0LFMokk0rKVAAKkzBGd8EF77EKdhr9irMg92hi28q/Xg88rczgAJVAghlIJAk3lHKUfCcc0LNm9H+h/+gx88M9GPOUijhRgfNUJcokG19kUhsFwIFKg7GgJsCudeIkGHJqXaHDOQ/9OLFlO6t+VntTzK70iqfu6a+7NY+9N97BC/VFZdrSDeMdBoR6R3j+1DV/V1CEtZ/vVQ7vnW3rXr7tk+2yjwpKNU+ynBIS8ksqughbHxV7Nv6AjeOXvjxCWXs17Ymyyf1fBlh0aAaBJtfg/OuLk6Wl59sOlfumHeIl0UrFlDKWggQjhEgF2cfLq4oXq3Vb993dPmC2HTArth0ihhAd5yalKk+NkZjGHHem7pqBK7rKswltfrtR/dyUhUa3QoAonDTtnWrAQ69VPRxZ4DBvTT+NvdLfot+LYIgB+xOUbQf75l3YYezX6k3UG7FofqtuAgKaCywHP56sR+neM7r9y2r6SSb0a5tt8+CRYQcu5KkiWicpiZFkmgVaYLa2nvd465W9fVzRK8MZAZlLAowbmSuW5LvCrGl/9+0ZtX2DLvOwAFQkQ2og4bkKjOJ8cyYBUsYFyXPCiDQ00zwWu8Kk7/SGex5tofvhIpaYJYbHKaeJSChqsTmLaJaxkOoSzGIWc01ZnGW7wqJnNQl7Kv1kd6AykYPiOdOSoOCpIZ2FN+WTFBCrGCgRqFVsYs0SuRbte69fAFSyJEAoCZzQRBu2uWQJ1TpnUjGJPDMmMZKuz+N1sNcp3BRT8NY9xkQmQzvCGXTChZSemWz3s/nLv9A977nX2Kr1u9SzjP7TduVBUUHTFJEIHSJXYQyYEYlrKbgTjn/xJvr5ndOeius7pp6VTyVd2/qmBo1nUOETyTe4HQKzzZrU2f8UPuTe4JpClf8o1y4WfwEOFJKtqx8AAA==&quot;"/>
    <we:property name="isFiltersActionButtonVisible" value="true"/>
    <we:property name="isVisualContainerHeaderHidden" value="false"/>
    <we:property name="pageDisplayName" value="&quot;Demography&quot;"/>
    <we:property name="pageName" value="&quot;ReportSection&quot;"/>
    <we:property name="reportEmbeddedTime" value="&quot;2024-03-25T09:45:16.598Z&quot;"/>
    <we:property name="reportName" value="&quot;Codebasics Mitron Bank&quot;"/>
    <we:property name="reportState" value="&quot;CONNECTED&quot;"/>
    <we:property name="reportUrl" value="&quot;/groups/me/reports/42ea9c4c-7801-4c07-b8cf-475ed53061b7/ReportSection?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584</TotalTime>
  <Words>2107</Words>
  <Application>Microsoft Office PowerPoint</Application>
  <PresentationFormat>Custom</PresentationFormat>
  <Paragraphs>180</Paragraphs>
  <Slides>19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Algerian</vt:lpstr>
      <vt:lpstr>Arial</vt:lpstr>
      <vt:lpstr>Arial Black</vt:lpstr>
      <vt:lpstr>Arial MT Pro</vt:lpstr>
      <vt:lpstr>Calibri</vt:lpstr>
      <vt:lpstr>Calibri Light</vt:lpstr>
      <vt:lpstr>Crimson Text</vt:lpstr>
      <vt:lpstr>Montserrat</vt:lpstr>
      <vt:lpstr>Montserrat-Bold</vt:lpstr>
      <vt:lpstr>Times New Roman</vt:lpstr>
      <vt:lpstr>Wingdings</vt:lpstr>
      <vt:lpstr>YAFcfoaHu-s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modimeet913@gmail.com</cp:lastModifiedBy>
  <cp:revision>28</cp:revision>
  <dcterms:created xsi:type="dcterms:W3CDTF">2019-02-07T07:25:28Z</dcterms:created>
  <dcterms:modified xsi:type="dcterms:W3CDTF">2024-03-27T17:38:07Z</dcterms:modified>
</cp:coreProperties>
</file>