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64" r:id="rId4"/>
    <p:sldId id="287" r:id="rId5"/>
    <p:sldId id="266" r:id="rId6"/>
    <p:sldId id="282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8B8B8"/>
    <a:srgbClr val="F2F2F2"/>
    <a:srgbClr val="FF3F3F"/>
    <a:srgbClr val="3A3838"/>
    <a:srgbClr val="05D2F7"/>
    <a:srgbClr val="FFC000"/>
    <a:srgbClr val="FFA201"/>
    <a:srgbClr val="969696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C02E-3A85-4DA1-9F2C-7F4D1402D903}" v="15" dt="2021-05-11T18:10:50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7" autoAdjust="0"/>
    <p:restoredTop sz="87941"/>
  </p:normalViewPr>
  <p:slideViewPr>
    <p:cSldViewPr snapToGrid="0">
      <p:cViewPr varScale="1">
        <p:scale>
          <a:sx n="103" d="100"/>
          <a:sy n="103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A9F4-2601-CF4D-868D-42A8A584939B}" type="datetimeFigureOut">
              <a:rPr kumimoji="1" lang="x-none" altLang="en-US" smtClean="0"/>
              <a:t>2021. 5. 17.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4C76-8FDC-4544-B49A-9A8308B08C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464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34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7216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542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9606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782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0758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7106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558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148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6452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92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4FFC-2071-6D42-AB52-7B7322F593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61A3-956E-7A4F-AEDC-7C02C45382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965-44F9-F541-AF2F-9D4763534FB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0BBA-800C-A542-AAA4-39496BBFA8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F982-833C-A34B-A357-600A5128FE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D6D-2E16-E64F-AC8A-B7F36EF134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912-4CD5-A143-A1D7-0F40B0CF3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82E-FF6A-CD42-91EE-25E4211719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6F93-8FCD-C94B-8E2A-6CD96A0334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A19-C33D-8A47-B729-705262B96D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85E-7327-B242-BD91-57D8D8FE4D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D6E1-C536-8A44-A640-1E2B6F48353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3200" b="1" i="1" kern="0" dirty="0" err="1">
                    <a:solidFill>
                      <a:prstClr val="white"/>
                    </a:solidFill>
                  </a:rPr>
                  <a:t>포워드워</a:t>
                </a:r>
                <a:r>
                  <a:rPr lang="ko-KR" altLang="en-US" sz="3200" b="1" i="1" kern="0">
                    <a:solidFill>
                      <a:prstClr val="white"/>
                    </a:solidFill>
                  </a:rPr>
                  <a:t> </a:t>
                </a:r>
                <a:endParaRPr lang="en-US" altLang="ko-KR" sz="3200" b="1" i="1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8674913" y="4115842"/>
            <a:ext cx="2775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2013182055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최치송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2014180016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김형재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엔컴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2017184022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이소민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94FECB-E2FA-954F-A2C6-588C8DC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735274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문제점 및 보완책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491CB-5461-044A-BEA4-F11744864F90}"/>
              </a:ext>
            </a:extLst>
          </p:cNvPr>
          <p:cNvSpPr txBox="1"/>
          <p:nvPr/>
        </p:nvSpPr>
        <p:spPr>
          <a:xfrm>
            <a:off x="440126" y="1431604"/>
            <a:ext cx="115130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캐릭터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하이폴리곤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주름진 옷의 표현 등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제작 </a:t>
            </a:r>
            <a:r>
              <a:rPr kumimoji="1" lang="en-US" altLang="ko-KR" sz="2000" b="1" dirty="0"/>
              <a:t>-&gt;</a:t>
            </a:r>
            <a:r>
              <a:rPr kumimoji="1" lang="ko-KR" altLang="en-US" sz="2000" b="1" dirty="0"/>
              <a:t> 애니메이션 적용 시 다수의 </a:t>
            </a:r>
            <a:r>
              <a:rPr kumimoji="1" lang="ko-KR" altLang="en-US" sz="2000" b="1" dirty="0" err="1"/>
              <a:t>버텍스</a:t>
            </a:r>
            <a:r>
              <a:rPr kumimoji="1" lang="ko-KR" altLang="en-US" sz="2000" b="1" dirty="0"/>
              <a:t> 제어 난항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-&gt;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애니메이션 일정을 늘리고 캐릭터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제작을 미룸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2.</a:t>
            </a:r>
            <a:r>
              <a:rPr kumimoji="1" lang="ko-KR" altLang="en-US" sz="2000" b="1" dirty="0"/>
              <a:t> 몬스터 사족보행 애니메이션 표현의 어려움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3.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다양한 스킬 개발 필요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4. </a:t>
            </a:r>
            <a:r>
              <a:rPr kumimoji="1" lang="en" altLang="ko-KR" sz="2000" b="1" dirty="0"/>
              <a:t>Flex </a:t>
            </a:r>
            <a:r>
              <a:rPr kumimoji="1" lang="ko-KR" altLang="en-US" sz="2000" b="1" dirty="0"/>
              <a:t>표현 미흡 </a:t>
            </a:r>
            <a:r>
              <a:rPr kumimoji="1" lang="en-US" altLang="ko-KR" sz="2000" b="1" dirty="0"/>
              <a:t>-&gt;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‘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캐릭터가 물에 밀리는 효과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’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등의 </a:t>
            </a:r>
            <a:r>
              <a:rPr kumimoji="1" lang="ko-KR" altLang="en-US" sz="2000" b="1" dirty="0" err="1">
                <a:solidFill>
                  <a:srgbClr val="C00000"/>
                </a:solidFill>
              </a:rPr>
              <a:t>적용안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추가 구상</a:t>
            </a:r>
            <a:endParaRPr kumimoji="1"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8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735274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향후 개발 일정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491CB-5461-044A-BEA4-F11744864F90}"/>
              </a:ext>
            </a:extLst>
          </p:cNvPr>
          <p:cNvSpPr txBox="1"/>
          <p:nvPr/>
        </p:nvSpPr>
        <p:spPr>
          <a:xfrm>
            <a:off x="440126" y="1462084"/>
            <a:ext cx="590257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캐릭터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모델링 및 애니메이션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2.</a:t>
            </a:r>
            <a:r>
              <a:rPr kumimoji="1" lang="ko-KR" altLang="en-US" sz="2000" b="1" dirty="0"/>
              <a:t> 다른 종류의 몬스터 추가 모델링 및 애니메이션</a:t>
            </a:r>
            <a:endParaRPr kumimoji="1" lang="en-US" altLang="ko-KR" sz="2000" b="1" dirty="0"/>
          </a:p>
          <a:p>
            <a:pPr>
              <a:lnSpc>
                <a:spcPct val="150000"/>
              </a:lnSpc>
            </a:pPr>
            <a:endParaRPr kumimoji="1" lang="en-US" altLang="ko-KR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3. Flex</a:t>
            </a:r>
            <a:r>
              <a:rPr kumimoji="1" lang="ko-KR" altLang="en-US" sz="2000" b="1" dirty="0"/>
              <a:t> 연구과제 추가 개발 진행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390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개요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6236583" y="4239049"/>
            <a:ext cx="5275408" cy="156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시나리오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고립된 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보급품이 끊긴 섬에서 몬스터를 잡아 먹어 체력을 회복하고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보급품을 찾아 최종적으로 섬을 탈출해야 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3049036" y="1485684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1939983" y="4239049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5840438" y="1796865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플랫폼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43814C-F7B6-4901-914A-6C8BB03645A7}"/>
              </a:ext>
            </a:extLst>
          </p:cNvPr>
          <p:cNvSpPr/>
          <p:nvPr/>
        </p:nvSpPr>
        <p:spPr>
          <a:xfrm>
            <a:off x="-1375366" y="4239048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장르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FPS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EC6516-81B5-4990-95A3-6675964AB310}"/>
              </a:ext>
            </a:extLst>
          </p:cNvPr>
          <p:cNvSpPr/>
          <p:nvPr/>
        </p:nvSpPr>
        <p:spPr>
          <a:xfrm>
            <a:off x="-1034380" y="1796866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시점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인칭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5545383" y="4239049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 rot="16200000">
            <a:off x="5031347" y="2613515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2454022" y="2613515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2930300" y="2870532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15DB98-6E9A-6344-80CA-AEE4D785B787}"/>
              </a:ext>
            </a:extLst>
          </p:cNvPr>
          <p:cNvGrpSpPr/>
          <p:nvPr/>
        </p:nvGrpSpPr>
        <p:grpSpPr>
          <a:xfrm>
            <a:off x="2454022" y="2613514"/>
            <a:ext cx="514036" cy="514036"/>
            <a:chOff x="7641681" y="4255353"/>
            <a:chExt cx="514036" cy="5140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DA37093-671C-5B49-9ADE-597D06EF34F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3">
              <a:extLst>
                <a:ext uri="{FF2B5EF4-FFF2-40B4-BE49-F238E27FC236}">
                  <a16:creationId xmlns:a16="http://schemas.microsoft.com/office/drawing/2014/main" id="{356EE20E-45F6-F64B-94C3-3A23B527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8913C7-F002-FB4D-94BF-37C4FAE7C394}"/>
              </a:ext>
            </a:extLst>
          </p:cNvPr>
          <p:cNvGrpSpPr/>
          <p:nvPr/>
        </p:nvGrpSpPr>
        <p:grpSpPr>
          <a:xfrm>
            <a:off x="5545383" y="4239049"/>
            <a:ext cx="514036" cy="514036"/>
            <a:chOff x="4550320" y="2629819"/>
            <a:chExt cx="514036" cy="51403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7A7F4F0-C6DA-714C-B74D-44A208AA2A03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A143CEC-9DCD-5446-B866-45F9E7152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9D391C-FFDE-044F-AA18-A23763C2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399473" y="2464421"/>
            <a:ext cx="11245194" cy="101159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49244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분야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사각형: 둥근 모서리 20">
            <a:extLst>
              <a:ext uri="{FF2B5EF4-FFF2-40B4-BE49-F238E27FC236}">
                <a16:creationId xmlns:a16="http://schemas.microsoft.com/office/drawing/2014/main" id="{0616D4E1-6E71-EA4F-9CE6-79B63B7A69CE}"/>
              </a:ext>
            </a:extLst>
          </p:cNvPr>
          <p:cNvSpPr/>
          <p:nvPr/>
        </p:nvSpPr>
        <p:spPr>
          <a:xfrm>
            <a:off x="399473" y="3735659"/>
            <a:ext cx="11245194" cy="1062850"/>
          </a:xfrm>
          <a:prstGeom prst="roundRect">
            <a:avLst>
              <a:gd name="adj" fmla="val 50000"/>
            </a:avLst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4ACA87-6D96-AE46-8FC3-9B1A9BD0C292}"/>
              </a:ext>
            </a:extLst>
          </p:cNvPr>
          <p:cNvSpPr/>
          <p:nvPr/>
        </p:nvSpPr>
        <p:spPr>
          <a:xfrm>
            <a:off x="459105" y="2609590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FEE5AB-D58B-844B-8FDD-5A0A95DF5736}"/>
              </a:ext>
            </a:extLst>
          </p:cNvPr>
          <p:cNvSpPr/>
          <p:nvPr/>
        </p:nvSpPr>
        <p:spPr>
          <a:xfrm>
            <a:off x="435442" y="3914539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718080" y="3884104"/>
            <a:ext cx="2645251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ea typeface="맑은 고딕"/>
              </a:rPr>
              <a:t>Flex </a:t>
            </a:r>
            <a:r>
              <a:rPr lang="ko-KR" altLang="en-US" sz="2800" b="1" dirty="0">
                <a:ea typeface="맑은 고딕"/>
              </a:rPr>
              <a:t>최적화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1026055" y="2609590"/>
            <a:ext cx="4063933" cy="65537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ea typeface="맑은 고딕"/>
              </a:rPr>
              <a:t>Flex</a:t>
            </a:r>
            <a:r>
              <a:rPr lang="ko-KR" altLang="en-US" sz="2800" dirty="0">
                <a:ea typeface="맑은 고딕"/>
              </a:rPr>
              <a:t>를 활용한 </a:t>
            </a:r>
            <a:r>
              <a:rPr lang="ko-KR" altLang="en-US" sz="2800" b="1" dirty="0">
                <a:ea typeface="맑은 고딕"/>
              </a:rPr>
              <a:t>유체 표현</a:t>
            </a:r>
          </a:p>
        </p:txBody>
      </p:sp>
    </p:spTree>
    <p:extLst>
      <p:ext uri="{BB962C8B-B14F-4D97-AF65-F5344CB8AC3E}">
        <p14:creationId xmlns:p14="http://schemas.microsoft.com/office/powerpoint/2010/main" val="12960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30108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 및 일정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역할 분담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0D3A59-7351-2B47-B246-F09043A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1CDF1B-425E-0B4D-9C69-02C3793E9BE6}"/>
              </a:ext>
            </a:extLst>
          </p:cNvPr>
          <p:cNvSpPr txBox="1"/>
          <p:nvPr/>
        </p:nvSpPr>
        <p:spPr>
          <a:xfrm>
            <a:off x="1558514" y="1570018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2000" b="1"/>
              <a:t>최치송</a:t>
            </a:r>
            <a:endParaRPr kumimoji="1" lang="en-US" altLang="x-none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CA673C-0470-1D40-A0B2-E867E7FBCDB0}"/>
              </a:ext>
            </a:extLst>
          </p:cNvPr>
          <p:cNvSpPr txBox="1"/>
          <p:nvPr/>
        </p:nvSpPr>
        <p:spPr>
          <a:xfrm>
            <a:off x="5614996" y="1570018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/>
              <a:t>김형재</a:t>
            </a:r>
            <a:endParaRPr kumimoji="1" lang="en-US" altLang="x-none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A7DD91-C97D-D248-BDAA-97BCBE49B418}"/>
              </a:ext>
            </a:extLst>
          </p:cNvPr>
          <p:cNvSpPr txBox="1"/>
          <p:nvPr/>
        </p:nvSpPr>
        <p:spPr>
          <a:xfrm>
            <a:off x="9715068" y="1570018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이소민</a:t>
            </a:r>
            <a:endParaRPr kumimoji="1" lang="en-US" altLang="x-none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61D8C84-0A34-184B-A3FC-EACB194F1E7F}"/>
              </a:ext>
            </a:extLst>
          </p:cNvPr>
          <p:cNvSpPr/>
          <p:nvPr/>
        </p:nvSpPr>
        <p:spPr>
          <a:xfrm>
            <a:off x="544602" y="2264868"/>
            <a:ext cx="3086100" cy="3651415"/>
          </a:xfrm>
          <a:prstGeom prst="round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>
                <a:solidFill>
                  <a:schemeClr val="tx1"/>
                </a:solidFill>
              </a:rPr>
              <a:t>Flex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통한 </a:t>
            </a:r>
            <a:r>
              <a:rPr kumimoji="1" lang="ko-KR" altLang="en-US" dirty="0" err="1">
                <a:solidFill>
                  <a:schemeClr val="tx1"/>
                </a:solidFill>
              </a:rPr>
              <a:t>유체표현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용병 </a:t>
            </a:r>
            <a:r>
              <a:rPr kumimoji="1" lang="ko-KR" altLang="en-US" dirty="0" err="1">
                <a:solidFill>
                  <a:schemeClr val="tx1"/>
                </a:solidFill>
              </a:rPr>
              <a:t>상태머신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+</a:t>
            </a:r>
            <a:r>
              <a:rPr kumimoji="1" lang="ko-KR" altLang="en-US" dirty="0">
                <a:solidFill>
                  <a:schemeClr val="tx1"/>
                </a:solidFill>
              </a:rPr>
              <a:t> 관련 </a:t>
            </a:r>
            <a:r>
              <a:rPr kumimoji="1" lang="en-US" altLang="ko-KR" dirty="0">
                <a:solidFill>
                  <a:schemeClr val="tx1"/>
                </a:solidFill>
              </a:rPr>
              <a:t>UI</a:t>
            </a:r>
            <a:endParaRPr kumimoji="1" lang="x-none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72FBE45-2480-0C44-86F9-B9BA5AC4A530}"/>
              </a:ext>
            </a:extLst>
          </p:cNvPr>
          <p:cNvSpPr/>
          <p:nvPr/>
        </p:nvSpPr>
        <p:spPr>
          <a:xfrm>
            <a:off x="4510528" y="2264867"/>
            <a:ext cx="3086100" cy="3651415"/>
          </a:xfrm>
          <a:prstGeom prst="round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>
                <a:solidFill>
                  <a:schemeClr val="tx1"/>
                </a:solidFill>
              </a:rPr>
              <a:t>Unity terrain</a:t>
            </a:r>
            <a:r>
              <a:rPr kumimoji="1" lang="x-none" altLang="en-US" dirty="0">
                <a:solidFill>
                  <a:schemeClr val="tx1"/>
                </a:solidFill>
              </a:rPr>
              <a:t>을</a:t>
            </a:r>
            <a:r>
              <a:rPr kumimoji="1" lang="ko-KR" altLang="en-US" dirty="0">
                <a:solidFill>
                  <a:schemeClr val="tx1"/>
                </a:solidFill>
              </a:rPr>
              <a:t> 통한 맵 제작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몬스터 상태 머신 제작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캐릭터 스킬 구현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게임 </a:t>
            </a:r>
            <a:r>
              <a:rPr kumimoji="1" lang="en-US" altLang="ko-KR" dirty="0">
                <a:solidFill>
                  <a:schemeClr val="tx1"/>
                </a:solidFill>
              </a:rPr>
              <a:t>UI</a:t>
            </a:r>
            <a:r>
              <a:rPr kumimoji="1" lang="ko-KR" altLang="en-US" dirty="0">
                <a:solidFill>
                  <a:schemeClr val="tx1"/>
                </a:solidFill>
              </a:rPr>
              <a:t> 제작</a:t>
            </a:r>
            <a:endParaRPr kumimoji="1" lang="x-none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B0E99CA-86DF-9D47-AB96-39433AA50BCD}"/>
              </a:ext>
            </a:extLst>
          </p:cNvPr>
          <p:cNvSpPr/>
          <p:nvPr/>
        </p:nvSpPr>
        <p:spPr>
          <a:xfrm>
            <a:off x="8610600" y="2264867"/>
            <a:ext cx="3086100" cy="3651415"/>
          </a:xfrm>
          <a:prstGeom prst="round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>
                <a:solidFill>
                  <a:schemeClr val="tx1"/>
                </a:solidFill>
              </a:rPr>
              <a:t>캐릭터</a:t>
            </a:r>
            <a:r>
              <a:rPr kumimoji="1" lang="ko-KR" altLang="en-US" dirty="0">
                <a:solidFill>
                  <a:schemeClr val="tx1"/>
                </a:solidFill>
              </a:rPr>
              <a:t> 모델링 및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애니메이션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몬스터 모델링 및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애니메이션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구조물 오브젝트 모델링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x-none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오브젝트 중 일부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텍스처 직접 작업</a:t>
            </a:r>
            <a:endParaRPr kumimoji="1" lang="x-none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879999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 및 일정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일정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수정사항 포함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AA80DDB-F1D6-504A-BE8E-4961D9A0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83740"/>
              </p:ext>
            </p:extLst>
          </p:nvPr>
        </p:nvGraphicFramePr>
        <p:xfrm>
          <a:off x="2754490" y="1387474"/>
          <a:ext cx="8676088" cy="4389120"/>
        </p:xfrm>
        <a:graphic>
          <a:graphicData uri="http://schemas.openxmlformats.org/drawingml/2006/table">
            <a:tbl>
              <a:tblPr firstRow="1" bandRow="1">
                <a:solidFill>
                  <a:srgbClr val="D9D9D9">
                    <a:alpha val="65882"/>
                  </a:srgbClr>
                </a:solidFill>
                <a:tableStyleId>{5C22544A-7EE6-4342-B048-85BDC9FD1C3A}</a:tableStyleId>
              </a:tblPr>
              <a:tblGrid>
                <a:gridCol w="2538720">
                  <a:extLst>
                    <a:ext uri="{9D8B030D-6E8A-4147-A177-3AD203B41FA5}">
                      <a16:colId xmlns:a16="http://schemas.microsoft.com/office/drawing/2014/main" val="3575555495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421574752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333710781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401777394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034176125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317556850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3928234866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2578226831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232231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96962"/>
                  </a:ext>
                </a:extLst>
              </a:tr>
              <a:tr h="365498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프레임워크</a:t>
                      </a:r>
                      <a:r>
                        <a:rPr lang="x-none" altLang="en-US" dirty="0"/>
                        <a:t> + HDRP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99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캐릭터</a:t>
                      </a:r>
                      <a:r>
                        <a:rPr lang="x-none" altLang="en-US" dirty="0"/>
                        <a:t>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</a:rPr>
                        <a:t>기본 움직임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 스킬 구현</a:t>
                      </a:r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9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/>
                        <a:t>용병 행동 구현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46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몬스터 행동 구현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61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모델링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07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애니메이션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8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쉐이더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42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이펙트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27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게임</a:t>
                      </a:r>
                      <a:r>
                        <a:rPr lang="en-US" altLang="x-none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33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컷씬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5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966966-33B1-8D4D-8864-C69A85C9D3B8}"/>
              </a:ext>
            </a:extLst>
          </p:cNvPr>
          <p:cNvSpPr txBox="1"/>
          <p:nvPr/>
        </p:nvSpPr>
        <p:spPr>
          <a:xfrm>
            <a:off x="331952" y="214371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dirty="0"/>
              <a:t>최치송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김형재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이소민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E92CD-C937-2242-AB4B-1F317F10DB56}"/>
              </a:ext>
            </a:extLst>
          </p:cNvPr>
          <p:cNvSpPr/>
          <p:nvPr/>
        </p:nvSpPr>
        <p:spPr>
          <a:xfrm>
            <a:off x="1343378" y="2291644"/>
            <a:ext cx="853442" cy="2483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B9C2A5-5F92-824D-BA56-88F8F104A7D5}"/>
              </a:ext>
            </a:extLst>
          </p:cNvPr>
          <p:cNvSpPr/>
          <p:nvPr/>
        </p:nvSpPr>
        <p:spPr>
          <a:xfrm>
            <a:off x="1343378" y="2686755"/>
            <a:ext cx="853442" cy="24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13E349-EB20-2C49-A439-7E9C1B3AB221}"/>
              </a:ext>
            </a:extLst>
          </p:cNvPr>
          <p:cNvSpPr/>
          <p:nvPr/>
        </p:nvSpPr>
        <p:spPr>
          <a:xfrm>
            <a:off x="1343378" y="3081866"/>
            <a:ext cx="853442" cy="2483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41A8F-5771-3447-875B-A25876EC9136}"/>
              </a:ext>
            </a:extLst>
          </p:cNvPr>
          <p:cNvSpPr/>
          <p:nvPr/>
        </p:nvSpPr>
        <p:spPr>
          <a:xfrm>
            <a:off x="5290537" y="3586553"/>
            <a:ext cx="1867839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010541-5A48-FE41-BA5D-03134AAFA52D}"/>
              </a:ext>
            </a:extLst>
          </p:cNvPr>
          <p:cNvSpPr/>
          <p:nvPr/>
        </p:nvSpPr>
        <p:spPr>
          <a:xfrm>
            <a:off x="7153212" y="3931258"/>
            <a:ext cx="2753790" cy="3545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C341B1-8517-FB45-A27A-F803C5EA69DF}"/>
              </a:ext>
            </a:extLst>
          </p:cNvPr>
          <p:cNvSpPr/>
          <p:nvPr/>
        </p:nvSpPr>
        <p:spPr>
          <a:xfrm>
            <a:off x="9907002" y="4892192"/>
            <a:ext cx="753530" cy="15827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31B75-3314-6947-9603-216284FFE5D0}"/>
              </a:ext>
            </a:extLst>
          </p:cNvPr>
          <p:cNvSpPr/>
          <p:nvPr/>
        </p:nvSpPr>
        <p:spPr>
          <a:xfrm>
            <a:off x="5776384" y="1745897"/>
            <a:ext cx="1043869" cy="19579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3EFE72-D327-9C4F-A08E-4F4980224B96}"/>
              </a:ext>
            </a:extLst>
          </p:cNvPr>
          <p:cNvSpPr/>
          <p:nvPr/>
        </p:nvSpPr>
        <p:spPr>
          <a:xfrm>
            <a:off x="5771870" y="1928792"/>
            <a:ext cx="1043869" cy="1784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0D3A59-7351-2B47-B246-F09043A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91186F-0B1F-314E-9CC6-807798B2F1F6}"/>
              </a:ext>
            </a:extLst>
          </p:cNvPr>
          <p:cNvSpPr/>
          <p:nvPr/>
        </p:nvSpPr>
        <p:spPr>
          <a:xfrm>
            <a:off x="8035290" y="3581589"/>
            <a:ext cx="1432913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F52B0-E217-45F2-9122-5F6617BB1A0E}"/>
              </a:ext>
            </a:extLst>
          </p:cNvPr>
          <p:cNvSpPr/>
          <p:nvPr/>
        </p:nvSpPr>
        <p:spPr>
          <a:xfrm>
            <a:off x="8739788" y="5413125"/>
            <a:ext cx="386644" cy="359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0099CF-9DE1-42AA-B6C6-7D1D9E69CEBD}"/>
              </a:ext>
            </a:extLst>
          </p:cNvPr>
          <p:cNvSpPr/>
          <p:nvPr/>
        </p:nvSpPr>
        <p:spPr>
          <a:xfrm>
            <a:off x="9911021" y="5408362"/>
            <a:ext cx="748594" cy="3689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9A2E53-CC9E-4E5C-BBB1-D2EFF7D6508F}"/>
              </a:ext>
            </a:extLst>
          </p:cNvPr>
          <p:cNvSpPr/>
          <p:nvPr/>
        </p:nvSpPr>
        <p:spPr>
          <a:xfrm>
            <a:off x="6810094" y="5051468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8CC910-99E5-4E9E-8DDB-B7911F2C8C24}"/>
              </a:ext>
            </a:extLst>
          </p:cNvPr>
          <p:cNvSpPr/>
          <p:nvPr/>
        </p:nvSpPr>
        <p:spPr>
          <a:xfrm>
            <a:off x="8358860" y="5051468"/>
            <a:ext cx="378032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4A44FA-8C22-460A-BEAC-FB7AE7614EE0}"/>
              </a:ext>
            </a:extLst>
          </p:cNvPr>
          <p:cNvSpPr/>
          <p:nvPr/>
        </p:nvSpPr>
        <p:spPr>
          <a:xfrm>
            <a:off x="10649563" y="5041417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4C80DF-ED51-474E-A029-DA68A00E07D2}"/>
              </a:ext>
            </a:extLst>
          </p:cNvPr>
          <p:cNvSpPr/>
          <p:nvPr/>
        </p:nvSpPr>
        <p:spPr>
          <a:xfrm>
            <a:off x="7567083" y="4306597"/>
            <a:ext cx="12153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B91D4E-722B-4A3C-9A13-1D8D09AECA1A}"/>
              </a:ext>
            </a:extLst>
          </p:cNvPr>
          <p:cNvSpPr/>
          <p:nvPr/>
        </p:nvSpPr>
        <p:spPr>
          <a:xfrm>
            <a:off x="8726555" y="4684980"/>
            <a:ext cx="767644" cy="201058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429C60-B868-4E9D-BE09-0456DBDF9C69}"/>
              </a:ext>
            </a:extLst>
          </p:cNvPr>
          <p:cNvSpPr/>
          <p:nvPr/>
        </p:nvSpPr>
        <p:spPr>
          <a:xfrm>
            <a:off x="9141141" y="4892192"/>
            <a:ext cx="767644" cy="1582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15A97-2A6F-41B8-B7E3-FC1FB9179B58}"/>
              </a:ext>
            </a:extLst>
          </p:cNvPr>
          <p:cNvSpPr/>
          <p:nvPr/>
        </p:nvSpPr>
        <p:spPr>
          <a:xfrm>
            <a:off x="6424083" y="2107846"/>
            <a:ext cx="881944" cy="357717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910218D-6974-4EB6-AC35-7E6129B651EB}"/>
              </a:ext>
            </a:extLst>
          </p:cNvPr>
          <p:cNvSpPr/>
          <p:nvPr/>
        </p:nvSpPr>
        <p:spPr>
          <a:xfrm>
            <a:off x="6422236" y="3207809"/>
            <a:ext cx="396169" cy="359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74A5DD-2515-42A5-9D53-186B46D4857E}"/>
              </a:ext>
            </a:extLst>
          </p:cNvPr>
          <p:cNvSpPr/>
          <p:nvPr/>
        </p:nvSpPr>
        <p:spPr>
          <a:xfrm>
            <a:off x="7947379" y="2481242"/>
            <a:ext cx="405694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0CBDB2-1697-4806-931B-72F0BA9D67D0}"/>
              </a:ext>
            </a:extLst>
          </p:cNvPr>
          <p:cNvSpPr/>
          <p:nvPr/>
        </p:nvSpPr>
        <p:spPr>
          <a:xfrm>
            <a:off x="9121563" y="2481226"/>
            <a:ext cx="758119" cy="19579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9058EE-D936-466B-ACEF-AC96FDC87959}"/>
              </a:ext>
            </a:extLst>
          </p:cNvPr>
          <p:cNvSpPr/>
          <p:nvPr/>
        </p:nvSpPr>
        <p:spPr>
          <a:xfrm>
            <a:off x="9128479" y="2664122"/>
            <a:ext cx="758119" cy="1784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86CF71-EE1D-4F7B-9451-5F5000EDD713}"/>
              </a:ext>
            </a:extLst>
          </p:cNvPr>
          <p:cNvSpPr/>
          <p:nvPr/>
        </p:nvSpPr>
        <p:spPr>
          <a:xfrm>
            <a:off x="8710083" y="2833651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F9E666-E0D9-478D-9067-D5659ACC1500}"/>
              </a:ext>
            </a:extLst>
          </p:cNvPr>
          <p:cNvSpPr/>
          <p:nvPr/>
        </p:nvSpPr>
        <p:spPr>
          <a:xfrm>
            <a:off x="9889659" y="3203221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2DCAF6-ECB6-4BBA-9389-88DFC5253779}"/>
              </a:ext>
            </a:extLst>
          </p:cNvPr>
          <p:cNvSpPr txBox="1"/>
          <p:nvPr/>
        </p:nvSpPr>
        <p:spPr>
          <a:xfrm>
            <a:off x="10533226" y="1019762"/>
            <a:ext cx="1063112" cy="3336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200">
                <a:solidFill>
                  <a:srgbClr val="C00000"/>
                </a:solidFill>
              </a:rPr>
              <a:t>최종 테스트 </a:t>
            </a:r>
            <a:endParaRPr lang="ko-KR" altLang="en-US" sz="1200">
              <a:solidFill>
                <a:srgbClr val="C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85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개발 내용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F453A-AE20-4BF8-856B-64EAB9DF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6" y="2175283"/>
            <a:ext cx="3916680" cy="38892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169DE7-43B3-499A-821B-3DA9B3B19CE7}"/>
              </a:ext>
            </a:extLst>
          </p:cNvPr>
          <p:cNvSpPr txBox="1"/>
          <p:nvPr/>
        </p:nvSpPr>
        <p:spPr>
          <a:xfrm>
            <a:off x="1628426" y="1484397"/>
            <a:ext cx="104387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맵 제작</a:t>
            </a:r>
            <a:endParaRPr kumimoji="1" lang="en-US" altLang="x-non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23B7C-D582-469C-ABDC-EE90C9C0D2F4}"/>
              </a:ext>
            </a:extLst>
          </p:cNvPr>
          <p:cNvSpPr txBox="1"/>
          <p:nvPr/>
        </p:nvSpPr>
        <p:spPr>
          <a:xfrm>
            <a:off x="5586327" y="1484397"/>
            <a:ext cx="206979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몬스터 </a:t>
            </a:r>
            <a:r>
              <a:rPr kumimoji="1" lang="ko-KR" altLang="en-US" sz="2000" b="1" dirty="0" err="1"/>
              <a:t>상태머신</a:t>
            </a:r>
            <a:endParaRPr kumimoji="1" lang="en-US" altLang="x-non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DCF57-4D75-40AE-A676-61D486711A49}"/>
              </a:ext>
            </a:extLst>
          </p:cNvPr>
          <p:cNvSpPr txBox="1"/>
          <p:nvPr/>
        </p:nvSpPr>
        <p:spPr>
          <a:xfrm>
            <a:off x="9857526" y="1644417"/>
            <a:ext cx="69762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스킬</a:t>
            </a:r>
            <a:endParaRPr kumimoji="1" lang="en-US" altLang="x-none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7532B-225D-4EFB-8DE1-FA59F938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06" y="2052979"/>
            <a:ext cx="2667000" cy="413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57983-28E5-4C4C-9448-1F4BA6D7E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246" y="2335303"/>
            <a:ext cx="2914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개발 내용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58" y="2457171"/>
            <a:ext cx="5378642" cy="27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5" y="2411099"/>
            <a:ext cx="3469955" cy="311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5103" y="1709249"/>
            <a:ext cx="34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FleX</a:t>
            </a:r>
            <a:r>
              <a:rPr lang="ko-KR" altLang="en-US" dirty="0"/>
              <a:t>를 이용한 유체표현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7531" y="1709249"/>
            <a:ext cx="18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용병 </a:t>
            </a:r>
            <a:r>
              <a:rPr lang="ko-KR" altLang="en-US" dirty="0" err="1"/>
              <a:t>기계상태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68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735274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개발 내용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모델링 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 애니메이션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 descr="실내, 포유류이(가) 표시된 사진&#10;&#10;자동 생성된 설명">
            <a:extLst>
              <a:ext uri="{FF2B5EF4-FFF2-40B4-BE49-F238E27FC236}">
                <a16:creationId xmlns:a16="http://schemas.microsoft.com/office/drawing/2014/main" id="{D796DD9E-02CD-A943-B9ED-E52A2FC3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7" y="2139291"/>
            <a:ext cx="2753050" cy="2986704"/>
          </a:xfrm>
          <a:prstGeom prst="rect">
            <a:avLst/>
          </a:prstGeom>
        </p:spPr>
      </p:pic>
      <p:pic>
        <p:nvPicPr>
          <p:cNvPr id="6" name="그림 5" descr="잔디, 영역이(가) 표시된 사진&#10;&#10;자동 생성된 설명">
            <a:extLst>
              <a:ext uri="{FF2B5EF4-FFF2-40B4-BE49-F238E27FC236}">
                <a16:creationId xmlns:a16="http://schemas.microsoft.com/office/drawing/2014/main" id="{A5DD581A-6F51-674A-9FF9-0141793F7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27" y="2391392"/>
            <a:ext cx="3144761" cy="2090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7F21B9-ADC1-E34B-99ED-6FB53C309302}"/>
              </a:ext>
            </a:extLst>
          </p:cNvPr>
          <p:cNvSpPr txBox="1"/>
          <p:nvPr/>
        </p:nvSpPr>
        <p:spPr>
          <a:xfrm>
            <a:off x="10282363" y="1656088"/>
            <a:ext cx="44114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집</a:t>
            </a:r>
            <a:endParaRPr kumimoji="1" lang="en-US" altLang="x-none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0F1214D-2D08-0743-8EF4-4A425BC62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36" y="1729030"/>
            <a:ext cx="3403600" cy="2247900"/>
          </a:xfrm>
          <a:prstGeom prst="rect">
            <a:avLst/>
          </a:prstGeom>
        </p:spPr>
      </p:pic>
      <p:pic>
        <p:nvPicPr>
          <p:cNvPr id="21" name="그림 20" descr="자동장치이(가) 표시된 사진&#10;&#10;자동 생성된 설명">
            <a:extLst>
              <a:ext uri="{FF2B5EF4-FFF2-40B4-BE49-F238E27FC236}">
                <a16:creationId xmlns:a16="http://schemas.microsoft.com/office/drawing/2014/main" id="{77014F90-6B84-204E-B5E3-C07A49368F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59" y="3744362"/>
            <a:ext cx="2095372" cy="2264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7B011B-7E7C-464C-A7CD-A1D22BA58D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64" y="1321326"/>
            <a:ext cx="2377283" cy="2090500"/>
          </a:xfrm>
          <a:prstGeom prst="rect">
            <a:avLst/>
          </a:prstGeom>
        </p:spPr>
      </p:pic>
      <p:pic>
        <p:nvPicPr>
          <p:cNvPr id="17" name="그림 16" descr="바닥, 쥐고있는, 실내이(가) 표시된 사진&#10;&#10;자동 생성된 설명">
            <a:extLst>
              <a:ext uri="{FF2B5EF4-FFF2-40B4-BE49-F238E27FC236}">
                <a16:creationId xmlns:a16="http://schemas.microsoft.com/office/drawing/2014/main" id="{7ABE5483-15B5-DB47-A35D-79E67523E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9" y="3491040"/>
            <a:ext cx="1881504" cy="26201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EA2EEA-B8DC-454B-89FD-BFF8ACEB2E00}"/>
              </a:ext>
            </a:extLst>
          </p:cNvPr>
          <p:cNvSpPr txBox="1"/>
          <p:nvPr/>
        </p:nvSpPr>
        <p:spPr>
          <a:xfrm>
            <a:off x="1094064" y="1614987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몬스터</a:t>
            </a:r>
            <a:endParaRPr kumimoji="1" lang="en-US" altLang="x-non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42E02-CE0F-A848-9E88-33FF624C81A6}"/>
              </a:ext>
            </a:extLst>
          </p:cNvPr>
          <p:cNvSpPr txBox="1"/>
          <p:nvPr/>
        </p:nvSpPr>
        <p:spPr>
          <a:xfrm>
            <a:off x="5733282" y="820091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캐릭터</a:t>
            </a:r>
            <a:endParaRPr kumimoji="1" lang="en-US" altLang="x-non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29DE0-97AE-814A-863B-6AD7784E6E57}"/>
              </a:ext>
            </a:extLst>
          </p:cNvPr>
          <p:cNvSpPr txBox="1"/>
          <p:nvPr/>
        </p:nvSpPr>
        <p:spPr>
          <a:xfrm>
            <a:off x="3422964" y="6014688"/>
            <a:ext cx="5654112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highlight>
                  <a:srgbClr val="C0C0C0"/>
                </a:highlight>
              </a:rPr>
              <a:t>걷기</a:t>
            </a:r>
            <a:r>
              <a:rPr kumimoji="1" lang="en-US" altLang="ko-KR" sz="2000" b="1" dirty="0">
                <a:highlight>
                  <a:srgbClr val="C0C0C0"/>
                </a:highlight>
              </a:rPr>
              <a:t>/</a:t>
            </a:r>
            <a:r>
              <a:rPr kumimoji="1" lang="ko-KR" altLang="en-US" sz="2000" b="1" dirty="0">
                <a:highlight>
                  <a:srgbClr val="C0C0C0"/>
                </a:highlight>
              </a:rPr>
              <a:t>뛰기</a:t>
            </a:r>
            <a:r>
              <a:rPr kumimoji="1" lang="en-US" altLang="ko-KR" sz="2000" b="1" dirty="0">
                <a:highlight>
                  <a:srgbClr val="C0C0C0"/>
                </a:highlight>
              </a:rPr>
              <a:t>,</a:t>
            </a:r>
            <a:r>
              <a:rPr kumimoji="1" lang="ko-KR" altLang="en-US" sz="2000" b="1" dirty="0">
                <a:highlight>
                  <a:srgbClr val="C0C0C0"/>
                </a:highlight>
              </a:rPr>
              <a:t> 쓰러지기</a:t>
            </a:r>
            <a:r>
              <a:rPr kumimoji="1" lang="en-US" altLang="ko-KR" sz="2000" b="1" dirty="0">
                <a:highlight>
                  <a:srgbClr val="C0C0C0"/>
                </a:highlight>
              </a:rPr>
              <a:t>,</a:t>
            </a:r>
            <a:r>
              <a:rPr kumimoji="1" lang="ko-KR" altLang="en-US" sz="2000" b="1" dirty="0">
                <a:highlight>
                  <a:srgbClr val="C0C0C0"/>
                </a:highlight>
              </a:rPr>
              <a:t> 수류탄 던지기</a:t>
            </a:r>
            <a:r>
              <a:rPr kumimoji="1" lang="en-US" altLang="ko-KR" sz="2000" b="1" dirty="0">
                <a:highlight>
                  <a:srgbClr val="C0C0C0"/>
                </a:highlight>
              </a:rPr>
              <a:t>,</a:t>
            </a:r>
            <a:r>
              <a:rPr kumimoji="1" lang="ko-KR" altLang="en-US" sz="2000" b="1" dirty="0">
                <a:highlight>
                  <a:srgbClr val="C0C0C0"/>
                </a:highlight>
              </a:rPr>
              <a:t> 총 맞기 등</a:t>
            </a:r>
            <a:endParaRPr kumimoji="1" lang="en-US" altLang="ko-KR" sz="20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80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735274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조작 방법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D1A7D7-925C-604C-92C6-30371559A8B8}"/>
              </a:ext>
            </a:extLst>
          </p:cNvPr>
          <p:cNvSpPr/>
          <p:nvPr/>
        </p:nvSpPr>
        <p:spPr>
          <a:xfrm>
            <a:off x="838563" y="5254352"/>
            <a:ext cx="15156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DFF00"/>
                </a:solidFill>
              </a:rPr>
              <a:t>행동 단축키</a:t>
            </a:r>
            <a:endParaRPr lang="en-US" altLang="ko-KR" b="1" dirty="0">
              <a:solidFill>
                <a:srgbClr val="0D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4A0F8-AC81-E44C-A89F-A05BC633F28F}"/>
              </a:ext>
            </a:extLst>
          </p:cNvPr>
          <p:cNvSpPr/>
          <p:nvPr/>
        </p:nvSpPr>
        <p:spPr>
          <a:xfrm>
            <a:off x="1567344" y="1944257"/>
            <a:ext cx="13553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스킬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95EE6C-1313-EE46-9F81-F1EB65D2BFA1}"/>
              </a:ext>
            </a:extLst>
          </p:cNvPr>
          <p:cNvSpPr/>
          <p:nvPr/>
        </p:nvSpPr>
        <p:spPr>
          <a:xfrm>
            <a:off x="2558382" y="5254352"/>
            <a:ext cx="22238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A201"/>
                </a:solidFill>
              </a:rPr>
              <a:t>재장전</a:t>
            </a:r>
            <a:endParaRPr lang="en-US" altLang="ko-KR" b="1" dirty="0">
              <a:solidFill>
                <a:srgbClr val="FFA2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3EA630-AC32-E749-9A52-902F13F4E9CE}"/>
              </a:ext>
            </a:extLst>
          </p:cNvPr>
          <p:cNvSpPr/>
          <p:nvPr/>
        </p:nvSpPr>
        <p:spPr>
          <a:xfrm>
            <a:off x="888580" y="1949296"/>
            <a:ext cx="218307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800FF"/>
                </a:solidFill>
              </a:rPr>
              <a:t>메뉴</a:t>
            </a:r>
            <a:endParaRPr lang="en-US" altLang="ko-KR" b="1" dirty="0">
              <a:solidFill>
                <a:srgbClr val="1800FF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172D8199-6E6B-F344-98BC-370A43E2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04" y="2791104"/>
            <a:ext cx="2250365" cy="22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8EA062-DAA3-EE46-8347-3C22A2141AF6}"/>
              </a:ext>
            </a:extLst>
          </p:cNvPr>
          <p:cNvSpPr/>
          <p:nvPr/>
        </p:nvSpPr>
        <p:spPr>
          <a:xfrm>
            <a:off x="9470204" y="2603474"/>
            <a:ext cx="13553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공격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02FF6BFF-C5A4-3E42-93C2-1320521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3" y="2518204"/>
            <a:ext cx="8093213" cy="27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73D67F-23E4-B249-8D82-442086825D1D}"/>
              </a:ext>
            </a:extLst>
          </p:cNvPr>
          <p:cNvSpPr/>
          <p:nvPr/>
        </p:nvSpPr>
        <p:spPr>
          <a:xfrm>
            <a:off x="3718730" y="5240491"/>
            <a:ext cx="22238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5D2F7"/>
                </a:solidFill>
              </a:rPr>
              <a:t>상호작용</a:t>
            </a:r>
            <a:endParaRPr lang="en-US" altLang="ko-KR" b="1" dirty="0">
              <a:solidFill>
                <a:srgbClr val="05D2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30442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326</Words>
  <Application>Microsoft Macintosh PowerPoint</Application>
  <PresentationFormat>와이드스크린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JK</cp:lastModifiedBy>
  <cp:revision>612</cp:revision>
  <dcterms:created xsi:type="dcterms:W3CDTF">2020-09-08T01:57:59Z</dcterms:created>
  <dcterms:modified xsi:type="dcterms:W3CDTF">2021-05-17T04:26:42Z</dcterms:modified>
</cp:coreProperties>
</file>