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7" r:id="rId2"/>
    <p:sldId id="266" r:id="rId3"/>
    <p:sldId id="282" r:id="rId4"/>
    <p:sldId id="264" r:id="rId5"/>
    <p:sldId id="265" r:id="rId6"/>
    <p:sldId id="274" r:id="rId7"/>
    <p:sldId id="281" r:id="rId8"/>
    <p:sldId id="280" r:id="rId9"/>
    <p:sldId id="284" r:id="rId10"/>
    <p:sldId id="273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F3F"/>
    <a:srgbClr val="B8B8B8"/>
    <a:srgbClr val="3A3838"/>
    <a:srgbClr val="05D2F7"/>
    <a:srgbClr val="FFC000"/>
    <a:srgbClr val="FFA201"/>
    <a:srgbClr val="969696"/>
    <a:srgbClr val="333F50"/>
    <a:srgbClr val="1800FF"/>
    <a:srgbClr val="0D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745BCAE-98C9-48C1-9BD8-936D953A2246}" v="2572" dt="2021-01-25T13:39:12.33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084" autoAdjust="0"/>
    <p:restoredTop sz="78493"/>
  </p:normalViewPr>
  <p:slideViewPr>
    <p:cSldViewPr snapToGrid="0">
      <p:cViewPr varScale="1">
        <p:scale>
          <a:sx n="68" d="100"/>
          <a:sy n="68" d="100"/>
        </p:scale>
        <p:origin x="-864" y="-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x-none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CEA9F4-2601-CF4D-868D-42A8A584939B}" type="datetimeFigureOut">
              <a:rPr kumimoji="1" lang="x-none" altLang="en-US" smtClean="0"/>
              <a:t>2021-03-04(목)</a:t>
            </a:fld>
            <a:endParaRPr kumimoji="1" lang="x-none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x-none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x-none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144C76-8FDC-4544-B49A-9A8308B08CD7}" type="slidenum">
              <a:rPr kumimoji="1" lang="x-none" altLang="en-US" smtClean="0"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34464239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x-none" altLang="en-US" dirty="0"/>
              <a:t>안녕하세요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기획발표를</a:t>
            </a:r>
            <a:r>
              <a:rPr kumimoji="1" lang="ko-KR" altLang="en-US" dirty="0"/>
              <a:t> 맡은 </a:t>
            </a:r>
            <a:r>
              <a:rPr kumimoji="1" lang="ko-KR" altLang="en-US" dirty="0" err="1"/>
              <a:t>이소민입니다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저희 팀의 게임 이름은 </a:t>
            </a:r>
            <a:r>
              <a:rPr kumimoji="1" lang="en-US" altLang="ko-KR" dirty="0"/>
              <a:t>“</a:t>
            </a:r>
            <a:r>
              <a:rPr kumimoji="1" lang="ko-KR" altLang="en-US" dirty="0" err="1"/>
              <a:t>포워드워</a:t>
            </a:r>
            <a:r>
              <a:rPr kumimoji="1" lang="en-US" altLang="ko-KR" dirty="0"/>
              <a:t>”</a:t>
            </a:r>
            <a:r>
              <a:rPr kumimoji="1" lang="ko-KR" altLang="en-US" dirty="0"/>
              <a:t>입니다</a:t>
            </a:r>
            <a:r>
              <a:rPr kumimoji="1" lang="en-US" altLang="ko-KR" dirty="0"/>
              <a:t>.</a:t>
            </a:r>
            <a:endParaRPr kumimoji="1" lang="x-none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144C76-8FDC-4544-B49A-9A8308B08CD7}" type="slidenum">
              <a:rPr kumimoji="1" lang="x-none" altLang="en-US" smtClean="0"/>
              <a:t>1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27483453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x-none" altLang="en-US" dirty="0"/>
              <a:t>저희</a:t>
            </a:r>
            <a:r>
              <a:rPr kumimoji="1" lang="ko-KR" altLang="en-US" dirty="0"/>
              <a:t> 게임은 </a:t>
            </a:r>
            <a:r>
              <a:rPr kumimoji="1" lang="en-US" altLang="ko-KR" dirty="0"/>
              <a:t>FPS</a:t>
            </a:r>
            <a:r>
              <a:rPr kumimoji="1" lang="ko-KR" altLang="en-US" dirty="0"/>
              <a:t>이기 때문에 배틀그라운드와 </a:t>
            </a:r>
            <a:r>
              <a:rPr kumimoji="1" lang="ko-KR" altLang="en-US" dirty="0" err="1"/>
              <a:t>비교점을</a:t>
            </a:r>
            <a:r>
              <a:rPr kumimoji="1" lang="ko-KR" altLang="en-US" dirty="0"/>
              <a:t> 잡았습니다</a:t>
            </a:r>
            <a:r>
              <a:rPr kumimoji="1" lang="en-US" altLang="x-none" dirty="0"/>
              <a:t>.</a:t>
            </a:r>
          </a:p>
          <a:p>
            <a:r>
              <a:rPr kumimoji="1" lang="x-none" altLang="en-US" dirty="0"/>
              <a:t>첫번째로</a:t>
            </a:r>
            <a:r>
              <a:rPr kumimoji="1" lang="en-US" altLang="x-none" dirty="0"/>
              <a:t>,</a:t>
            </a:r>
            <a:r>
              <a:rPr kumimoji="1" lang="ko-KR" altLang="en-US" dirty="0"/>
              <a:t> 저희 게임은 플레이어 단독이 아닌 용병 시스템을 통해 소규모 국지전으로 게임이 진행됩니다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두번째로</a:t>
            </a:r>
            <a:r>
              <a:rPr kumimoji="1" lang="en-US" altLang="ko-KR" dirty="0"/>
              <a:t>,</a:t>
            </a:r>
            <a:r>
              <a:rPr kumimoji="1" lang="ko-KR" altLang="en-US" dirty="0"/>
              <a:t> 사냥 시스템을 통한 </a:t>
            </a:r>
            <a:r>
              <a:rPr kumimoji="1" lang="ko-KR" altLang="en-US" dirty="0" err="1"/>
              <a:t>파밍과</a:t>
            </a:r>
            <a:r>
              <a:rPr kumimoji="1" lang="ko-KR" altLang="en-US" dirty="0"/>
              <a:t> 플레이의 다양성을 가집니다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세번째로</a:t>
            </a:r>
            <a:r>
              <a:rPr kumimoji="1" lang="en-US" altLang="ko-KR" dirty="0"/>
              <a:t>,</a:t>
            </a:r>
            <a:r>
              <a:rPr kumimoji="1" lang="ko-KR" altLang="en-US" dirty="0"/>
              <a:t> 맵 중앙의 보급 포인트로 가서 보급품을 획득한 후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맵의</a:t>
            </a:r>
            <a:r>
              <a:rPr kumimoji="1" lang="ko-KR" altLang="en-US" dirty="0"/>
              <a:t> 탈출 지점을 찾아 탈출할 수 있습니다</a:t>
            </a:r>
            <a:r>
              <a:rPr kumimoji="1"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144C76-8FDC-4544-B49A-9A8308B08CD7}" type="slidenum">
              <a:rPr kumimoji="1" lang="x-none" altLang="en-US" smtClean="0"/>
              <a:t>10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13652632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캐릭터 모델링과 애니메이션 연동 부분에서 이슈사항이 있어 이 부분은 해결 중입니다</a:t>
            </a: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ko-KR" altLang="en-US" dirty="0" smtClean="0"/>
          </a:p>
          <a:p>
            <a:r>
              <a:rPr kumimoji="1" lang="ko-KR" altLang="en-US" dirty="0" smtClean="0"/>
              <a:t>프레임워크 관련하여 </a:t>
            </a:r>
            <a:r>
              <a:rPr kumimoji="1" lang="en-US" altLang="ko-KR" dirty="0" smtClean="0"/>
              <a:t>HDRP</a:t>
            </a:r>
            <a:r>
              <a:rPr kumimoji="1" lang="ko-KR" altLang="en-US" dirty="0" smtClean="0"/>
              <a:t>에서 </a:t>
            </a:r>
            <a:r>
              <a:rPr kumimoji="1" lang="ko-KR" altLang="en-US" dirty="0" err="1" smtClean="0"/>
              <a:t>쉐이더</a:t>
            </a:r>
            <a:r>
              <a:rPr kumimoji="1" lang="ko-KR" altLang="en-US" dirty="0" smtClean="0"/>
              <a:t> 이슈가 발생하여 이슈해결과 </a:t>
            </a:r>
            <a:r>
              <a:rPr kumimoji="1" lang="ko-KR" altLang="en-US" dirty="0" err="1" smtClean="0"/>
              <a:t>인게임</a:t>
            </a:r>
            <a:r>
              <a:rPr kumimoji="1" lang="ko-KR" altLang="en-US" dirty="0" smtClean="0"/>
              <a:t> 작업으로 분업하여 일을 진행하였고</a:t>
            </a:r>
            <a:endParaRPr kumimoji="1" lang="en-US" altLang="ko-KR" dirty="0" smtClean="0"/>
          </a:p>
          <a:p>
            <a:endParaRPr kumimoji="1" lang="en-US" altLang="ko-KR" dirty="0" smtClean="0"/>
          </a:p>
          <a:p>
            <a:r>
              <a:rPr kumimoji="1" lang="ko-KR" altLang="en-US" dirty="0" smtClean="0"/>
              <a:t>무료 </a:t>
            </a:r>
            <a:r>
              <a:rPr kumimoji="1" lang="ko-KR" altLang="en-US" dirty="0" err="1" smtClean="0"/>
              <a:t>에셋을</a:t>
            </a:r>
            <a:r>
              <a:rPr kumimoji="1" lang="ko-KR" altLang="en-US" dirty="0" smtClean="0"/>
              <a:t> 사용하여 캐릭터 조종과 </a:t>
            </a:r>
            <a:r>
              <a:rPr kumimoji="1" lang="ko-KR" altLang="en-US" dirty="0" err="1" smtClean="0"/>
              <a:t>몬스터의</a:t>
            </a:r>
            <a:r>
              <a:rPr kumimoji="1" lang="ko-KR" altLang="en-US" dirty="0" smtClean="0"/>
              <a:t> 기계상태에 대한 작업을 진행 중에 있고 </a:t>
            </a:r>
            <a:r>
              <a:rPr kumimoji="1" lang="ko-KR" altLang="en-US" dirty="0" err="1" smtClean="0"/>
              <a:t>몬스터의</a:t>
            </a:r>
            <a:r>
              <a:rPr kumimoji="1" lang="ko-KR" altLang="en-US" dirty="0" smtClean="0"/>
              <a:t> </a:t>
            </a:r>
            <a:r>
              <a:rPr kumimoji="1" lang="ko-KR" altLang="en-US" dirty="0" err="1" smtClean="0"/>
              <a:t>길찾기에</a:t>
            </a:r>
            <a:r>
              <a:rPr kumimoji="1" lang="ko-KR" altLang="en-US" dirty="0" smtClean="0"/>
              <a:t> 대한 이슈가 있어서 해결 중에 있습니다</a:t>
            </a:r>
            <a:endParaRPr kumimoji="1" lang="en-US" altLang="ko-KR" dirty="0" smtClean="0"/>
          </a:p>
          <a:p>
            <a:endParaRPr kumimoji="1" lang="en-US" altLang="ko-KR" dirty="0" smtClean="0"/>
          </a:p>
          <a:p>
            <a:r>
              <a:rPr kumimoji="1" lang="en-US" altLang="ko-KR" dirty="0" smtClean="0"/>
              <a:t>HDRP</a:t>
            </a:r>
            <a:r>
              <a:rPr kumimoji="1" lang="ko-KR" altLang="en-US" dirty="0" smtClean="0"/>
              <a:t>로 발생한 </a:t>
            </a:r>
            <a:r>
              <a:rPr kumimoji="1" lang="ko-KR" altLang="en-US" dirty="0" err="1" smtClean="0"/>
              <a:t>쉐이더</a:t>
            </a:r>
            <a:r>
              <a:rPr kumimoji="1" lang="ko-KR" altLang="en-US" dirty="0" smtClean="0"/>
              <a:t> 이슈는 </a:t>
            </a:r>
            <a:r>
              <a:rPr kumimoji="1" lang="ko-KR" altLang="en-US" dirty="0" err="1" smtClean="0"/>
              <a:t>해결과정중에</a:t>
            </a:r>
            <a:r>
              <a:rPr kumimoji="1" lang="ko-KR" altLang="en-US" dirty="0" smtClean="0"/>
              <a:t> 해결을 위한 공수가 </a:t>
            </a:r>
            <a:r>
              <a:rPr kumimoji="1" lang="ko-KR" altLang="en-US" dirty="0" err="1" smtClean="0"/>
              <a:t>클것이라</a:t>
            </a:r>
            <a:r>
              <a:rPr kumimoji="1" lang="ko-KR" altLang="en-US" dirty="0" smtClean="0"/>
              <a:t> 판단되어 사용하지 않기로 결론을 냈습니다</a:t>
            </a:r>
            <a:r>
              <a:rPr kumimoji="1" lang="en-US" altLang="ko-KR" dirty="0" smtClean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144C76-8FDC-4544-B49A-9A8308B08CD7}" type="slidenum">
              <a:rPr kumimoji="1" lang="x-none" altLang="en-US" smtClean="0"/>
              <a:t>2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6710651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기존에 </a:t>
            </a:r>
            <a:r>
              <a:rPr lang="en-US" altLang="ko-KR" dirty="0" smtClean="0"/>
              <a:t>HDRP,</a:t>
            </a:r>
            <a:r>
              <a:rPr lang="en-US" altLang="ko-KR" baseline="0" dirty="0" smtClean="0"/>
              <a:t> </a:t>
            </a:r>
            <a:r>
              <a:rPr lang="en-US" altLang="ko-KR" baseline="0" dirty="0" err="1" smtClean="0"/>
              <a:t>VisualEffect</a:t>
            </a:r>
            <a:r>
              <a:rPr lang="ko-KR" altLang="en-US" baseline="0" dirty="0" smtClean="0"/>
              <a:t>를 이용하여 사실적인 그래픽과 </a:t>
            </a:r>
            <a:r>
              <a:rPr lang="en-US" altLang="ko-KR" baseline="0" dirty="0" err="1" smtClean="0"/>
              <a:t>gpu</a:t>
            </a:r>
            <a:r>
              <a:rPr lang="ko-KR" altLang="en-US" baseline="0" dirty="0" smtClean="0"/>
              <a:t>를 이용하여 보다 화려한 </a:t>
            </a:r>
            <a:r>
              <a:rPr lang="ko-KR" altLang="en-US" baseline="0" dirty="0" err="1" smtClean="0"/>
              <a:t>파티클을</a:t>
            </a:r>
            <a:r>
              <a:rPr lang="ko-KR" altLang="en-US" baseline="0" dirty="0" smtClean="0"/>
              <a:t> 사용하고</a:t>
            </a:r>
            <a:endParaRPr lang="en-US" altLang="ko-KR" baseline="0" dirty="0" smtClean="0"/>
          </a:p>
          <a:p>
            <a:r>
              <a:rPr lang="en-US" altLang="ko-KR" baseline="0" dirty="0" err="1" smtClean="0"/>
              <a:t>Nvidia</a:t>
            </a:r>
            <a:r>
              <a:rPr lang="en-US" altLang="ko-KR" baseline="0" dirty="0" smtClean="0"/>
              <a:t> </a:t>
            </a:r>
            <a:r>
              <a:rPr lang="en-US" altLang="ko-KR" baseline="0" dirty="0" err="1" smtClean="0"/>
              <a:t>FleX</a:t>
            </a:r>
            <a:r>
              <a:rPr lang="ko-KR" altLang="en-US" baseline="0" dirty="0" smtClean="0"/>
              <a:t>를 이용한 유체표현을 하고자 하였으나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HDRP</a:t>
            </a:r>
            <a:r>
              <a:rPr lang="ko-KR" altLang="en-US" baseline="0" dirty="0" smtClean="0"/>
              <a:t>로 이한 파이프라인 변경으로 기존에 </a:t>
            </a:r>
            <a:r>
              <a:rPr lang="ko-KR" altLang="en-US" baseline="0" dirty="0" err="1" smtClean="0"/>
              <a:t>사용가능하던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쉐이더를</a:t>
            </a:r>
            <a:r>
              <a:rPr lang="ko-KR" altLang="en-US" baseline="0" dirty="0" smtClean="0"/>
              <a:t> 다시 </a:t>
            </a:r>
            <a:r>
              <a:rPr lang="ko-KR" altLang="en-US" baseline="0" dirty="0" err="1" smtClean="0"/>
              <a:t>작성해야하는</a:t>
            </a:r>
            <a:r>
              <a:rPr lang="ko-KR" altLang="en-US" baseline="0" dirty="0" smtClean="0"/>
              <a:t> 이슈가 발생하였고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이를 해결하기 위해서 </a:t>
            </a:r>
            <a:r>
              <a:rPr lang="ko-KR" altLang="en-US" baseline="0" dirty="0" err="1" smtClean="0"/>
              <a:t>쉐이더를</a:t>
            </a:r>
            <a:r>
              <a:rPr lang="ko-KR" altLang="en-US" baseline="0" dirty="0" smtClean="0"/>
              <a:t> 환경에 맞게 </a:t>
            </a:r>
            <a:r>
              <a:rPr lang="ko-KR" altLang="en-US" baseline="0" dirty="0" err="1" smtClean="0"/>
              <a:t>재작성하는데</a:t>
            </a:r>
            <a:r>
              <a:rPr lang="ko-KR" altLang="en-US" baseline="0" dirty="0" smtClean="0"/>
              <a:t> 소요하는 시간이 과하다고 판단되고 기존 다양한 </a:t>
            </a:r>
            <a:r>
              <a:rPr lang="ko-KR" altLang="en-US" baseline="0" dirty="0" err="1" smtClean="0"/>
              <a:t>쉐이더들이</a:t>
            </a:r>
            <a:r>
              <a:rPr lang="ko-KR" altLang="en-US" baseline="0" dirty="0" smtClean="0"/>
              <a:t> 활용될 수 없다는 문제로 인해</a:t>
            </a:r>
            <a:endParaRPr lang="en-US" altLang="ko-KR" baseline="0" dirty="0" smtClean="0"/>
          </a:p>
          <a:p>
            <a:r>
              <a:rPr lang="en-US" altLang="ko-KR" baseline="0" dirty="0" smtClean="0"/>
              <a:t>HDRP</a:t>
            </a:r>
            <a:r>
              <a:rPr lang="ko-KR" altLang="en-US" baseline="0" dirty="0" smtClean="0"/>
              <a:t>의 사용을 중지하기로 하면서 같이 포함된 </a:t>
            </a:r>
            <a:r>
              <a:rPr lang="en-US" altLang="ko-KR" baseline="0" dirty="0" smtClean="0"/>
              <a:t>Visual Effect</a:t>
            </a:r>
            <a:r>
              <a:rPr lang="ko-KR" altLang="en-US" baseline="0" dirty="0" smtClean="0"/>
              <a:t>도 사용하지 않기로 하였습니다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그래서 저희는 </a:t>
            </a:r>
            <a:r>
              <a:rPr lang="en-US" altLang="ko-KR" baseline="0" dirty="0" err="1" smtClean="0"/>
              <a:t>FleX</a:t>
            </a:r>
            <a:r>
              <a:rPr lang="ko-KR" altLang="en-US" baseline="0" dirty="0" smtClean="0"/>
              <a:t>를 사용한 유체표현에 집중하기로 하였고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현재 </a:t>
            </a:r>
            <a:r>
              <a:rPr lang="en-US" altLang="ko-KR" baseline="0" dirty="0" err="1" smtClean="0"/>
              <a:t>FleX</a:t>
            </a:r>
            <a:r>
              <a:rPr lang="ko-KR" altLang="en-US" baseline="0" dirty="0" smtClean="0"/>
              <a:t>를 사용하여 물줄기를 표현하는데 성능을 많이 잡아먹는 현상을 보였고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이를 해결하기 위해 아직 연구가 필요한 상태입니다</a:t>
            </a:r>
            <a:r>
              <a:rPr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144C76-8FDC-4544-B49A-9A8308B08CD7}" type="slidenum">
              <a:rPr kumimoji="1" lang="x-none" altLang="en-US" smtClean="0"/>
              <a:t>3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2855828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x-none" altLang="en-US" dirty="0"/>
              <a:t>저희의</a:t>
            </a:r>
            <a:r>
              <a:rPr kumimoji="1" lang="ko-KR" altLang="en-US" dirty="0"/>
              <a:t> 연구목적은 먼저 다이렉트</a:t>
            </a:r>
            <a:r>
              <a:rPr kumimoji="1" lang="en-US" altLang="ko-KR" dirty="0"/>
              <a:t>x12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사용하여 </a:t>
            </a:r>
            <a:r>
              <a:rPr kumimoji="1" lang="en-US" altLang="ko-KR" dirty="0"/>
              <a:t>3D</a:t>
            </a:r>
            <a:r>
              <a:rPr kumimoji="1" lang="ko-KR" altLang="en-US" dirty="0"/>
              <a:t>게임을 제작하는 것입니다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ko-KR" altLang="en-US" dirty="0"/>
              <a:t>또한 </a:t>
            </a:r>
            <a:r>
              <a:rPr kumimoji="1" lang="ko-KR" altLang="en-US" dirty="0" err="1"/>
              <a:t>멀티쓰레드를</a:t>
            </a:r>
            <a:r>
              <a:rPr kumimoji="1" lang="ko-KR" altLang="en-US" dirty="0"/>
              <a:t> 사용하여 서버를 구현하고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캐릭터와 사물 오브젝트들을 직접 모델링할 것입니다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각자 맡은 이 협업은 모두 </a:t>
            </a:r>
            <a:r>
              <a:rPr kumimoji="1" lang="en-US" altLang="ko-KR" dirty="0"/>
              <a:t>git</a:t>
            </a:r>
            <a:r>
              <a:rPr kumimoji="1" lang="ko-KR" altLang="en-US" dirty="0"/>
              <a:t>을 통해 관리될 예정입니다</a:t>
            </a:r>
            <a:r>
              <a:rPr kumimoji="1" lang="en-US" altLang="ko-KR" dirty="0"/>
              <a:t>.</a:t>
            </a:r>
            <a:endParaRPr kumimoji="1" lang="x-none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144C76-8FDC-4544-B49A-9A8308B08CD7}" type="slidenum">
              <a:rPr kumimoji="1" lang="x-none" altLang="en-US" smtClean="0"/>
              <a:t>4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22978299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x-none" altLang="en-US" dirty="0"/>
              <a:t>저희</a:t>
            </a:r>
            <a:r>
              <a:rPr kumimoji="1" lang="ko-KR" altLang="en-US" dirty="0"/>
              <a:t> 게임 </a:t>
            </a:r>
            <a:r>
              <a:rPr kumimoji="1" lang="en-US" altLang="ko-KR" dirty="0"/>
              <a:t>＂</a:t>
            </a:r>
            <a:r>
              <a:rPr kumimoji="1" lang="ko-KR" altLang="en-US" dirty="0" err="1"/>
              <a:t>포워드워</a:t>
            </a:r>
            <a:r>
              <a:rPr kumimoji="1" lang="en-US" altLang="ko-KR" dirty="0"/>
              <a:t>”</a:t>
            </a:r>
            <a:r>
              <a:rPr kumimoji="1" lang="ko-KR" altLang="en-US" dirty="0"/>
              <a:t>는 </a:t>
            </a:r>
            <a:r>
              <a:rPr kumimoji="1" lang="en-US" altLang="ko-KR" dirty="0"/>
              <a:t>3</a:t>
            </a:r>
            <a:r>
              <a:rPr kumimoji="1" lang="ko-KR" altLang="en-US" dirty="0"/>
              <a:t>인칭 </a:t>
            </a:r>
            <a:r>
              <a:rPr kumimoji="1" lang="en-US" altLang="ko-KR" dirty="0"/>
              <a:t>FPS</a:t>
            </a:r>
            <a:r>
              <a:rPr kumimoji="1" lang="ko-KR" altLang="en-US" dirty="0"/>
              <a:t>게임으로써</a:t>
            </a:r>
            <a:r>
              <a:rPr kumimoji="1" lang="en-US" altLang="ko-KR" dirty="0"/>
              <a:t>,</a:t>
            </a:r>
            <a:r>
              <a:rPr kumimoji="1" lang="ko-KR" altLang="en-US" dirty="0"/>
              <a:t> 플랫폼은 </a:t>
            </a:r>
            <a:r>
              <a:rPr kumimoji="1" lang="en-US" altLang="ko-KR" dirty="0"/>
              <a:t>PC</a:t>
            </a:r>
            <a:r>
              <a:rPr kumimoji="1" lang="ko-KR" altLang="en-US" dirty="0"/>
              <a:t>이고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배경은 고립된 섬의 전장입니다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ko-KR" altLang="en-US" dirty="0"/>
              <a:t>게임의 전체적인 스토리는 보급품이 끊어진 고립된 섬에서 플레이어가 몬스터를 잡아먹어 체력을 회복하고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ko-KR" altLang="en-US" dirty="0"/>
              <a:t>맵 가운데에 놓여진 보급품을 찾아 이 섬을 탈출하는 게임입니다</a:t>
            </a:r>
            <a:r>
              <a:rPr kumimoji="1" lang="en-US" altLang="ko-KR" dirty="0"/>
              <a:t>.</a:t>
            </a:r>
            <a:endParaRPr kumimoji="1" lang="x-none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144C76-8FDC-4544-B49A-9A8308B08CD7}" type="slidenum">
              <a:rPr kumimoji="1" lang="x-none" altLang="en-US" smtClean="0"/>
              <a:t>5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31960604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x-none" altLang="en-US" dirty="0"/>
              <a:t>저희</a:t>
            </a:r>
            <a:r>
              <a:rPr kumimoji="1" lang="ko-KR" altLang="en-US" dirty="0"/>
              <a:t> 팀의 게임 컨셉은 첫번째로</a:t>
            </a:r>
            <a:r>
              <a:rPr kumimoji="1" lang="en-US" altLang="ko-KR" dirty="0"/>
              <a:t>,</a:t>
            </a:r>
            <a:r>
              <a:rPr kumimoji="1" lang="ko-KR" altLang="en-US" dirty="0"/>
              <a:t> 용병 시스템 컨셉입니다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유의미한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전투를하는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용병들이 플레이어를 항상 따라다니면서 함께 플레이하기 때문에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</a:p>
          <a:p>
            <a:r>
              <a:rPr kumimoji="1"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플레이어 개인의 전투 뿐만 아니라 용병들의 위치 변수를 통해 더욱 실감나는 전투를 경험할 수 있습니다</a:t>
            </a:r>
            <a:r>
              <a:rPr kumimoji="1"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두번째로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크립들을</a:t>
            </a:r>
            <a:r>
              <a:rPr kumimoji="1" lang="ko-KR" altLang="en-US" dirty="0"/>
              <a:t> 처치하여 경험치와 맵 상의 이로운 요소들을 확보하는 컨셉을 가지고 있습니다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ko-KR" altLang="en-US" dirty="0"/>
              <a:t>플레이어는 </a:t>
            </a:r>
            <a:r>
              <a:rPr kumimoji="1" lang="ko-KR" altLang="en-US" dirty="0" err="1"/>
              <a:t>보금품을</a:t>
            </a:r>
            <a:r>
              <a:rPr kumimoji="1" lang="ko-KR" altLang="en-US" dirty="0"/>
              <a:t> 찾아가는 길에 만나는 </a:t>
            </a:r>
            <a:r>
              <a:rPr kumimoji="1" lang="ko-KR" altLang="en-US" dirty="0" err="1"/>
              <a:t>크립들을</a:t>
            </a:r>
            <a:r>
              <a:rPr kumimoji="1" lang="ko-KR" altLang="en-US" dirty="0"/>
              <a:t> 죽여 경험치와 맵 상의 이로운 요소들을 확보할 수 있습니다</a:t>
            </a:r>
            <a:r>
              <a:rPr kumimoji="1" lang="en-US" altLang="ko-KR" dirty="0"/>
              <a:t>.</a:t>
            </a:r>
            <a:endParaRPr kumimoji="1" lang="x-none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144C76-8FDC-4544-B49A-9A8308B08CD7}" type="slidenum">
              <a:rPr kumimoji="1" lang="x-none" altLang="en-US" smtClean="0"/>
              <a:t>6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23435981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kumimoji="1" lang="en-US" altLang="en-US" dirty="0" err="1" smtClean="0"/>
              <a:t>FleX</a:t>
            </a:r>
            <a:r>
              <a:rPr kumimoji="1" lang="ko-KR" altLang="en-US" dirty="0" smtClean="0"/>
              <a:t>를 중점으로 </a:t>
            </a:r>
            <a:endParaRPr kumimoji="1" lang="x-none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144C76-8FDC-4544-B49A-9A8308B08CD7}" type="slidenum">
              <a:rPr kumimoji="1" lang="x-none" altLang="en-US" smtClean="0"/>
              <a:t>7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5767878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kumimoji="1" lang="ko-KR" altLang="en-US" dirty="0" smtClean="0"/>
              <a:t>저희 팀은 </a:t>
            </a:r>
            <a:r>
              <a:rPr kumimoji="1" lang="en-US" altLang="ko-KR" dirty="0" err="1" smtClean="0"/>
              <a:t>FleX</a:t>
            </a:r>
            <a:r>
              <a:rPr kumimoji="1" lang="ko-KR" altLang="en-US" dirty="0" smtClean="0"/>
              <a:t>를 통하여</a:t>
            </a:r>
            <a:r>
              <a:rPr kumimoji="1" lang="ko-KR" altLang="en-US" baseline="0" dirty="0" smtClean="0"/>
              <a:t> 유체표현을 이용해 액체나 깃발과 같은 천의 질감표현을 구현할 예정입니다</a:t>
            </a:r>
            <a:r>
              <a:rPr kumimoji="1" lang="en-US" altLang="ko-KR" baseline="0" dirty="0" smtClean="0"/>
              <a:t>.</a:t>
            </a:r>
          </a:p>
          <a:p>
            <a:pPr fontAlgn="base"/>
            <a:endParaRPr kumimoji="1" lang="en-US" altLang="en-US" baseline="0" dirty="0" smtClean="0"/>
          </a:p>
          <a:p>
            <a:pPr fontAlgn="base"/>
            <a:r>
              <a:rPr kumimoji="1" lang="en-US" altLang="en-US" baseline="0" dirty="0" smtClean="0"/>
              <a:t>-</a:t>
            </a:r>
            <a:r>
              <a:rPr kumimoji="1" lang="ko-KR" altLang="en-US" baseline="0" dirty="0" smtClean="0"/>
              <a:t>건물이 </a:t>
            </a:r>
            <a:r>
              <a:rPr kumimoji="1" lang="ko-KR" altLang="en-US" baseline="0" dirty="0" err="1" smtClean="0"/>
              <a:t>파사삭</a:t>
            </a:r>
            <a:r>
              <a:rPr kumimoji="1" lang="ko-KR" altLang="en-US" baseline="0" dirty="0" smtClean="0"/>
              <a:t> 부서지는 것도 </a:t>
            </a:r>
            <a:r>
              <a:rPr kumimoji="1" lang="ko-KR" altLang="en-US" baseline="0" smtClean="0"/>
              <a:t>구상중</a:t>
            </a:r>
            <a:endParaRPr kumimoji="1" lang="x-none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144C76-8FDC-4544-B49A-9A8308B08CD7}" type="slidenum">
              <a:rPr kumimoji="1" lang="x-none" altLang="en-US" smtClean="0"/>
              <a:t>8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10654597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현재 </a:t>
            </a:r>
            <a:r>
              <a:rPr lang="en-US" altLang="ko-KR" dirty="0" err="1" smtClean="0"/>
              <a:t>FleX</a:t>
            </a:r>
            <a:r>
              <a:rPr lang="ko-KR" altLang="en-US" dirty="0" smtClean="0"/>
              <a:t>에서 성능을 많이 잡아먹는 것을 확인한 상태인데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사용할 때 생성할 </a:t>
            </a:r>
            <a:r>
              <a:rPr lang="ko-KR" altLang="en-US" dirty="0" err="1" smtClean="0"/>
              <a:t>파티클의</a:t>
            </a:r>
            <a:r>
              <a:rPr lang="ko-KR" altLang="en-US" dirty="0" smtClean="0"/>
              <a:t> 개수를 미리 설정한 상태로 시작되는데 여기서 처음에 설정한 최대수치만큼 메모리를 할당하고 동작하는 점이 확인된 상태이고</a:t>
            </a:r>
            <a:endParaRPr lang="en-US" altLang="ko-KR" dirty="0" smtClean="0"/>
          </a:p>
          <a:p>
            <a:r>
              <a:rPr lang="ko-KR" altLang="en-US" dirty="0" smtClean="0"/>
              <a:t>아직 추가적인 성능에 문제를 끼치는 요인은 더 연구가 필요한 단계입니다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144C76-8FDC-4544-B49A-9A8308B08CD7}" type="slidenum">
              <a:rPr kumimoji="1" lang="x-none" altLang="en-US" smtClean="0"/>
              <a:t>9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1664280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24FFC-2071-6D42-AB52-7B7322F59361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2021-03-04(Thu)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0057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561A3-956E-7A4F-AEDC-7C02C4538283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2021-03-04(Thu)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688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E4965-44F9-F541-AF2F-9D4763534FB6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2021-03-04(Thu)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1457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60BBA-800C-A542-AAA4-39496BBFA8BF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2021-03-04(Thu)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1947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6F982-833C-A34B-A357-600A5128FE21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2021-03-04(Thu)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6633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D3D6D-2E16-E64F-AC8A-B7F36EF1349F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2021-03-04(Thu)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5548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FD912-4CD5-A143-A1D7-0F40B0CF3EF8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2021-03-04(Thu)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5616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9882E-FF6A-CD42-91EE-25E421171934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2021-03-04(Thu)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4381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C6F93-8FCD-C94B-8E2A-6CD96A0334E8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2021-03-04(Thu)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5992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30A19-C33D-8A47-B729-705262B96D13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2021-03-04(Thu)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4679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6685E-7327-B242-BD91-57D8D8FE4D6F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2021-03-04(Thu)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003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30D6E1-C536-8A44-A640-1E2B6F48353D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2021-03-04(Thu)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1378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3.sv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svg"/><Relationship Id="rId5" Type="http://schemas.openxmlformats.org/officeDocument/2006/relationships/image" Target="../media/image8.png"/><Relationship Id="rId4" Type="http://schemas.openxmlformats.org/officeDocument/2006/relationships/image" Target="../media/image29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36">
            <a:extLst>
              <a:ext uri="{FF2B5EF4-FFF2-40B4-BE49-F238E27FC236}">
                <a16:creationId xmlns="" xmlns:a16="http://schemas.microsoft.com/office/drawing/2014/main" id="{CE6C6FC2-ECC4-4384-B230-8E56459D765B}"/>
              </a:ext>
            </a:extLst>
          </p:cNvPr>
          <p:cNvGrpSpPr/>
          <p:nvPr/>
        </p:nvGrpSpPr>
        <p:grpSpPr>
          <a:xfrm>
            <a:off x="1" y="1820942"/>
            <a:ext cx="8559732" cy="2518166"/>
            <a:chOff x="1" y="1820942"/>
            <a:chExt cx="8559732" cy="2518166"/>
          </a:xfrm>
        </p:grpSpPr>
        <p:sp>
          <p:nvSpPr>
            <p:cNvPr id="36" name="자유형: 도형 35">
              <a:extLst>
                <a:ext uri="{FF2B5EF4-FFF2-40B4-BE49-F238E27FC236}">
                  <a16:creationId xmlns="" xmlns:a16="http://schemas.microsoft.com/office/drawing/2014/main" id="{52D8D745-3FFC-4AE8-97FF-03DA7BD34989}"/>
                </a:ext>
              </a:extLst>
            </p:cNvPr>
            <p:cNvSpPr/>
            <p:nvPr/>
          </p:nvSpPr>
          <p:spPr>
            <a:xfrm rot="18862910">
              <a:off x="6458532" y="2237907"/>
              <a:ext cx="2490999" cy="1711403"/>
            </a:xfrm>
            <a:custGeom>
              <a:avLst/>
              <a:gdLst>
                <a:gd name="connsiteX0" fmla="*/ 1193537 w 2490999"/>
                <a:gd name="connsiteY0" fmla="*/ 0 h 1711403"/>
                <a:gd name="connsiteX1" fmla="*/ 1541931 w 2490999"/>
                <a:gd name="connsiteY1" fmla="*/ 355994 h 1711403"/>
                <a:gd name="connsiteX2" fmla="*/ 2490999 w 2490999"/>
                <a:gd name="connsiteY2" fmla="*/ 1711403 h 1711403"/>
                <a:gd name="connsiteX3" fmla="*/ 855701 w 2490999"/>
                <a:gd name="connsiteY3" fmla="*/ 1711403 h 1711403"/>
                <a:gd name="connsiteX4" fmla="*/ 0 w 2490999"/>
                <a:gd name="connsiteY4" fmla="*/ 855702 h 1711403"/>
                <a:gd name="connsiteX5" fmla="*/ 855702 w 2490999"/>
                <a:gd name="connsiteY5" fmla="*/ 0 h 1711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90999" h="1711403">
                  <a:moveTo>
                    <a:pt x="1193537" y="0"/>
                  </a:moveTo>
                  <a:lnTo>
                    <a:pt x="1541931" y="355994"/>
                  </a:lnTo>
                  <a:lnTo>
                    <a:pt x="2490999" y="1711403"/>
                  </a:lnTo>
                  <a:lnTo>
                    <a:pt x="855701" y="1711403"/>
                  </a:lnTo>
                  <a:cubicBezTo>
                    <a:pt x="383111" y="1711403"/>
                    <a:pt x="0" y="1328292"/>
                    <a:pt x="0" y="855702"/>
                  </a:cubicBezTo>
                  <a:cubicBezTo>
                    <a:pt x="0" y="383111"/>
                    <a:pt x="383111" y="0"/>
                    <a:pt x="855702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8" name="그룹 27">
              <a:extLst>
                <a:ext uri="{FF2B5EF4-FFF2-40B4-BE49-F238E27FC236}">
                  <a16:creationId xmlns="" xmlns:a16="http://schemas.microsoft.com/office/drawing/2014/main" id="{F5357EA6-5412-4DA8-B2CB-44F757430D45}"/>
                </a:ext>
              </a:extLst>
            </p:cNvPr>
            <p:cNvGrpSpPr/>
            <p:nvPr/>
          </p:nvGrpSpPr>
          <p:grpSpPr>
            <a:xfrm>
              <a:off x="1" y="1820942"/>
              <a:ext cx="8365170" cy="2490999"/>
              <a:chOff x="-2137613" y="-427307"/>
              <a:chExt cx="4991906" cy="1486501"/>
            </a:xfrm>
          </p:grpSpPr>
          <p:sp>
            <p:nvSpPr>
              <p:cNvPr id="15" name="자유형: 도형 14">
                <a:extLst>
                  <a:ext uri="{FF2B5EF4-FFF2-40B4-BE49-F238E27FC236}">
                    <a16:creationId xmlns="" xmlns:a16="http://schemas.microsoft.com/office/drawing/2014/main" id="{7C7036B2-9741-4CE3-8B34-B1D00D58C6C0}"/>
                  </a:ext>
                </a:extLst>
              </p:cNvPr>
              <p:cNvSpPr/>
              <p:nvPr/>
            </p:nvSpPr>
            <p:spPr>
              <a:xfrm rot="18300000">
                <a:off x="1600403" y="-194695"/>
                <a:ext cx="1486501" cy="1021278"/>
              </a:xfrm>
              <a:custGeom>
                <a:avLst/>
                <a:gdLst>
                  <a:gd name="connsiteX0" fmla="*/ 771394 w 1486501"/>
                  <a:gd name="connsiteY0" fmla="*/ 0 h 1021278"/>
                  <a:gd name="connsiteX1" fmla="*/ 1486501 w 1486501"/>
                  <a:gd name="connsiteY1" fmla="*/ 1021278 h 1021278"/>
                  <a:gd name="connsiteX2" fmla="*/ 510639 w 1486501"/>
                  <a:gd name="connsiteY2" fmla="*/ 1021278 h 1021278"/>
                  <a:gd name="connsiteX3" fmla="*/ 0 w 1486501"/>
                  <a:gd name="connsiteY3" fmla="*/ 510639 h 1021278"/>
                  <a:gd name="connsiteX4" fmla="*/ 510639 w 1486501"/>
                  <a:gd name="connsiteY4" fmla="*/ 0 h 10212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86501" h="1021278">
                    <a:moveTo>
                      <a:pt x="771394" y="0"/>
                    </a:moveTo>
                    <a:lnTo>
                      <a:pt x="1486501" y="1021278"/>
                    </a:lnTo>
                    <a:lnTo>
                      <a:pt x="510639" y="1021278"/>
                    </a:lnTo>
                    <a:cubicBezTo>
                      <a:pt x="228621" y="1021278"/>
                      <a:pt x="0" y="792657"/>
                      <a:pt x="0" y="510639"/>
                    </a:cubicBezTo>
                    <a:cubicBezTo>
                      <a:pt x="0" y="228621"/>
                      <a:pt x="228621" y="0"/>
                      <a:pt x="510639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자유형: 도형 12">
                <a:extLst>
                  <a:ext uri="{FF2B5EF4-FFF2-40B4-BE49-F238E27FC236}">
                    <a16:creationId xmlns="" xmlns:a16="http://schemas.microsoft.com/office/drawing/2014/main" id="{83BC1BC1-768A-4FF3-B0F7-2504AB2463E1}"/>
                  </a:ext>
                </a:extLst>
              </p:cNvPr>
              <p:cNvSpPr/>
              <p:nvPr/>
            </p:nvSpPr>
            <p:spPr>
              <a:xfrm rot="18000000">
                <a:off x="1541194" y="-198169"/>
                <a:ext cx="1311253" cy="1021278"/>
              </a:xfrm>
              <a:custGeom>
                <a:avLst/>
                <a:gdLst>
                  <a:gd name="connsiteX0" fmla="*/ 721618 w 1311253"/>
                  <a:gd name="connsiteY0" fmla="*/ 0 h 1021278"/>
                  <a:gd name="connsiteX1" fmla="*/ 1311253 w 1311253"/>
                  <a:gd name="connsiteY1" fmla="*/ 1021278 h 1021278"/>
                  <a:gd name="connsiteX2" fmla="*/ 319037 w 1311253"/>
                  <a:gd name="connsiteY2" fmla="*/ 1021278 h 1021278"/>
                  <a:gd name="connsiteX3" fmla="*/ 0 w 1311253"/>
                  <a:gd name="connsiteY3" fmla="*/ 702241 h 1021278"/>
                  <a:gd name="connsiteX4" fmla="*/ 0 w 1311253"/>
                  <a:gd name="connsiteY4" fmla="*/ 319037 h 1021278"/>
                  <a:gd name="connsiteX5" fmla="*/ 319037 w 1311253"/>
                  <a:gd name="connsiteY5" fmla="*/ 0 h 10212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311253" h="1021278">
                    <a:moveTo>
                      <a:pt x="721618" y="0"/>
                    </a:moveTo>
                    <a:lnTo>
                      <a:pt x="1311253" y="1021278"/>
                    </a:lnTo>
                    <a:lnTo>
                      <a:pt x="319037" y="1021278"/>
                    </a:lnTo>
                    <a:cubicBezTo>
                      <a:pt x="142838" y="1021278"/>
                      <a:pt x="0" y="878440"/>
                      <a:pt x="0" y="702241"/>
                    </a:cubicBezTo>
                    <a:lnTo>
                      <a:pt x="0" y="319037"/>
                    </a:lnTo>
                    <a:cubicBezTo>
                      <a:pt x="0" y="142838"/>
                      <a:pt x="142838" y="0"/>
                      <a:pt x="319037" y="0"/>
                    </a:cubicBezTo>
                    <a:close/>
                  </a:path>
                </a:pathLst>
              </a:cu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" name="직사각형 4">
                <a:extLst>
                  <a:ext uri="{FF2B5EF4-FFF2-40B4-BE49-F238E27FC236}">
                    <a16:creationId xmlns="" xmlns:a16="http://schemas.microsoft.com/office/drawing/2014/main" id="{03486F2F-3BC2-44B6-9674-2789396E3EBA}"/>
                  </a:ext>
                </a:extLst>
              </p:cNvPr>
              <p:cNvSpPr/>
              <p:nvPr/>
            </p:nvSpPr>
            <p:spPr>
              <a:xfrm>
                <a:off x="-2137613" y="0"/>
                <a:ext cx="4358300" cy="1021278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44000" rtlCol="0" anchor="ctr"/>
              <a:lstStyle/>
              <a:p>
                <a:pPr latinLnBrk="0">
                  <a:lnSpc>
                    <a:spcPct val="150000"/>
                  </a:lnSpc>
                  <a:defRPr/>
                </a:pPr>
                <a:r>
                  <a:rPr lang="ko-KR" altLang="en-US" sz="3200" b="1" i="1" kern="0" dirty="0" err="1">
                    <a:solidFill>
                      <a:prstClr val="white"/>
                    </a:solidFill>
                  </a:rPr>
                  <a:t>포워드워</a:t>
                </a:r>
                <a:endParaRPr lang="en-US" altLang="ko-KR" sz="3200" b="1" i="1" kern="0" dirty="0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F4DD5D54-DA01-48D0-A264-C7FF6F59DBDD}"/>
              </a:ext>
            </a:extLst>
          </p:cNvPr>
          <p:cNvSpPr txBox="1"/>
          <p:nvPr/>
        </p:nvSpPr>
        <p:spPr>
          <a:xfrm>
            <a:off x="8674913" y="4115842"/>
            <a:ext cx="277525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kern="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겜공</a:t>
            </a:r>
            <a:r>
              <a:rPr lang="ko-KR" altLang="en-US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2013182055 </a:t>
            </a:r>
            <a:r>
              <a:rPr lang="ko-KR" altLang="en-US" kern="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최치송</a:t>
            </a:r>
            <a:endParaRPr lang="en-US" altLang="ko-KR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r>
              <a:rPr lang="ko-KR" altLang="en-US" kern="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겜공</a:t>
            </a:r>
            <a:r>
              <a:rPr lang="ko-KR" altLang="en-US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2014180016</a:t>
            </a:r>
            <a:r>
              <a:rPr lang="ko-KR" altLang="en-US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kern="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김형재</a:t>
            </a:r>
            <a:endParaRPr lang="en-US" altLang="ko-KR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r>
              <a:rPr lang="ko-KR" altLang="en-US" kern="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엔컴</a:t>
            </a:r>
            <a:r>
              <a:rPr lang="ko-KR" altLang="en-US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2017184022</a:t>
            </a:r>
            <a:r>
              <a:rPr lang="ko-KR" altLang="en-US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이소민</a:t>
            </a:r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D694FECB-E2FA-954F-A2C6-588C8DC0D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14685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자유형: 도형 14">
            <a:extLst>
              <a:ext uri="{FF2B5EF4-FFF2-40B4-BE49-F238E27FC236}">
                <a16:creationId xmlns="" xmlns:a16="http://schemas.microsoft.com/office/drawing/2014/main" id="{7C7036B2-9741-4CE3-8B34-B1D00D58C6C0}"/>
              </a:ext>
            </a:extLst>
          </p:cNvPr>
          <p:cNvSpPr/>
          <p:nvPr/>
        </p:nvSpPr>
        <p:spPr>
          <a:xfrm rot="18300000">
            <a:off x="1600403" y="-194695"/>
            <a:ext cx="1486501" cy="1021278"/>
          </a:xfrm>
          <a:custGeom>
            <a:avLst/>
            <a:gdLst>
              <a:gd name="connsiteX0" fmla="*/ 771394 w 1486501"/>
              <a:gd name="connsiteY0" fmla="*/ 0 h 1021278"/>
              <a:gd name="connsiteX1" fmla="*/ 1486501 w 1486501"/>
              <a:gd name="connsiteY1" fmla="*/ 1021278 h 1021278"/>
              <a:gd name="connsiteX2" fmla="*/ 510639 w 1486501"/>
              <a:gd name="connsiteY2" fmla="*/ 1021278 h 1021278"/>
              <a:gd name="connsiteX3" fmla="*/ 0 w 1486501"/>
              <a:gd name="connsiteY3" fmla="*/ 510639 h 1021278"/>
              <a:gd name="connsiteX4" fmla="*/ 510639 w 1486501"/>
              <a:gd name="connsiteY4" fmla="*/ 0 h 1021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86501" h="1021278">
                <a:moveTo>
                  <a:pt x="771394" y="0"/>
                </a:moveTo>
                <a:lnTo>
                  <a:pt x="1486501" y="1021278"/>
                </a:lnTo>
                <a:lnTo>
                  <a:pt x="510639" y="1021278"/>
                </a:lnTo>
                <a:cubicBezTo>
                  <a:pt x="228621" y="1021278"/>
                  <a:pt x="0" y="792657"/>
                  <a:pt x="0" y="510639"/>
                </a:cubicBezTo>
                <a:cubicBezTo>
                  <a:pt x="0" y="228621"/>
                  <a:pt x="228621" y="0"/>
                  <a:pt x="510639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자유형: 도형 12">
            <a:extLst>
              <a:ext uri="{FF2B5EF4-FFF2-40B4-BE49-F238E27FC236}">
                <a16:creationId xmlns="" xmlns:a16="http://schemas.microsoft.com/office/drawing/2014/main" id="{83BC1BC1-768A-4FF3-B0F7-2504AB2463E1}"/>
              </a:ext>
            </a:extLst>
          </p:cNvPr>
          <p:cNvSpPr/>
          <p:nvPr/>
        </p:nvSpPr>
        <p:spPr>
          <a:xfrm rot="18000000">
            <a:off x="1541194" y="-198169"/>
            <a:ext cx="1311253" cy="1021278"/>
          </a:xfrm>
          <a:custGeom>
            <a:avLst/>
            <a:gdLst>
              <a:gd name="connsiteX0" fmla="*/ 721618 w 1311253"/>
              <a:gd name="connsiteY0" fmla="*/ 0 h 1021278"/>
              <a:gd name="connsiteX1" fmla="*/ 1311253 w 1311253"/>
              <a:gd name="connsiteY1" fmla="*/ 1021278 h 1021278"/>
              <a:gd name="connsiteX2" fmla="*/ 319037 w 1311253"/>
              <a:gd name="connsiteY2" fmla="*/ 1021278 h 1021278"/>
              <a:gd name="connsiteX3" fmla="*/ 0 w 1311253"/>
              <a:gd name="connsiteY3" fmla="*/ 702241 h 1021278"/>
              <a:gd name="connsiteX4" fmla="*/ 0 w 1311253"/>
              <a:gd name="connsiteY4" fmla="*/ 319037 h 1021278"/>
              <a:gd name="connsiteX5" fmla="*/ 319037 w 1311253"/>
              <a:gd name="connsiteY5" fmla="*/ 0 h 1021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11253" h="1021278">
                <a:moveTo>
                  <a:pt x="721618" y="0"/>
                </a:moveTo>
                <a:lnTo>
                  <a:pt x="1311253" y="1021278"/>
                </a:lnTo>
                <a:lnTo>
                  <a:pt x="319037" y="1021278"/>
                </a:lnTo>
                <a:cubicBezTo>
                  <a:pt x="142838" y="1021278"/>
                  <a:pt x="0" y="878440"/>
                  <a:pt x="0" y="702241"/>
                </a:cubicBezTo>
                <a:lnTo>
                  <a:pt x="0" y="319037"/>
                </a:lnTo>
                <a:cubicBezTo>
                  <a:pt x="0" y="142838"/>
                  <a:pt x="142838" y="0"/>
                  <a:pt x="319037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42DD46FB-78F9-499E-B11B-128CA332B259}"/>
              </a:ext>
            </a:extLst>
          </p:cNvPr>
          <p:cNvSpPr/>
          <p:nvPr/>
        </p:nvSpPr>
        <p:spPr>
          <a:xfrm>
            <a:off x="3188256" y="-6586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2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타 게임과의 비교</a:t>
            </a:r>
            <a:endParaRPr lang="en-US" altLang="ko-KR" sz="32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03486F2F-3BC2-44B6-9674-2789396E3EBA}"/>
              </a:ext>
            </a:extLst>
          </p:cNvPr>
          <p:cNvSpPr/>
          <p:nvPr/>
        </p:nvSpPr>
        <p:spPr>
          <a:xfrm>
            <a:off x="0" y="0"/>
            <a:ext cx="2220686" cy="1021278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rtlCol="0" anchor="ctr"/>
          <a:lstStyle/>
          <a:p>
            <a:pPr lvl="1"/>
            <a:r>
              <a:rPr lang="en-US" altLang="ko-KR" b="1" dirty="0">
                <a:solidFill>
                  <a:prstClr val="white"/>
                </a:solidFill>
              </a:rPr>
              <a:t>CONTENTS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11" name="Freeform 9">
            <a:extLst>
              <a:ext uri="{FF2B5EF4-FFF2-40B4-BE49-F238E27FC236}">
                <a16:creationId xmlns="" xmlns:a16="http://schemas.microsoft.com/office/drawing/2014/main" id="{9C7891CF-0CE6-4459-8B48-D99AB7321D43}"/>
              </a:ext>
            </a:extLst>
          </p:cNvPr>
          <p:cNvSpPr>
            <a:spLocks/>
          </p:cNvSpPr>
          <p:nvPr/>
        </p:nvSpPr>
        <p:spPr bwMode="auto">
          <a:xfrm>
            <a:off x="215715" y="348818"/>
            <a:ext cx="224411" cy="296151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2" name="사각형: 둥근 모서리 20">
            <a:extLst>
              <a:ext uri="{FF2B5EF4-FFF2-40B4-BE49-F238E27FC236}">
                <a16:creationId xmlns="" xmlns:a16="http://schemas.microsoft.com/office/drawing/2014/main" id="{0616D4E1-6E71-EA4F-9CE6-79B63B7A69CE}"/>
              </a:ext>
            </a:extLst>
          </p:cNvPr>
          <p:cNvSpPr/>
          <p:nvPr/>
        </p:nvSpPr>
        <p:spPr>
          <a:xfrm>
            <a:off x="368572" y="3625024"/>
            <a:ext cx="6910534" cy="547025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4" name="사각형: 둥근 모서리 19">
            <a:extLst>
              <a:ext uri="{FF2B5EF4-FFF2-40B4-BE49-F238E27FC236}">
                <a16:creationId xmlns="" xmlns:a16="http://schemas.microsoft.com/office/drawing/2014/main" id="{36618462-1A3F-6D46-AE6E-276FF4EC0C52}"/>
              </a:ext>
            </a:extLst>
          </p:cNvPr>
          <p:cNvSpPr/>
          <p:nvPr/>
        </p:nvSpPr>
        <p:spPr>
          <a:xfrm>
            <a:off x="368572" y="4874988"/>
            <a:ext cx="6910533" cy="547025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5BA241E1-67FF-054F-BA43-7F5189F894B3}"/>
              </a:ext>
            </a:extLst>
          </p:cNvPr>
          <p:cNvSpPr/>
          <p:nvPr/>
        </p:nvSpPr>
        <p:spPr>
          <a:xfrm>
            <a:off x="896986" y="3640539"/>
            <a:ext cx="6521084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사냥시스템을 통한 </a:t>
            </a:r>
            <a:r>
              <a:rPr lang="ko-KR" alt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파밍과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플레이의 다양성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id="{E5FEE5AB-D58B-844B-8FDD-5A0A95DF5736}"/>
              </a:ext>
            </a:extLst>
          </p:cNvPr>
          <p:cNvSpPr/>
          <p:nvPr/>
        </p:nvSpPr>
        <p:spPr>
          <a:xfrm>
            <a:off x="404542" y="3545992"/>
            <a:ext cx="492444" cy="5749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ⓥ</a:t>
            </a: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70E28118-60F4-C945-B7B2-733043216CAE}"/>
              </a:ext>
            </a:extLst>
          </p:cNvPr>
          <p:cNvSpPr/>
          <p:nvPr/>
        </p:nvSpPr>
        <p:spPr>
          <a:xfrm>
            <a:off x="421419" y="4789886"/>
            <a:ext cx="492444" cy="5749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ⓥ</a:t>
            </a: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사각형: 둥근 모서리 19">
            <a:extLst>
              <a:ext uri="{FF2B5EF4-FFF2-40B4-BE49-F238E27FC236}">
                <a16:creationId xmlns="" xmlns:a16="http://schemas.microsoft.com/office/drawing/2014/main" id="{3291D416-7E6D-BD43-B784-3A69222B72A6}"/>
              </a:ext>
            </a:extLst>
          </p:cNvPr>
          <p:cNvSpPr/>
          <p:nvPr/>
        </p:nvSpPr>
        <p:spPr>
          <a:xfrm>
            <a:off x="402440" y="2313357"/>
            <a:ext cx="6876665" cy="547025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9B40FE11-2DBA-2C42-87C0-D551BF221D21}"/>
              </a:ext>
            </a:extLst>
          </p:cNvPr>
          <p:cNvSpPr/>
          <p:nvPr/>
        </p:nvSpPr>
        <p:spPr>
          <a:xfrm>
            <a:off x="913863" y="2324787"/>
            <a:ext cx="3743332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용병 시스템을 통한 </a:t>
            </a:r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소규모 국지전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6850AAFC-7B21-0F43-841D-C66F34487563}"/>
              </a:ext>
            </a:extLst>
          </p:cNvPr>
          <p:cNvSpPr/>
          <p:nvPr/>
        </p:nvSpPr>
        <p:spPr>
          <a:xfrm>
            <a:off x="455286" y="2228255"/>
            <a:ext cx="492444" cy="5749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ⓥ</a:t>
            </a: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ED9253B5-D9BA-554A-BAE6-0ECF22529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배틀그라운드와 주식투자 | 사이다경제">
            <a:extLst>
              <a:ext uri="{FF2B5EF4-FFF2-40B4-BE49-F238E27FC236}">
                <a16:creationId xmlns="" xmlns:a16="http://schemas.microsoft.com/office/drawing/2014/main" id="{3BD921DD-8C99-5645-946B-EE100E6458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6794" y="1613149"/>
            <a:ext cx="4054779" cy="4054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18044A7A-6AF9-EE40-8D9C-F0FDBDDBD9B0}"/>
              </a:ext>
            </a:extLst>
          </p:cNvPr>
          <p:cNvSpPr/>
          <p:nvPr/>
        </p:nvSpPr>
        <p:spPr>
          <a:xfrm>
            <a:off x="835942" y="4889434"/>
            <a:ext cx="6521084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목적지로 가서 보급품을 획득해야만 서바이벌 참전 가능</a:t>
            </a:r>
          </a:p>
        </p:txBody>
      </p:sp>
    </p:spTree>
    <p:extLst>
      <p:ext uri="{BB962C8B-B14F-4D97-AF65-F5344CB8AC3E}">
        <p14:creationId xmlns:p14="http://schemas.microsoft.com/office/powerpoint/2010/main" val="4137452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자유형: 도형 14">
            <a:extLst>
              <a:ext uri="{FF2B5EF4-FFF2-40B4-BE49-F238E27FC236}">
                <a16:creationId xmlns="" xmlns:a16="http://schemas.microsoft.com/office/drawing/2014/main" id="{7C7036B2-9741-4CE3-8B34-B1D00D58C6C0}"/>
              </a:ext>
            </a:extLst>
          </p:cNvPr>
          <p:cNvSpPr/>
          <p:nvPr/>
        </p:nvSpPr>
        <p:spPr>
          <a:xfrm rot="18300000">
            <a:off x="1600403" y="-194695"/>
            <a:ext cx="1486501" cy="1021278"/>
          </a:xfrm>
          <a:custGeom>
            <a:avLst/>
            <a:gdLst>
              <a:gd name="connsiteX0" fmla="*/ 771394 w 1486501"/>
              <a:gd name="connsiteY0" fmla="*/ 0 h 1021278"/>
              <a:gd name="connsiteX1" fmla="*/ 1486501 w 1486501"/>
              <a:gd name="connsiteY1" fmla="*/ 1021278 h 1021278"/>
              <a:gd name="connsiteX2" fmla="*/ 510639 w 1486501"/>
              <a:gd name="connsiteY2" fmla="*/ 1021278 h 1021278"/>
              <a:gd name="connsiteX3" fmla="*/ 0 w 1486501"/>
              <a:gd name="connsiteY3" fmla="*/ 510639 h 1021278"/>
              <a:gd name="connsiteX4" fmla="*/ 510639 w 1486501"/>
              <a:gd name="connsiteY4" fmla="*/ 0 h 1021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86501" h="1021278">
                <a:moveTo>
                  <a:pt x="771394" y="0"/>
                </a:moveTo>
                <a:lnTo>
                  <a:pt x="1486501" y="1021278"/>
                </a:lnTo>
                <a:lnTo>
                  <a:pt x="510639" y="1021278"/>
                </a:lnTo>
                <a:cubicBezTo>
                  <a:pt x="228621" y="1021278"/>
                  <a:pt x="0" y="792657"/>
                  <a:pt x="0" y="510639"/>
                </a:cubicBezTo>
                <a:cubicBezTo>
                  <a:pt x="0" y="228621"/>
                  <a:pt x="228621" y="0"/>
                  <a:pt x="510639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자유형: 도형 12">
            <a:extLst>
              <a:ext uri="{FF2B5EF4-FFF2-40B4-BE49-F238E27FC236}">
                <a16:creationId xmlns="" xmlns:a16="http://schemas.microsoft.com/office/drawing/2014/main" id="{83BC1BC1-768A-4FF3-B0F7-2504AB2463E1}"/>
              </a:ext>
            </a:extLst>
          </p:cNvPr>
          <p:cNvSpPr/>
          <p:nvPr/>
        </p:nvSpPr>
        <p:spPr>
          <a:xfrm rot="18000000">
            <a:off x="1541194" y="-198169"/>
            <a:ext cx="1311253" cy="1021278"/>
          </a:xfrm>
          <a:custGeom>
            <a:avLst/>
            <a:gdLst>
              <a:gd name="connsiteX0" fmla="*/ 721618 w 1311253"/>
              <a:gd name="connsiteY0" fmla="*/ 0 h 1021278"/>
              <a:gd name="connsiteX1" fmla="*/ 1311253 w 1311253"/>
              <a:gd name="connsiteY1" fmla="*/ 1021278 h 1021278"/>
              <a:gd name="connsiteX2" fmla="*/ 319037 w 1311253"/>
              <a:gd name="connsiteY2" fmla="*/ 1021278 h 1021278"/>
              <a:gd name="connsiteX3" fmla="*/ 0 w 1311253"/>
              <a:gd name="connsiteY3" fmla="*/ 702241 h 1021278"/>
              <a:gd name="connsiteX4" fmla="*/ 0 w 1311253"/>
              <a:gd name="connsiteY4" fmla="*/ 319037 h 1021278"/>
              <a:gd name="connsiteX5" fmla="*/ 319037 w 1311253"/>
              <a:gd name="connsiteY5" fmla="*/ 0 h 1021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11253" h="1021278">
                <a:moveTo>
                  <a:pt x="721618" y="0"/>
                </a:moveTo>
                <a:lnTo>
                  <a:pt x="1311253" y="1021278"/>
                </a:lnTo>
                <a:lnTo>
                  <a:pt x="319037" y="1021278"/>
                </a:lnTo>
                <a:cubicBezTo>
                  <a:pt x="142838" y="1021278"/>
                  <a:pt x="0" y="878440"/>
                  <a:pt x="0" y="702241"/>
                </a:cubicBezTo>
                <a:lnTo>
                  <a:pt x="0" y="319037"/>
                </a:lnTo>
                <a:cubicBezTo>
                  <a:pt x="0" y="142838"/>
                  <a:pt x="142838" y="0"/>
                  <a:pt x="319037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42DD46FB-78F9-499E-B11B-128CA332B259}"/>
              </a:ext>
            </a:extLst>
          </p:cNvPr>
          <p:cNvSpPr/>
          <p:nvPr/>
        </p:nvSpPr>
        <p:spPr>
          <a:xfrm>
            <a:off x="3188256" y="-6586"/>
            <a:ext cx="6301087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2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개발 일정 및 구성원 역할 분담</a:t>
            </a:r>
            <a:endParaRPr lang="en-US" altLang="ko-KR" sz="32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03486F2F-3BC2-44B6-9674-2789396E3EBA}"/>
              </a:ext>
            </a:extLst>
          </p:cNvPr>
          <p:cNvSpPr/>
          <p:nvPr/>
        </p:nvSpPr>
        <p:spPr>
          <a:xfrm>
            <a:off x="0" y="0"/>
            <a:ext cx="2220686" cy="1021278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rtlCol="0" anchor="ctr"/>
          <a:lstStyle/>
          <a:p>
            <a:pPr lvl="1"/>
            <a:r>
              <a:rPr lang="en-US" altLang="ko-KR" b="1" dirty="0">
                <a:solidFill>
                  <a:prstClr val="white"/>
                </a:solidFill>
              </a:rPr>
              <a:t>CONTENTS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11" name="Freeform 9">
            <a:extLst>
              <a:ext uri="{FF2B5EF4-FFF2-40B4-BE49-F238E27FC236}">
                <a16:creationId xmlns="" xmlns:a16="http://schemas.microsoft.com/office/drawing/2014/main" id="{9C7891CF-0CE6-4459-8B48-D99AB7321D43}"/>
              </a:ext>
            </a:extLst>
          </p:cNvPr>
          <p:cNvSpPr>
            <a:spLocks/>
          </p:cNvSpPr>
          <p:nvPr/>
        </p:nvSpPr>
        <p:spPr bwMode="auto">
          <a:xfrm>
            <a:off x="215715" y="348818"/>
            <a:ext cx="224411" cy="296151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graphicFrame>
        <p:nvGraphicFramePr>
          <p:cNvPr id="8" name="표 8">
            <a:extLst>
              <a:ext uri="{FF2B5EF4-FFF2-40B4-BE49-F238E27FC236}">
                <a16:creationId xmlns="" xmlns:a16="http://schemas.microsoft.com/office/drawing/2014/main" id="{3AA80DDB-F1D6-504A-BE8E-4961D9A0B3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3612593"/>
              </p:ext>
            </p:extLst>
          </p:nvPr>
        </p:nvGraphicFramePr>
        <p:xfrm>
          <a:off x="2754490" y="1387474"/>
          <a:ext cx="8676088" cy="4389120"/>
        </p:xfrm>
        <a:graphic>
          <a:graphicData uri="http://schemas.openxmlformats.org/drawingml/2006/table">
            <a:tbl>
              <a:tblPr firstRow="1" bandRow="1">
                <a:solidFill>
                  <a:srgbClr val="D9D9D9">
                    <a:alpha val="65882"/>
                  </a:srgbClr>
                </a:solidFill>
                <a:tableStyleId>{5C22544A-7EE6-4342-B048-85BDC9FD1C3A}</a:tableStyleId>
              </a:tblPr>
              <a:tblGrid>
                <a:gridCol w="2538720">
                  <a:extLst>
                    <a:ext uri="{9D8B030D-6E8A-4147-A177-3AD203B41FA5}">
                      <a16:colId xmlns="" xmlns:a16="http://schemas.microsoft.com/office/drawing/2014/main" val="3575555495"/>
                    </a:ext>
                  </a:extLst>
                </a:gridCol>
                <a:gridCol w="767171">
                  <a:extLst>
                    <a:ext uri="{9D8B030D-6E8A-4147-A177-3AD203B41FA5}">
                      <a16:colId xmlns="" xmlns:a16="http://schemas.microsoft.com/office/drawing/2014/main" val="4215747526"/>
                    </a:ext>
                  </a:extLst>
                </a:gridCol>
                <a:gridCol w="767171">
                  <a:extLst>
                    <a:ext uri="{9D8B030D-6E8A-4147-A177-3AD203B41FA5}">
                      <a16:colId xmlns="" xmlns:a16="http://schemas.microsoft.com/office/drawing/2014/main" val="3337107816"/>
                    </a:ext>
                  </a:extLst>
                </a:gridCol>
                <a:gridCol w="767171">
                  <a:extLst>
                    <a:ext uri="{9D8B030D-6E8A-4147-A177-3AD203B41FA5}">
                      <a16:colId xmlns="" xmlns:a16="http://schemas.microsoft.com/office/drawing/2014/main" val="4017773948"/>
                    </a:ext>
                  </a:extLst>
                </a:gridCol>
                <a:gridCol w="767171">
                  <a:extLst>
                    <a:ext uri="{9D8B030D-6E8A-4147-A177-3AD203B41FA5}">
                      <a16:colId xmlns="" xmlns:a16="http://schemas.microsoft.com/office/drawing/2014/main" val="1034176125"/>
                    </a:ext>
                  </a:extLst>
                </a:gridCol>
                <a:gridCol w="767171">
                  <a:extLst>
                    <a:ext uri="{9D8B030D-6E8A-4147-A177-3AD203B41FA5}">
                      <a16:colId xmlns="" xmlns:a16="http://schemas.microsoft.com/office/drawing/2014/main" val="3175568508"/>
                    </a:ext>
                  </a:extLst>
                </a:gridCol>
                <a:gridCol w="767171">
                  <a:extLst>
                    <a:ext uri="{9D8B030D-6E8A-4147-A177-3AD203B41FA5}">
                      <a16:colId xmlns="" xmlns:a16="http://schemas.microsoft.com/office/drawing/2014/main" val="3928234866"/>
                    </a:ext>
                  </a:extLst>
                </a:gridCol>
                <a:gridCol w="767171">
                  <a:extLst>
                    <a:ext uri="{9D8B030D-6E8A-4147-A177-3AD203B41FA5}">
                      <a16:colId xmlns="" xmlns:a16="http://schemas.microsoft.com/office/drawing/2014/main" val="2578226831"/>
                    </a:ext>
                  </a:extLst>
                </a:gridCol>
                <a:gridCol w="767171">
                  <a:extLst>
                    <a:ext uri="{9D8B030D-6E8A-4147-A177-3AD203B41FA5}">
                      <a16:colId xmlns="" xmlns:a16="http://schemas.microsoft.com/office/drawing/2014/main" val="1232231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endParaRPr lang="x-none" altLang="en-US" dirty="0"/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x-none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1</a:t>
                      </a:r>
                      <a:r>
                        <a:rPr lang="ko-KR" altLang="en-US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월</a:t>
                      </a:r>
                      <a:endParaRPr lang="en-US" altLang="ko-KR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3F3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x-none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2</a:t>
                      </a:r>
                      <a:r>
                        <a:rPr lang="ko-KR" altLang="en-US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월</a:t>
                      </a:r>
                      <a:endParaRPr lang="x-none" altLang="en-US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3F3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x-none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3</a:t>
                      </a:r>
                      <a:r>
                        <a:rPr lang="ko-KR" altLang="en-US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월</a:t>
                      </a:r>
                      <a:endParaRPr lang="x-none" altLang="en-US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x-none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4</a:t>
                      </a:r>
                      <a:r>
                        <a:rPr lang="ko-KR" altLang="en-US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월</a:t>
                      </a:r>
                      <a:endParaRPr lang="x-none" altLang="en-US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5</a:t>
                      </a:r>
                      <a:r>
                        <a:rPr lang="ko-KR" altLang="en-US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월</a:t>
                      </a:r>
                      <a:endParaRPr lang="x-none" altLang="en-US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x-none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6</a:t>
                      </a:r>
                      <a:r>
                        <a:rPr lang="ko-KR" altLang="en-US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월</a:t>
                      </a:r>
                      <a:endParaRPr lang="x-none" altLang="en-US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x-none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7</a:t>
                      </a:r>
                      <a:r>
                        <a:rPr lang="ko-KR" altLang="en-US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월</a:t>
                      </a:r>
                      <a:endParaRPr lang="x-none" altLang="en-US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x-none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8</a:t>
                      </a:r>
                      <a:r>
                        <a:rPr lang="ko-KR" altLang="en-US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월</a:t>
                      </a:r>
                      <a:endParaRPr lang="x-none" altLang="en-US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565696962"/>
                  </a:ext>
                </a:extLst>
              </a:tr>
              <a:tr h="365498">
                <a:tc>
                  <a:txBody>
                    <a:bodyPr/>
                    <a:lstStyle/>
                    <a:p>
                      <a:r>
                        <a:rPr lang="x-none" altLang="en-US" dirty="0" err="1"/>
                        <a:t>프레임워크</a:t>
                      </a:r>
                      <a:r>
                        <a:rPr lang="x-none" altLang="en-US" dirty="0"/>
                        <a:t> + HDRP</a:t>
                      </a: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x-none" altLang="en-US" dirty="0"/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3F3F"/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altLang="en-US" dirty="0"/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3F3F"/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altLang="en-US" dirty="0"/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x-none" altLang="en-US" dirty="0"/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x-none" altLang="en-US" dirty="0"/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x-none" altLang="en-US" dirty="0"/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x-none" altLang="en-US" dirty="0"/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x-none" altLang="en-US" dirty="0"/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9229976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x-none" altLang="en-US" dirty="0" err="1"/>
                        <a:t>캐릭터</a:t>
                      </a:r>
                      <a:r>
                        <a:rPr lang="x-none" altLang="en-US" dirty="0"/>
                        <a:t> </a:t>
                      </a:r>
                      <a:r>
                        <a:rPr lang="ko-KR" altLang="en-US" sz="1800" b="0" i="0" u="none" strike="noStrike" noProof="0" dirty="0">
                          <a:latin typeface="맑은 고딕"/>
                        </a:rPr>
                        <a:t>기본 움직임</a:t>
                      </a:r>
                      <a:endParaRPr lang="x-none" altLang="en-US" dirty="0" err="1"/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x-none" altLang="en-US" dirty="0"/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3F3F"/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altLang="en-US" dirty="0"/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3F3F"/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altLang="en-US" dirty="0"/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x-none" altLang="en-US" dirty="0"/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x-none" altLang="en-US" dirty="0"/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x-none" altLang="en-US" dirty="0"/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x-none" altLang="en-US" dirty="0"/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x-none" altLang="en-US" dirty="0"/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9967464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dirty="0"/>
                        <a:t>캐릭터 스킬 구현</a:t>
                      </a:r>
                    </a:p>
                  </a:txBody>
                  <a:tcPr>
                    <a:lnL w="3174">
                      <a:solidFill>
                        <a:schemeClr val="bg2">
                          <a:lumMod val="50000"/>
                        </a:schemeClr>
                      </a:solidFill>
                    </a:lnL>
                    <a:lnR w="3174">
                      <a:solidFill>
                        <a:schemeClr val="bg2">
                          <a:lumMod val="50000"/>
                        </a:schemeClr>
                      </a:solidFill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4">
                      <a:solidFill>
                        <a:schemeClr val="bg2">
                          <a:lumMod val="50000"/>
                        </a:schemeClr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/>
                    </a:p>
                  </a:txBody>
                  <a:tcPr>
                    <a:lnL w="3174">
                      <a:solidFill>
                        <a:schemeClr val="bg2">
                          <a:lumMod val="50000"/>
                        </a:schemeClr>
                      </a:solidFill>
                    </a:lnL>
                    <a:lnR w="3174">
                      <a:solidFill>
                        <a:schemeClr val="bg2">
                          <a:lumMod val="50000"/>
                        </a:schemeClr>
                      </a:solidFill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4">
                      <a:solidFill>
                        <a:schemeClr val="bg2">
                          <a:lumMod val="50000"/>
                        </a:schemeClr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3F3F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/>
                    </a:p>
                  </a:txBody>
                  <a:tcPr>
                    <a:lnL w="3174">
                      <a:solidFill>
                        <a:schemeClr val="bg2">
                          <a:lumMod val="50000"/>
                        </a:schemeClr>
                      </a:solidFill>
                    </a:lnL>
                    <a:lnR w="3174">
                      <a:solidFill>
                        <a:schemeClr val="bg2">
                          <a:lumMod val="50000"/>
                        </a:schemeClr>
                      </a:solidFill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4">
                      <a:solidFill>
                        <a:schemeClr val="bg2">
                          <a:lumMod val="50000"/>
                        </a:schemeClr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3F3F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/>
                    </a:p>
                  </a:txBody>
                  <a:tcPr>
                    <a:lnL w="3174">
                      <a:solidFill>
                        <a:schemeClr val="bg2">
                          <a:lumMod val="50000"/>
                        </a:schemeClr>
                      </a:solidFill>
                    </a:lnL>
                    <a:lnR w="3174">
                      <a:solidFill>
                        <a:schemeClr val="bg2">
                          <a:lumMod val="50000"/>
                        </a:schemeClr>
                      </a:solidFill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4">
                      <a:solidFill>
                        <a:schemeClr val="bg2">
                          <a:lumMod val="50000"/>
                        </a:schemeClr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/>
                    </a:p>
                  </a:txBody>
                  <a:tcPr>
                    <a:lnL w="3174">
                      <a:solidFill>
                        <a:schemeClr val="bg2">
                          <a:lumMod val="50000"/>
                        </a:schemeClr>
                      </a:solidFill>
                    </a:lnL>
                    <a:lnR w="3174">
                      <a:solidFill>
                        <a:schemeClr val="bg2">
                          <a:lumMod val="50000"/>
                        </a:schemeClr>
                      </a:solidFill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4">
                      <a:solidFill>
                        <a:schemeClr val="bg2">
                          <a:lumMod val="50000"/>
                        </a:schemeClr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/>
                    </a:p>
                  </a:txBody>
                  <a:tcPr>
                    <a:lnL w="3174">
                      <a:solidFill>
                        <a:schemeClr val="bg2">
                          <a:lumMod val="50000"/>
                        </a:schemeClr>
                      </a:solidFill>
                    </a:lnL>
                    <a:lnR w="3174">
                      <a:solidFill>
                        <a:schemeClr val="bg2">
                          <a:lumMod val="50000"/>
                        </a:schemeClr>
                      </a:solidFill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4">
                      <a:solidFill>
                        <a:schemeClr val="bg2">
                          <a:lumMod val="50000"/>
                        </a:schemeClr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/>
                    </a:p>
                  </a:txBody>
                  <a:tcPr>
                    <a:lnL w="3174">
                      <a:solidFill>
                        <a:schemeClr val="bg2">
                          <a:lumMod val="50000"/>
                        </a:schemeClr>
                      </a:solidFill>
                    </a:lnL>
                    <a:lnR w="3174">
                      <a:solidFill>
                        <a:schemeClr val="bg2">
                          <a:lumMod val="50000"/>
                        </a:schemeClr>
                      </a:solidFill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4">
                      <a:solidFill>
                        <a:schemeClr val="bg2">
                          <a:lumMod val="50000"/>
                        </a:schemeClr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/>
                    </a:p>
                  </a:txBody>
                  <a:tcPr>
                    <a:lnL w="3174">
                      <a:solidFill>
                        <a:schemeClr val="bg2">
                          <a:lumMod val="50000"/>
                        </a:schemeClr>
                      </a:solidFill>
                    </a:lnL>
                    <a:lnR w="3174">
                      <a:solidFill>
                        <a:schemeClr val="bg2">
                          <a:lumMod val="50000"/>
                        </a:schemeClr>
                      </a:solidFill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4">
                      <a:solidFill>
                        <a:schemeClr val="bg2">
                          <a:lumMod val="50000"/>
                        </a:schemeClr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dirty="0"/>
                    </a:p>
                  </a:txBody>
                  <a:tcPr>
                    <a:lnL w="3174">
                      <a:solidFill>
                        <a:schemeClr val="bg2">
                          <a:lumMod val="50000"/>
                        </a:schemeClr>
                      </a:solidFill>
                    </a:lnL>
                    <a:lnR w="3174">
                      <a:solidFill>
                        <a:schemeClr val="bg2">
                          <a:lumMod val="50000"/>
                        </a:schemeClr>
                      </a:solidFill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4">
                      <a:solidFill>
                        <a:schemeClr val="bg2">
                          <a:lumMod val="50000"/>
                        </a:schemeClr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4332992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ko-KR" altLang="en-US" dirty="0"/>
                        <a:t>용병 행동 구현</a:t>
                      </a: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4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x-none" altLang="en-US" dirty="0"/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4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3F3F"/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altLang="en-US" dirty="0"/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4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3F3F"/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altLang="en-US" dirty="0"/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4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x-none" altLang="en-US" dirty="0"/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4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x-none" altLang="en-US" dirty="0"/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4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x-none" altLang="en-US" dirty="0"/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4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x-none" altLang="en-US" dirty="0"/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4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x-none" altLang="en-US" dirty="0"/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4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24774669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x-none" altLang="en-US" dirty="0"/>
                        <a:t>몬스터 행동 구현</a:t>
                      </a:r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x-none" altLang="en-US" dirty="0"/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3F3F"/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altLang="en-US" dirty="0"/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3F3F"/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altLang="en-US" dirty="0"/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x-none" altLang="en-US" dirty="0"/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x-none" altLang="en-US" dirty="0"/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x-none" altLang="en-US" dirty="0"/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x-none" altLang="en-US" dirty="0"/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x-none" altLang="en-US" dirty="0"/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7016111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x-none" altLang="en-US" dirty="0" err="1"/>
                        <a:t>모델링</a:t>
                      </a: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x-none" altLang="en-US" dirty="0"/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3F3F"/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altLang="en-US" dirty="0"/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3F3F"/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altLang="en-US" dirty="0"/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x-none" altLang="en-US" dirty="0"/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x-none" altLang="en-US" dirty="0"/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x-none" altLang="en-US"/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x-none" altLang="en-US"/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x-none" altLang="en-US" dirty="0"/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92260770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x-none" altLang="en-US" dirty="0" err="1"/>
                        <a:t>애니메이션</a:t>
                      </a: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x-none" altLang="en-US" dirty="0"/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3F3F"/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altLang="en-US"/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3F3F"/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altLang="en-US"/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x-none" altLang="en-US"/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x-none" altLang="en-US" dirty="0"/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x-none" altLang="en-US"/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x-none" altLang="en-US" dirty="0"/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x-none" altLang="en-US"/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82438844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ko-KR" altLang="en-US" dirty="0" err="1"/>
                        <a:t>쉐이더</a:t>
                      </a: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x-none" altLang="en-US" dirty="0"/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3F3F"/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altLang="en-US"/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3F3F"/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altLang="en-US"/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x-none" altLang="en-US"/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x-none" altLang="en-US" dirty="0"/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x-none" altLang="en-US" dirty="0"/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x-none" altLang="en-US" dirty="0"/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x-none" altLang="en-US"/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5044229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x-none" altLang="en-US" dirty="0" err="1"/>
                        <a:t>이펙트</a:t>
                      </a: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x-none" altLang="en-US" dirty="0"/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3F3F"/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altLang="en-US" dirty="0"/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3F3F"/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altLang="en-US"/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x-none" altLang="en-US"/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x-none" altLang="en-US"/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x-none" altLang="en-US" dirty="0"/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x-none" altLang="en-US" dirty="0"/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x-none" altLang="en-US"/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14882724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x-none" altLang="en-US" dirty="0"/>
                        <a:t>게임</a:t>
                      </a:r>
                      <a:r>
                        <a:rPr lang="en-US" altLang="x-none" dirty="0"/>
                        <a:t>UI</a:t>
                      </a:r>
                      <a:r>
                        <a:rPr lang="ko-KR" altLang="en-US" dirty="0"/>
                        <a:t> 제작</a:t>
                      </a:r>
                      <a:endParaRPr lang="x-none" altLang="en-US" dirty="0"/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x-none" altLang="en-US"/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3F3F"/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altLang="en-US"/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3F3F"/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altLang="en-US" dirty="0"/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x-none" altLang="en-US"/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x-none" altLang="en-US"/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x-none" altLang="en-US"/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x-none" altLang="en-US"/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x-none" altLang="en-US" dirty="0"/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05639331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x-none" altLang="en-US" dirty="0" err="1"/>
                        <a:t>컷씬</a:t>
                      </a: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x-none" altLang="en-US"/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3F3F"/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altLang="en-US"/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3F3F"/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altLang="en-US"/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x-none" altLang="en-US"/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x-none" altLang="en-US"/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x-none" altLang="en-US" dirty="0"/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x-none" altLang="en-US" dirty="0"/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x-none" altLang="en-US" dirty="0"/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954235605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35966966-33B1-8D4D-8864-C69A85C9D3B8}"/>
              </a:ext>
            </a:extLst>
          </p:cNvPr>
          <p:cNvSpPr txBox="1"/>
          <p:nvPr/>
        </p:nvSpPr>
        <p:spPr>
          <a:xfrm>
            <a:off x="331952" y="2143712"/>
            <a:ext cx="877163" cy="12852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x-none" altLang="en-US" dirty="0"/>
              <a:t>최치송</a:t>
            </a:r>
            <a:endParaRPr kumimoji="1" lang="en-US" altLang="x-none" dirty="0"/>
          </a:p>
          <a:p>
            <a:pPr>
              <a:lnSpc>
                <a:spcPct val="150000"/>
              </a:lnSpc>
            </a:pPr>
            <a:r>
              <a:rPr kumimoji="1" lang="x-none" altLang="en-US" dirty="0"/>
              <a:t>김형재</a:t>
            </a:r>
            <a:endParaRPr kumimoji="1" lang="en-US" altLang="x-none" dirty="0"/>
          </a:p>
          <a:p>
            <a:pPr>
              <a:lnSpc>
                <a:spcPct val="150000"/>
              </a:lnSpc>
            </a:pPr>
            <a:r>
              <a:rPr kumimoji="1" lang="x-none" altLang="en-US" dirty="0"/>
              <a:t>이소민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DB9E92CD-C937-2242-AB4B-1F317F10DB56}"/>
              </a:ext>
            </a:extLst>
          </p:cNvPr>
          <p:cNvSpPr/>
          <p:nvPr/>
        </p:nvSpPr>
        <p:spPr>
          <a:xfrm>
            <a:off x="1343378" y="2291644"/>
            <a:ext cx="853442" cy="248356"/>
          </a:xfrm>
          <a:prstGeom prst="rect">
            <a:avLst/>
          </a:prstGeom>
          <a:solidFill>
            <a:srgbClr val="3A38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x-none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42B9C2A5-5F92-824D-BA56-88F8F104A7D5}"/>
              </a:ext>
            </a:extLst>
          </p:cNvPr>
          <p:cNvSpPr/>
          <p:nvPr/>
        </p:nvSpPr>
        <p:spPr>
          <a:xfrm>
            <a:off x="1343378" y="2686755"/>
            <a:ext cx="853442" cy="24835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x-none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DF13E349-EB20-2C49-A439-7E9C1B3AB221}"/>
              </a:ext>
            </a:extLst>
          </p:cNvPr>
          <p:cNvSpPr/>
          <p:nvPr/>
        </p:nvSpPr>
        <p:spPr>
          <a:xfrm>
            <a:off x="1343378" y="3081866"/>
            <a:ext cx="853442" cy="248356"/>
          </a:xfrm>
          <a:prstGeom prst="rect">
            <a:avLst/>
          </a:prstGeom>
          <a:solidFill>
            <a:srgbClr val="FFFF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x-none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52641A8F-5771-3447-875B-A25876EC9136}"/>
              </a:ext>
            </a:extLst>
          </p:cNvPr>
          <p:cNvSpPr/>
          <p:nvPr/>
        </p:nvSpPr>
        <p:spPr>
          <a:xfrm>
            <a:off x="5281083" y="3562169"/>
            <a:ext cx="1524071" cy="348020"/>
          </a:xfrm>
          <a:prstGeom prst="rect">
            <a:avLst/>
          </a:prstGeom>
          <a:solidFill>
            <a:srgbClr val="FFFF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x-none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DF010541-5A48-FE41-BA5D-03134AAFA52D}"/>
              </a:ext>
            </a:extLst>
          </p:cNvPr>
          <p:cNvSpPr/>
          <p:nvPr/>
        </p:nvSpPr>
        <p:spPr>
          <a:xfrm>
            <a:off x="6415768" y="3916516"/>
            <a:ext cx="1524071" cy="354599"/>
          </a:xfrm>
          <a:prstGeom prst="rect">
            <a:avLst/>
          </a:prstGeom>
          <a:solidFill>
            <a:srgbClr val="FFFF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x-none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73C341B1-8517-FB45-A27A-F803C5EA69DF}"/>
              </a:ext>
            </a:extLst>
          </p:cNvPr>
          <p:cNvSpPr/>
          <p:nvPr/>
        </p:nvSpPr>
        <p:spPr>
          <a:xfrm>
            <a:off x="9858319" y="4831340"/>
            <a:ext cx="753530" cy="158273"/>
          </a:xfrm>
          <a:prstGeom prst="rect">
            <a:avLst/>
          </a:prstGeom>
          <a:solidFill>
            <a:srgbClr val="FFFF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x-none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88131B75-3314-6947-9603-216284FFE5D0}"/>
              </a:ext>
            </a:extLst>
          </p:cNvPr>
          <p:cNvSpPr/>
          <p:nvPr/>
        </p:nvSpPr>
        <p:spPr>
          <a:xfrm>
            <a:off x="5776384" y="1745897"/>
            <a:ext cx="1043869" cy="195792"/>
          </a:xfrm>
          <a:prstGeom prst="rect">
            <a:avLst/>
          </a:prstGeom>
          <a:solidFill>
            <a:srgbClr val="3A38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x-none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id="{A23EFE72-D327-9C4F-A08E-4F4980224B96}"/>
              </a:ext>
            </a:extLst>
          </p:cNvPr>
          <p:cNvSpPr/>
          <p:nvPr/>
        </p:nvSpPr>
        <p:spPr>
          <a:xfrm>
            <a:off x="5771870" y="1928792"/>
            <a:ext cx="1043869" cy="17844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dirty="0">
              <a:ea typeface="맑은 고딕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770D3A59-7351-2B47-B246-F09043A53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="" xmlns:a16="http://schemas.microsoft.com/office/drawing/2014/main" id="{5491186F-0B1F-314E-9CC6-807798B2F1F6}"/>
              </a:ext>
            </a:extLst>
          </p:cNvPr>
          <p:cNvSpPr/>
          <p:nvPr/>
        </p:nvSpPr>
        <p:spPr>
          <a:xfrm>
            <a:off x="7564936" y="3569384"/>
            <a:ext cx="1524071" cy="348020"/>
          </a:xfrm>
          <a:prstGeom prst="rect">
            <a:avLst/>
          </a:prstGeom>
          <a:solidFill>
            <a:srgbClr val="FFFF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x-none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3B4F52B0-E217-45F2-9122-5F6617BB1A0E}"/>
              </a:ext>
            </a:extLst>
          </p:cNvPr>
          <p:cNvSpPr/>
          <p:nvPr/>
        </p:nvSpPr>
        <p:spPr>
          <a:xfrm>
            <a:off x="7934044" y="5367317"/>
            <a:ext cx="386644" cy="3594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x-none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="" xmlns:a16="http://schemas.microsoft.com/office/drawing/2014/main" id="{8B0099CF-9DE1-42AA-B6C6-7D1D9E69CEBD}"/>
              </a:ext>
            </a:extLst>
          </p:cNvPr>
          <p:cNvSpPr/>
          <p:nvPr/>
        </p:nvSpPr>
        <p:spPr>
          <a:xfrm>
            <a:off x="9858094" y="5357792"/>
            <a:ext cx="748594" cy="36894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x-none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="" xmlns:a16="http://schemas.microsoft.com/office/drawing/2014/main" id="{589A2E53-CC9E-4E5C-BBB1-D2EFF7D6508F}"/>
              </a:ext>
            </a:extLst>
          </p:cNvPr>
          <p:cNvSpPr/>
          <p:nvPr/>
        </p:nvSpPr>
        <p:spPr>
          <a:xfrm>
            <a:off x="6810094" y="5014892"/>
            <a:ext cx="415219" cy="34989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x-none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="" xmlns:a16="http://schemas.microsoft.com/office/drawing/2014/main" id="{D38CC910-99E5-4E9E-8DDB-B7911F2C8C24}"/>
              </a:ext>
            </a:extLst>
          </p:cNvPr>
          <p:cNvSpPr/>
          <p:nvPr/>
        </p:nvSpPr>
        <p:spPr>
          <a:xfrm>
            <a:off x="8324569" y="5014892"/>
            <a:ext cx="415219" cy="34989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x-none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id="{AA4A44FA-8C22-460A-BEAC-FB7AE7614EE0}"/>
              </a:ext>
            </a:extLst>
          </p:cNvPr>
          <p:cNvSpPr/>
          <p:nvPr/>
        </p:nvSpPr>
        <p:spPr>
          <a:xfrm>
            <a:off x="10610569" y="5014892"/>
            <a:ext cx="415219" cy="34989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x-none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="" xmlns:a16="http://schemas.microsoft.com/office/drawing/2014/main" id="{E44C80DF-ED51-474E-A029-DA68A00E07D2}"/>
              </a:ext>
            </a:extLst>
          </p:cNvPr>
          <p:cNvSpPr/>
          <p:nvPr/>
        </p:nvSpPr>
        <p:spPr>
          <a:xfrm>
            <a:off x="7567083" y="4270021"/>
            <a:ext cx="1215319" cy="367242"/>
          </a:xfrm>
          <a:prstGeom prst="rect">
            <a:avLst/>
          </a:prstGeom>
          <a:solidFill>
            <a:srgbClr val="3A38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dirty="0">
              <a:ea typeface="맑은 고딕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="" xmlns:a16="http://schemas.microsoft.com/office/drawing/2014/main" id="{03B91D4E-722B-4A3C-9A13-1D8D09AECA1A}"/>
              </a:ext>
            </a:extLst>
          </p:cNvPr>
          <p:cNvSpPr/>
          <p:nvPr/>
        </p:nvSpPr>
        <p:spPr>
          <a:xfrm>
            <a:off x="6814608" y="4622446"/>
            <a:ext cx="767644" cy="224367"/>
          </a:xfrm>
          <a:prstGeom prst="rect">
            <a:avLst/>
          </a:prstGeom>
          <a:solidFill>
            <a:srgbClr val="3A38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x-none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="" xmlns:a16="http://schemas.microsoft.com/office/drawing/2014/main" id="{B2429C60-B868-4E9D-BE09-0456DBDF9C69}"/>
              </a:ext>
            </a:extLst>
          </p:cNvPr>
          <p:cNvSpPr/>
          <p:nvPr/>
        </p:nvSpPr>
        <p:spPr>
          <a:xfrm>
            <a:off x="7229194" y="4852967"/>
            <a:ext cx="767644" cy="19749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dirty="0">
              <a:ea typeface="맑은 고딕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="" xmlns:a16="http://schemas.microsoft.com/office/drawing/2014/main" id="{4AB15A97-2A6F-41B8-B7E3-FC1FB9179B58}"/>
              </a:ext>
            </a:extLst>
          </p:cNvPr>
          <p:cNvSpPr/>
          <p:nvPr/>
        </p:nvSpPr>
        <p:spPr>
          <a:xfrm>
            <a:off x="6424083" y="2107846"/>
            <a:ext cx="881944" cy="357717"/>
          </a:xfrm>
          <a:prstGeom prst="rect">
            <a:avLst/>
          </a:prstGeom>
          <a:solidFill>
            <a:srgbClr val="3A38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x-none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="" xmlns:a16="http://schemas.microsoft.com/office/drawing/2014/main" id="{D910218D-6974-4EB6-AC35-7E6129B651EB}"/>
              </a:ext>
            </a:extLst>
          </p:cNvPr>
          <p:cNvSpPr/>
          <p:nvPr/>
        </p:nvSpPr>
        <p:spPr>
          <a:xfrm>
            <a:off x="6410044" y="3195617"/>
            <a:ext cx="396169" cy="3594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x-none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="" xmlns:a16="http://schemas.microsoft.com/office/drawing/2014/main" id="{4374A5DD-2515-42A5-9D53-186B46D4857E}"/>
              </a:ext>
            </a:extLst>
          </p:cNvPr>
          <p:cNvSpPr/>
          <p:nvPr/>
        </p:nvSpPr>
        <p:spPr>
          <a:xfrm>
            <a:off x="7924519" y="2481242"/>
            <a:ext cx="405694" cy="34989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x-none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="" xmlns:a16="http://schemas.microsoft.com/office/drawing/2014/main" id="{240CBDB2-1697-4806-931B-72F0BA9D67D0}"/>
              </a:ext>
            </a:extLst>
          </p:cNvPr>
          <p:cNvSpPr/>
          <p:nvPr/>
        </p:nvSpPr>
        <p:spPr>
          <a:xfrm>
            <a:off x="9110133" y="2469796"/>
            <a:ext cx="758119" cy="195792"/>
          </a:xfrm>
          <a:prstGeom prst="rect">
            <a:avLst/>
          </a:prstGeom>
          <a:solidFill>
            <a:srgbClr val="3A38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x-none" altLang="en-US"/>
          </a:p>
        </p:txBody>
      </p:sp>
      <p:sp>
        <p:nvSpPr>
          <p:cNvPr id="58" name="직사각형 57">
            <a:extLst>
              <a:ext uri="{FF2B5EF4-FFF2-40B4-BE49-F238E27FC236}">
                <a16:creationId xmlns="" xmlns:a16="http://schemas.microsoft.com/office/drawing/2014/main" id="{419058EE-D936-466B-ACEF-AC96FDC87959}"/>
              </a:ext>
            </a:extLst>
          </p:cNvPr>
          <p:cNvSpPr/>
          <p:nvPr/>
        </p:nvSpPr>
        <p:spPr>
          <a:xfrm>
            <a:off x="9105619" y="2652692"/>
            <a:ext cx="758119" cy="17844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dirty="0">
              <a:ea typeface="맑은 고딕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="" xmlns:a16="http://schemas.microsoft.com/office/drawing/2014/main" id="{9986CF71-EE1D-4F7B-9451-5F5000EDD713}"/>
              </a:ext>
            </a:extLst>
          </p:cNvPr>
          <p:cNvSpPr/>
          <p:nvPr/>
        </p:nvSpPr>
        <p:spPr>
          <a:xfrm>
            <a:off x="8710083" y="2822221"/>
            <a:ext cx="758119" cy="367242"/>
          </a:xfrm>
          <a:prstGeom prst="rect">
            <a:avLst/>
          </a:prstGeom>
          <a:solidFill>
            <a:srgbClr val="3A38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x-none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="" xmlns:a16="http://schemas.microsoft.com/office/drawing/2014/main" id="{CBF9E666-E0D9-478D-9067-D5659ACC1500}"/>
              </a:ext>
            </a:extLst>
          </p:cNvPr>
          <p:cNvSpPr/>
          <p:nvPr/>
        </p:nvSpPr>
        <p:spPr>
          <a:xfrm>
            <a:off x="9853083" y="3203221"/>
            <a:ext cx="758119" cy="367242"/>
          </a:xfrm>
          <a:prstGeom prst="rect">
            <a:avLst/>
          </a:prstGeom>
          <a:solidFill>
            <a:srgbClr val="3A38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x-none" altLang="en-US"/>
          </a:p>
        </p:txBody>
      </p:sp>
      <p:sp>
        <p:nvSpPr>
          <p:cNvPr id="61" name="TextBox 60">
            <a:extLst>
              <a:ext uri="{FF2B5EF4-FFF2-40B4-BE49-F238E27FC236}">
                <a16:creationId xmlns="" xmlns:a16="http://schemas.microsoft.com/office/drawing/2014/main" id="{4D2DCAF6-ECB6-4BBA-9389-88DFC5253779}"/>
              </a:ext>
            </a:extLst>
          </p:cNvPr>
          <p:cNvSpPr txBox="1"/>
          <p:nvPr/>
        </p:nvSpPr>
        <p:spPr>
          <a:xfrm>
            <a:off x="10533226" y="1019762"/>
            <a:ext cx="1063112" cy="333617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x-none" altLang="en-US" sz="1200">
                <a:solidFill>
                  <a:srgbClr val="C00000"/>
                </a:solidFill>
              </a:rPr>
              <a:t>최종 테스트 </a:t>
            </a:r>
            <a:endParaRPr lang="ko-KR" altLang="en-US" sz="1200">
              <a:solidFill>
                <a:srgbClr val="C00000"/>
              </a:solidFill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788588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1" y="1825625"/>
            <a:ext cx="5640658" cy="887838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HDRP, Visual Effect, </a:t>
            </a:r>
            <a:r>
              <a:rPr lang="en-US" altLang="ko-KR" sz="3600" dirty="0" err="1" smtClean="0"/>
              <a:t>FleX</a:t>
            </a:r>
            <a:endParaRPr lang="ko-KR" altLang="en-US" sz="3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7960113" y="1788455"/>
            <a:ext cx="1741448" cy="8878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600" b="1" dirty="0" err="1" smtClean="0"/>
              <a:t>FleX</a:t>
            </a:r>
            <a:endParaRPr lang="ko-KR" altLang="en-US" sz="3600" b="1" dirty="0"/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6311590" y="2054927"/>
            <a:ext cx="1427356" cy="0"/>
          </a:xfrm>
          <a:prstGeom prst="straightConnector1">
            <a:avLst/>
          </a:prstGeom>
          <a:ln w="730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자유형: 도형 14">
            <a:extLst>
              <a:ext uri="{FF2B5EF4-FFF2-40B4-BE49-F238E27FC236}">
                <a16:creationId xmlns="" xmlns:a16="http://schemas.microsoft.com/office/drawing/2014/main" id="{7C7036B2-9741-4CE3-8B34-B1D00D58C6C0}"/>
              </a:ext>
            </a:extLst>
          </p:cNvPr>
          <p:cNvSpPr/>
          <p:nvPr/>
        </p:nvSpPr>
        <p:spPr>
          <a:xfrm rot="18300000">
            <a:off x="1600403" y="-194695"/>
            <a:ext cx="1486501" cy="1021278"/>
          </a:xfrm>
          <a:custGeom>
            <a:avLst/>
            <a:gdLst>
              <a:gd name="connsiteX0" fmla="*/ 771394 w 1486501"/>
              <a:gd name="connsiteY0" fmla="*/ 0 h 1021278"/>
              <a:gd name="connsiteX1" fmla="*/ 1486501 w 1486501"/>
              <a:gd name="connsiteY1" fmla="*/ 1021278 h 1021278"/>
              <a:gd name="connsiteX2" fmla="*/ 510639 w 1486501"/>
              <a:gd name="connsiteY2" fmla="*/ 1021278 h 1021278"/>
              <a:gd name="connsiteX3" fmla="*/ 0 w 1486501"/>
              <a:gd name="connsiteY3" fmla="*/ 510639 h 1021278"/>
              <a:gd name="connsiteX4" fmla="*/ 510639 w 1486501"/>
              <a:gd name="connsiteY4" fmla="*/ 0 h 1021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86501" h="1021278">
                <a:moveTo>
                  <a:pt x="771394" y="0"/>
                </a:moveTo>
                <a:lnTo>
                  <a:pt x="1486501" y="1021278"/>
                </a:lnTo>
                <a:lnTo>
                  <a:pt x="510639" y="1021278"/>
                </a:lnTo>
                <a:cubicBezTo>
                  <a:pt x="228621" y="1021278"/>
                  <a:pt x="0" y="792657"/>
                  <a:pt x="0" y="510639"/>
                </a:cubicBezTo>
                <a:cubicBezTo>
                  <a:pt x="0" y="228621"/>
                  <a:pt x="228621" y="0"/>
                  <a:pt x="510639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자유형: 도형 12">
            <a:extLst>
              <a:ext uri="{FF2B5EF4-FFF2-40B4-BE49-F238E27FC236}">
                <a16:creationId xmlns="" xmlns:a16="http://schemas.microsoft.com/office/drawing/2014/main" id="{83BC1BC1-768A-4FF3-B0F7-2504AB2463E1}"/>
              </a:ext>
            </a:extLst>
          </p:cNvPr>
          <p:cNvSpPr/>
          <p:nvPr/>
        </p:nvSpPr>
        <p:spPr>
          <a:xfrm rot="18000000">
            <a:off x="1541194" y="-198169"/>
            <a:ext cx="1311253" cy="1021278"/>
          </a:xfrm>
          <a:custGeom>
            <a:avLst/>
            <a:gdLst>
              <a:gd name="connsiteX0" fmla="*/ 721618 w 1311253"/>
              <a:gd name="connsiteY0" fmla="*/ 0 h 1021278"/>
              <a:gd name="connsiteX1" fmla="*/ 1311253 w 1311253"/>
              <a:gd name="connsiteY1" fmla="*/ 1021278 h 1021278"/>
              <a:gd name="connsiteX2" fmla="*/ 319037 w 1311253"/>
              <a:gd name="connsiteY2" fmla="*/ 1021278 h 1021278"/>
              <a:gd name="connsiteX3" fmla="*/ 0 w 1311253"/>
              <a:gd name="connsiteY3" fmla="*/ 702241 h 1021278"/>
              <a:gd name="connsiteX4" fmla="*/ 0 w 1311253"/>
              <a:gd name="connsiteY4" fmla="*/ 319037 h 1021278"/>
              <a:gd name="connsiteX5" fmla="*/ 319037 w 1311253"/>
              <a:gd name="connsiteY5" fmla="*/ 0 h 1021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11253" h="1021278">
                <a:moveTo>
                  <a:pt x="721618" y="0"/>
                </a:moveTo>
                <a:lnTo>
                  <a:pt x="1311253" y="1021278"/>
                </a:lnTo>
                <a:lnTo>
                  <a:pt x="319037" y="1021278"/>
                </a:lnTo>
                <a:cubicBezTo>
                  <a:pt x="142838" y="1021278"/>
                  <a:pt x="0" y="878440"/>
                  <a:pt x="0" y="702241"/>
                </a:cubicBezTo>
                <a:lnTo>
                  <a:pt x="0" y="319037"/>
                </a:lnTo>
                <a:cubicBezTo>
                  <a:pt x="0" y="142838"/>
                  <a:pt x="142838" y="0"/>
                  <a:pt x="319037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42DD46FB-78F9-499E-B11B-128CA332B259}"/>
              </a:ext>
            </a:extLst>
          </p:cNvPr>
          <p:cNvSpPr/>
          <p:nvPr/>
        </p:nvSpPr>
        <p:spPr>
          <a:xfrm>
            <a:off x="3188256" y="-6586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200" b="1" dirty="0"/>
              <a:t>변경사항</a:t>
            </a:r>
            <a:endParaRPr lang="en-US" altLang="ko-KR" sz="3200" b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03486F2F-3BC2-44B6-9674-2789396E3EBA}"/>
              </a:ext>
            </a:extLst>
          </p:cNvPr>
          <p:cNvSpPr/>
          <p:nvPr/>
        </p:nvSpPr>
        <p:spPr>
          <a:xfrm>
            <a:off x="0" y="0"/>
            <a:ext cx="2220686" cy="1021278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rtlCol="0" anchor="ctr"/>
          <a:lstStyle/>
          <a:p>
            <a:pPr lvl="1"/>
            <a:r>
              <a:rPr lang="en-US" altLang="ko-KR" b="1" dirty="0">
                <a:solidFill>
                  <a:prstClr val="white"/>
                </a:solidFill>
              </a:rPr>
              <a:t>CONTENTS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15" name="Freeform 9">
            <a:extLst>
              <a:ext uri="{FF2B5EF4-FFF2-40B4-BE49-F238E27FC236}">
                <a16:creationId xmlns="" xmlns:a16="http://schemas.microsoft.com/office/drawing/2014/main" id="{9C7891CF-0CE6-4459-8B48-D99AB7321D43}"/>
              </a:ext>
            </a:extLst>
          </p:cNvPr>
          <p:cNvSpPr>
            <a:spLocks/>
          </p:cNvSpPr>
          <p:nvPr/>
        </p:nvSpPr>
        <p:spPr bwMode="auto">
          <a:xfrm>
            <a:off x="215715" y="348818"/>
            <a:ext cx="224411" cy="296151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441" y="2890296"/>
            <a:ext cx="5372697" cy="22615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848" y="3420895"/>
            <a:ext cx="5144816" cy="20791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1944" y="3679902"/>
            <a:ext cx="3458720" cy="2730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0" name="직선 화살표 연결선 19"/>
          <p:cNvCxnSpPr/>
          <p:nvPr/>
        </p:nvCxnSpPr>
        <p:spPr>
          <a:xfrm>
            <a:off x="6218663" y="4214547"/>
            <a:ext cx="1427356" cy="0"/>
          </a:xfrm>
          <a:prstGeom prst="straightConnector1">
            <a:avLst/>
          </a:prstGeom>
          <a:ln w="730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8946" y="2890296"/>
            <a:ext cx="3458720" cy="2730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58732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사각형: 둥근 모서리 19">
            <a:extLst>
              <a:ext uri="{FF2B5EF4-FFF2-40B4-BE49-F238E27FC236}">
                <a16:creationId xmlns="" xmlns:a16="http://schemas.microsoft.com/office/drawing/2014/main" id="{F2EE495A-7FFB-45B0-93E9-CA11125AB8D2}"/>
              </a:ext>
            </a:extLst>
          </p:cNvPr>
          <p:cNvSpPr/>
          <p:nvPr/>
        </p:nvSpPr>
        <p:spPr>
          <a:xfrm>
            <a:off x="399473" y="2464421"/>
            <a:ext cx="11245194" cy="1011594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자유형: 도형 14">
            <a:extLst>
              <a:ext uri="{FF2B5EF4-FFF2-40B4-BE49-F238E27FC236}">
                <a16:creationId xmlns="" xmlns:a16="http://schemas.microsoft.com/office/drawing/2014/main" id="{7C7036B2-9741-4CE3-8B34-B1D00D58C6C0}"/>
              </a:ext>
            </a:extLst>
          </p:cNvPr>
          <p:cNvSpPr/>
          <p:nvPr/>
        </p:nvSpPr>
        <p:spPr>
          <a:xfrm rot="18300000">
            <a:off x="1600403" y="-194695"/>
            <a:ext cx="1486501" cy="1021278"/>
          </a:xfrm>
          <a:custGeom>
            <a:avLst/>
            <a:gdLst>
              <a:gd name="connsiteX0" fmla="*/ 771394 w 1486501"/>
              <a:gd name="connsiteY0" fmla="*/ 0 h 1021278"/>
              <a:gd name="connsiteX1" fmla="*/ 1486501 w 1486501"/>
              <a:gd name="connsiteY1" fmla="*/ 1021278 h 1021278"/>
              <a:gd name="connsiteX2" fmla="*/ 510639 w 1486501"/>
              <a:gd name="connsiteY2" fmla="*/ 1021278 h 1021278"/>
              <a:gd name="connsiteX3" fmla="*/ 0 w 1486501"/>
              <a:gd name="connsiteY3" fmla="*/ 510639 h 1021278"/>
              <a:gd name="connsiteX4" fmla="*/ 510639 w 1486501"/>
              <a:gd name="connsiteY4" fmla="*/ 0 h 1021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86501" h="1021278">
                <a:moveTo>
                  <a:pt x="771394" y="0"/>
                </a:moveTo>
                <a:lnTo>
                  <a:pt x="1486501" y="1021278"/>
                </a:lnTo>
                <a:lnTo>
                  <a:pt x="510639" y="1021278"/>
                </a:lnTo>
                <a:cubicBezTo>
                  <a:pt x="228621" y="1021278"/>
                  <a:pt x="0" y="792657"/>
                  <a:pt x="0" y="510639"/>
                </a:cubicBezTo>
                <a:cubicBezTo>
                  <a:pt x="0" y="228621"/>
                  <a:pt x="228621" y="0"/>
                  <a:pt x="510639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자유형: 도형 12">
            <a:extLst>
              <a:ext uri="{FF2B5EF4-FFF2-40B4-BE49-F238E27FC236}">
                <a16:creationId xmlns="" xmlns:a16="http://schemas.microsoft.com/office/drawing/2014/main" id="{83BC1BC1-768A-4FF3-B0F7-2504AB2463E1}"/>
              </a:ext>
            </a:extLst>
          </p:cNvPr>
          <p:cNvSpPr/>
          <p:nvPr/>
        </p:nvSpPr>
        <p:spPr>
          <a:xfrm rot="18000000">
            <a:off x="1541194" y="-198169"/>
            <a:ext cx="1311253" cy="1021278"/>
          </a:xfrm>
          <a:custGeom>
            <a:avLst/>
            <a:gdLst>
              <a:gd name="connsiteX0" fmla="*/ 721618 w 1311253"/>
              <a:gd name="connsiteY0" fmla="*/ 0 h 1021278"/>
              <a:gd name="connsiteX1" fmla="*/ 1311253 w 1311253"/>
              <a:gd name="connsiteY1" fmla="*/ 1021278 h 1021278"/>
              <a:gd name="connsiteX2" fmla="*/ 319037 w 1311253"/>
              <a:gd name="connsiteY2" fmla="*/ 1021278 h 1021278"/>
              <a:gd name="connsiteX3" fmla="*/ 0 w 1311253"/>
              <a:gd name="connsiteY3" fmla="*/ 702241 h 1021278"/>
              <a:gd name="connsiteX4" fmla="*/ 0 w 1311253"/>
              <a:gd name="connsiteY4" fmla="*/ 319037 h 1021278"/>
              <a:gd name="connsiteX5" fmla="*/ 319037 w 1311253"/>
              <a:gd name="connsiteY5" fmla="*/ 0 h 1021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11253" h="1021278">
                <a:moveTo>
                  <a:pt x="721618" y="0"/>
                </a:moveTo>
                <a:lnTo>
                  <a:pt x="1311253" y="1021278"/>
                </a:lnTo>
                <a:lnTo>
                  <a:pt x="319037" y="1021278"/>
                </a:lnTo>
                <a:cubicBezTo>
                  <a:pt x="142838" y="1021278"/>
                  <a:pt x="0" y="878440"/>
                  <a:pt x="0" y="702241"/>
                </a:cubicBezTo>
                <a:lnTo>
                  <a:pt x="0" y="319037"/>
                </a:lnTo>
                <a:cubicBezTo>
                  <a:pt x="0" y="142838"/>
                  <a:pt x="142838" y="0"/>
                  <a:pt x="319037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42DD46FB-78F9-499E-B11B-128CA332B259}"/>
              </a:ext>
            </a:extLst>
          </p:cNvPr>
          <p:cNvSpPr/>
          <p:nvPr/>
        </p:nvSpPr>
        <p:spPr>
          <a:xfrm>
            <a:off x="3188256" y="-6586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2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연구 목적</a:t>
            </a:r>
            <a:endParaRPr lang="en-US" altLang="ko-KR" sz="32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03486F2F-3BC2-44B6-9674-2789396E3EBA}"/>
              </a:ext>
            </a:extLst>
          </p:cNvPr>
          <p:cNvSpPr/>
          <p:nvPr/>
        </p:nvSpPr>
        <p:spPr>
          <a:xfrm>
            <a:off x="0" y="0"/>
            <a:ext cx="2220686" cy="1021278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rtlCol="0" anchor="ctr"/>
          <a:lstStyle/>
          <a:p>
            <a:pPr lvl="1"/>
            <a:r>
              <a:rPr lang="en-US" altLang="ko-KR" b="1" dirty="0">
                <a:solidFill>
                  <a:prstClr val="white"/>
                </a:solidFill>
              </a:rPr>
              <a:t>CONTENTS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11" name="Freeform 9">
            <a:extLst>
              <a:ext uri="{FF2B5EF4-FFF2-40B4-BE49-F238E27FC236}">
                <a16:creationId xmlns="" xmlns:a16="http://schemas.microsoft.com/office/drawing/2014/main" id="{9C7891CF-0CE6-4459-8B48-D99AB7321D43}"/>
              </a:ext>
            </a:extLst>
          </p:cNvPr>
          <p:cNvSpPr>
            <a:spLocks/>
          </p:cNvSpPr>
          <p:nvPr/>
        </p:nvSpPr>
        <p:spPr bwMode="auto">
          <a:xfrm>
            <a:off x="215715" y="348818"/>
            <a:ext cx="224411" cy="296151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2" name="사각형: 둥근 모서리 20">
            <a:extLst>
              <a:ext uri="{FF2B5EF4-FFF2-40B4-BE49-F238E27FC236}">
                <a16:creationId xmlns="" xmlns:a16="http://schemas.microsoft.com/office/drawing/2014/main" id="{0616D4E1-6E71-EA4F-9CE6-79B63B7A69CE}"/>
              </a:ext>
            </a:extLst>
          </p:cNvPr>
          <p:cNvSpPr/>
          <p:nvPr/>
        </p:nvSpPr>
        <p:spPr>
          <a:xfrm>
            <a:off x="399473" y="3735659"/>
            <a:ext cx="11245194" cy="1062850"/>
          </a:xfrm>
          <a:prstGeom prst="roundRect">
            <a:avLst>
              <a:gd name="adj" fmla="val 50000"/>
            </a:avLst>
          </a:prstGeom>
          <a:solidFill>
            <a:srgbClr val="B8B8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BA4ACA87-6D96-AE46-8FC3-9B1A9BD0C292}"/>
              </a:ext>
            </a:extLst>
          </p:cNvPr>
          <p:cNvSpPr/>
          <p:nvPr/>
        </p:nvSpPr>
        <p:spPr>
          <a:xfrm>
            <a:off x="459105" y="2609590"/>
            <a:ext cx="492444" cy="5749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ⓥ</a:t>
            </a: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id="{E5FEE5AB-D58B-844B-8FDD-5A0A95DF5736}"/>
              </a:ext>
            </a:extLst>
          </p:cNvPr>
          <p:cNvSpPr/>
          <p:nvPr/>
        </p:nvSpPr>
        <p:spPr>
          <a:xfrm>
            <a:off x="435442" y="3914539"/>
            <a:ext cx="492444" cy="5749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ⓥ</a:t>
            </a: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D62E15C4-0C3D-0F4C-B70E-64D9ACB2B427}"/>
              </a:ext>
            </a:extLst>
          </p:cNvPr>
          <p:cNvSpPr/>
          <p:nvPr/>
        </p:nvSpPr>
        <p:spPr>
          <a:xfrm>
            <a:off x="718080" y="3884104"/>
            <a:ext cx="2645251" cy="655372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dirty="0" smtClean="0">
                <a:ea typeface="맑은 고딕"/>
              </a:rPr>
              <a:t>Flex </a:t>
            </a:r>
            <a:r>
              <a:rPr lang="ko-KR" altLang="en-US" sz="2800" b="1" dirty="0" smtClean="0">
                <a:ea typeface="맑은 고딕"/>
              </a:rPr>
              <a:t>최적화</a:t>
            </a:r>
            <a:endParaRPr lang="ko-KR" altLang="en-US" sz="2800" b="1" dirty="0">
              <a:ea typeface="맑은 고딕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D62E15C4-0C3D-0F4C-B70E-64D9ACB2B427}"/>
              </a:ext>
            </a:extLst>
          </p:cNvPr>
          <p:cNvSpPr/>
          <p:nvPr/>
        </p:nvSpPr>
        <p:spPr>
          <a:xfrm>
            <a:off x="1026055" y="2609590"/>
            <a:ext cx="4063933" cy="655372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dirty="0" smtClean="0">
                <a:ea typeface="맑은 고딕"/>
              </a:rPr>
              <a:t>Flex</a:t>
            </a:r>
            <a:r>
              <a:rPr lang="ko-KR" altLang="en-US" sz="2800" dirty="0" smtClean="0">
                <a:ea typeface="맑은 고딕"/>
              </a:rPr>
              <a:t>를 활용한 </a:t>
            </a:r>
            <a:r>
              <a:rPr lang="ko-KR" altLang="en-US" sz="2800" b="1" dirty="0" smtClean="0">
                <a:ea typeface="맑은 고딕"/>
              </a:rPr>
              <a:t>유체 표현</a:t>
            </a:r>
            <a:endParaRPr lang="ko-KR" altLang="en-US" sz="2800" b="1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29606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자유형: 도형 14">
            <a:extLst>
              <a:ext uri="{FF2B5EF4-FFF2-40B4-BE49-F238E27FC236}">
                <a16:creationId xmlns="" xmlns:a16="http://schemas.microsoft.com/office/drawing/2014/main" id="{7C7036B2-9741-4CE3-8B34-B1D00D58C6C0}"/>
              </a:ext>
            </a:extLst>
          </p:cNvPr>
          <p:cNvSpPr/>
          <p:nvPr/>
        </p:nvSpPr>
        <p:spPr>
          <a:xfrm rot="18300000">
            <a:off x="1600403" y="-194695"/>
            <a:ext cx="1486501" cy="1021278"/>
          </a:xfrm>
          <a:custGeom>
            <a:avLst/>
            <a:gdLst>
              <a:gd name="connsiteX0" fmla="*/ 771394 w 1486501"/>
              <a:gd name="connsiteY0" fmla="*/ 0 h 1021278"/>
              <a:gd name="connsiteX1" fmla="*/ 1486501 w 1486501"/>
              <a:gd name="connsiteY1" fmla="*/ 1021278 h 1021278"/>
              <a:gd name="connsiteX2" fmla="*/ 510639 w 1486501"/>
              <a:gd name="connsiteY2" fmla="*/ 1021278 h 1021278"/>
              <a:gd name="connsiteX3" fmla="*/ 0 w 1486501"/>
              <a:gd name="connsiteY3" fmla="*/ 510639 h 1021278"/>
              <a:gd name="connsiteX4" fmla="*/ 510639 w 1486501"/>
              <a:gd name="connsiteY4" fmla="*/ 0 h 1021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86501" h="1021278">
                <a:moveTo>
                  <a:pt x="771394" y="0"/>
                </a:moveTo>
                <a:lnTo>
                  <a:pt x="1486501" y="1021278"/>
                </a:lnTo>
                <a:lnTo>
                  <a:pt x="510639" y="1021278"/>
                </a:lnTo>
                <a:cubicBezTo>
                  <a:pt x="228621" y="1021278"/>
                  <a:pt x="0" y="792657"/>
                  <a:pt x="0" y="510639"/>
                </a:cubicBezTo>
                <a:cubicBezTo>
                  <a:pt x="0" y="228621"/>
                  <a:pt x="228621" y="0"/>
                  <a:pt x="510639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자유형: 도형 12">
            <a:extLst>
              <a:ext uri="{FF2B5EF4-FFF2-40B4-BE49-F238E27FC236}">
                <a16:creationId xmlns="" xmlns:a16="http://schemas.microsoft.com/office/drawing/2014/main" id="{83BC1BC1-768A-4FF3-B0F7-2504AB2463E1}"/>
              </a:ext>
            </a:extLst>
          </p:cNvPr>
          <p:cNvSpPr/>
          <p:nvPr/>
        </p:nvSpPr>
        <p:spPr>
          <a:xfrm rot="18000000">
            <a:off x="1541194" y="-198169"/>
            <a:ext cx="1311253" cy="1021278"/>
          </a:xfrm>
          <a:custGeom>
            <a:avLst/>
            <a:gdLst>
              <a:gd name="connsiteX0" fmla="*/ 721618 w 1311253"/>
              <a:gd name="connsiteY0" fmla="*/ 0 h 1021278"/>
              <a:gd name="connsiteX1" fmla="*/ 1311253 w 1311253"/>
              <a:gd name="connsiteY1" fmla="*/ 1021278 h 1021278"/>
              <a:gd name="connsiteX2" fmla="*/ 319037 w 1311253"/>
              <a:gd name="connsiteY2" fmla="*/ 1021278 h 1021278"/>
              <a:gd name="connsiteX3" fmla="*/ 0 w 1311253"/>
              <a:gd name="connsiteY3" fmla="*/ 702241 h 1021278"/>
              <a:gd name="connsiteX4" fmla="*/ 0 w 1311253"/>
              <a:gd name="connsiteY4" fmla="*/ 319037 h 1021278"/>
              <a:gd name="connsiteX5" fmla="*/ 319037 w 1311253"/>
              <a:gd name="connsiteY5" fmla="*/ 0 h 1021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11253" h="1021278">
                <a:moveTo>
                  <a:pt x="721618" y="0"/>
                </a:moveTo>
                <a:lnTo>
                  <a:pt x="1311253" y="1021278"/>
                </a:lnTo>
                <a:lnTo>
                  <a:pt x="319037" y="1021278"/>
                </a:lnTo>
                <a:cubicBezTo>
                  <a:pt x="142838" y="1021278"/>
                  <a:pt x="0" y="878440"/>
                  <a:pt x="0" y="702241"/>
                </a:cubicBezTo>
                <a:lnTo>
                  <a:pt x="0" y="319037"/>
                </a:lnTo>
                <a:cubicBezTo>
                  <a:pt x="0" y="142838"/>
                  <a:pt x="142838" y="0"/>
                  <a:pt x="319037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42DD46FB-78F9-499E-B11B-128CA332B259}"/>
              </a:ext>
            </a:extLst>
          </p:cNvPr>
          <p:cNvSpPr/>
          <p:nvPr/>
        </p:nvSpPr>
        <p:spPr>
          <a:xfrm>
            <a:off x="3188256" y="-6586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2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게임소개 및 특징</a:t>
            </a:r>
            <a:endParaRPr lang="en-US" altLang="ko-KR" sz="32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03486F2F-3BC2-44B6-9674-2789396E3EBA}"/>
              </a:ext>
            </a:extLst>
          </p:cNvPr>
          <p:cNvSpPr/>
          <p:nvPr/>
        </p:nvSpPr>
        <p:spPr>
          <a:xfrm>
            <a:off x="0" y="0"/>
            <a:ext cx="2220686" cy="1021278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rtlCol="0" anchor="ctr"/>
          <a:lstStyle/>
          <a:p>
            <a:pPr lvl="1"/>
            <a:r>
              <a:rPr lang="en-US" altLang="ko-KR" b="1" dirty="0">
                <a:solidFill>
                  <a:prstClr val="white"/>
                </a:solidFill>
              </a:rPr>
              <a:t>CONTENTS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11" name="Freeform 9">
            <a:extLst>
              <a:ext uri="{FF2B5EF4-FFF2-40B4-BE49-F238E27FC236}">
                <a16:creationId xmlns="" xmlns:a16="http://schemas.microsoft.com/office/drawing/2014/main" id="{9C7891CF-0CE6-4459-8B48-D99AB7321D43}"/>
              </a:ext>
            </a:extLst>
          </p:cNvPr>
          <p:cNvSpPr>
            <a:spLocks/>
          </p:cNvSpPr>
          <p:nvPr/>
        </p:nvSpPr>
        <p:spPr bwMode="auto">
          <a:xfrm>
            <a:off x="215715" y="348818"/>
            <a:ext cx="224411" cy="296151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="" xmlns:a16="http://schemas.microsoft.com/office/drawing/2014/main" id="{C1C46054-0CE5-481F-80F6-28CCBFC3A37D}"/>
              </a:ext>
            </a:extLst>
          </p:cNvPr>
          <p:cNvSpPr/>
          <p:nvPr/>
        </p:nvSpPr>
        <p:spPr>
          <a:xfrm>
            <a:off x="6236583" y="4239049"/>
            <a:ext cx="5275408" cy="1937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44546A">
                    <a:lumMod val="75000"/>
                  </a:srgbClr>
                </a:solidFill>
              </a:rPr>
              <a:t>시나리오</a:t>
            </a:r>
            <a:endParaRPr lang="en-US" altLang="ko-KR" b="1" dirty="0">
              <a:solidFill>
                <a:srgbClr val="44546A">
                  <a:lumMod val="75000"/>
                </a:srgb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배경 </a:t>
            </a: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</a:rPr>
              <a:t>:</a:t>
            </a: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고립된 섬</a:t>
            </a:r>
            <a:endParaRPr lang="en-US" altLang="ko-KR" sz="16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전투가 길어진 나머지 보급품이 끊겼다</a:t>
            </a: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몬스터를 잡아 먹어 체력을 회복하고</a:t>
            </a: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</a:rPr>
              <a:t>,</a:t>
            </a: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보급품을 찾아 최종적으로 섬을 탈출해야 한다</a:t>
            </a: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  <a:endParaRPr lang="ko-KR" altLang="en-US" sz="105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7" name="왼쪽 대괄호 56">
            <a:extLst>
              <a:ext uri="{FF2B5EF4-FFF2-40B4-BE49-F238E27FC236}">
                <a16:creationId xmlns="" xmlns:a16="http://schemas.microsoft.com/office/drawing/2014/main" id="{F0201957-908C-41CA-9EE2-8D92AC7F5BD0}"/>
              </a:ext>
            </a:extLst>
          </p:cNvPr>
          <p:cNvSpPr/>
          <p:nvPr/>
        </p:nvSpPr>
        <p:spPr>
          <a:xfrm rot="5400000">
            <a:off x="3049036" y="1485684"/>
            <a:ext cx="1901330" cy="3605400"/>
          </a:xfrm>
          <a:prstGeom prst="leftBracket">
            <a:avLst>
              <a:gd name="adj" fmla="val 120396"/>
            </a:avLst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58" name="그룹 57">
            <a:extLst>
              <a:ext uri="{FF2B5EF4-FFF2-40B4-BE49-F238E27FC236}">
                <a16:creationId xmlns="" xmlns:a16="http://schemas.microsoft.com/office/drawing/2014/main" id="{49672307-3392-4BED-90F5-955A880F664B}"/>
              </a:ext>
            </a:extLst>
          </p:cNvPr>
          <p:cNvGrpSpPr/>
          <p:nvPr/>
        </p:nvGrpSpPr>
        <p:grpSpPr>
          <a:xfrm>
            <a:off x="1939983" y="4239049"/>
            <a:ext cx="514036" cy="514036"/>
            <a:chOff x="3694803" y="4399671"/>
            <a:chExt cx="514036" cy="514036"/>
          </a:xfrm>
        </p:grpSpPr>
        <p:sp>
          <p:nvSpPr>
            <p:cNvPr id="59" name="타원 58">
              <a:extLst>
                <a:ext uri="{FF2B5EF4-FFF2-40B4-BE49-F238E27FC236}">
                  <a16:creationId xmlns="" xmlns:a16="http://schemas.microsoft.com/office/drawing/2014/main" id="{291A2F81-FC42-4805-B809-EDEC85B04AA4}"/>
                </a:ext>
              </a:extLst>
            </p:cNvPr>
            <p:cNvSpPr/>
            <p:nvPr/>
          </p:nvSpPr>
          <p:spPr>
            <a:xfrm>
              <a:off x="3694803" y="4399671"/>
              <a:ext cx="514036" cy="514036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0" name="Freeform 6">
              <a:extLst>
                <a:ext uri="{FF2B5EF4-FFF2-40B4-BE49-F238E27FC236}">
                  <a16:creationId xmlns="" xmlns:a16="http://schemas.microsoft.com/office/drawing/2014/main" id="{1E3374E1-E87D-4B8B-8490-DCAF391114A2}"/>
                </a:ext>
              </a:extLst>
            </p:cNvPr>
            <p:cNvSpPr>
              <a:spLocks/>
            </p:cNvSpPr>
            <p:nvPr/>
          </p:nvSpPr>
          <p:spPr bwMode="auto">
            <a:xfrm rot="10800000" flipH="1" flipV="1">
              <a:off x="3812692" y="4529291"/>
              <a:ext cx="287896" cy="255248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61" name="직사각형 60">
            <a:extLst>
              <a:ext uri="{FF2B5EF4-FFF2-40B4-BE49-F238E27FC236}">
                <a16:creationId xmlns="" xmlns:a16="http://schemas.microsoft.com/office/drawing/2014/main" id="{37087F92-FE03-4899-983F-8056E8AD665C}"/>
              </a:ext>
            </a:extLst>
          </p:cNvPr>
          <p:cNvSpPr/>
          <p:nvPr/>
        </p:nvSpPr>
        <p:spPr>
          <a:xfrm>
            <a:off x="5840438" y="1796865"/>
            <a:ext cx="2949012" cy="8295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44546A">
                    <a:lumMod val="75000"/>
                  </a:srgbClr>
                </a:solidFill>
              </a:rPr>
              <a:t>플랫폼</a:t>
            </a:r>
            <a:endParaRPr lang="en-US" altLang="ko-KR" b="1" dirty="0">
              <a:solidFill>
                <a:srgbClr val="44546A">
                  <a:lumMod val="75000"/>
                </a:srgb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</a:rPr>
              <a:t>PC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="" xmlns:a16="http://schemas.microsoft.com/office/drawing/2014/main" id="{7243814C-F7B6-4901-914A-6C8BB03645A7}"/>
              </a:ext>
            </a:extLst>
          </p:cNvPr>
          <p:cNvSpPr/>
          <p:nvPr/>
        </p:nvSpPr>
        <p:spPr>
          <a:xfrm>
            <a:off x="-1375366" y="4239048"/>
            <a:ext cx="2949012" cy="8295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b="1" dirty="0">
                <a:solidFill>
                  <a:srgbClr val="44546A">
                    <a:lumMod val="75000"/>
                  </a:srgbClr>
                </a:solidFill>
              </a:rPr>
              <a:t>장르</a:t>
            </a:r>
          </a:p>
          <a:p>
            <a:pPr algn="r">
              <a:lnSpc>
                <a:spcPct val="150000"/>
              </a:lnSpc>
            </a:pP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</a:rPr>
              <a:t>FPS</a:t>
            </a:r>
            <a:endParaRPr lang="ko-KR" altLang="en-US" sz="105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="" xmlns:a16="http://schemas.microsoft.com/office/drawing/2014/main" id="{EAEC6516-81B5-4990-95A3-6675964AB310}"/>
              </a:ext>
            </a:extLst>
          </p:cNvPr>
          <p:cNvSpPr/>
          <p:nvPr/>
        </p:nvSpPr>
        <p:spPr>
          <a:xfrm>
            <a:off x="-1034380" y="1796866"/>
            <a:ext cx="2949012" cy="8295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b="1" dirty="0">
                <a:solidFill>
                  <a:srgbClr val="44546A">
                    <a:lumMod val="75000"/>
                  </a:srgbClr>
                </a:solidFill>
              </a:rPr>
              <a:t>시점</a:t>
            </a:r>
            <a:endParaRPr lang="en-US" altLang="ko-KR" b="1" dirty="0">
              <a:solidFill>
                <a:srgbClr val="44546A">
                  <a:lumMod val="75000"/>
                </a:srgb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</a:rPr>
              <a:t>3</a:t>
            </a: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인칭</a:t>
            </a:r>
            <a:endParaRPr lang="en-US" altLang="ko-KR" sz="16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pSp>
        <p:nvGrpSpPr>
          <p:cNvPr id="64" name="그룹 63">
            <a:extLst>
              <a:ext uri="{FF2B5EF4-FFF2-40B4-BE49-F238E27FC236}">
                <a16:creationId xmlns="" xmlns:a16="http://schemas.microsoft.com/office/drawing/2014/main" id="{94EF0DB9-DAB2-48D8-8EAC-C3282D507D03}"/>
              </a:ext>
            </a:extLst>
          </p:cNvPr>
          <p:cNvGrpSpPr/>
          <p:nvPr/>
        </p:nvGrpSpPr>
        <p:grpSpPr>
          <a:xfrm>
            <a:off x="5545383" y="4239049"/>
            <a:ext cx="514036" cy="514036"/>
            <a:chOff x="7641681" y="4255353"/>
            <a:chExt cx="514036" cy="514036"/>
          </a:xfrm>
        </p:grpSpPr>
        <p:sp>
          <p:nvSpPr>
            <p:cNvPr id="65" name="타원 64">
              <a:extLst>
                <a:ext uri="{FF2B5EF4-FFF2-40B4-BE49-F238E27FC236}">
                  <a16:creationId xmlns="" xmlns:a16="http://schemas.microsoft.com/office/drawing/2014/main" id="{2FC474CC-6A6B-4E83-8EC5-86F6A74C9420}"/>
                </a:ext>
              </a:extLst>
            </p:cNvPr>
            <p:cNvSpPr/>
            <p:nvPr/>
          </p:nvSpPr>
          <p:spPr>
            <a:xfrm>
              <a:off x="7641681" y="4255353"/>
              <a:ext cx="514036" cy="514036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6" name="자유형 23">
              <a:extLst>
                <a:ext uri="{FF2B5EF4-FFF2-40B4-BE49-F238E27FC236}">
                  <a16:creationId xmlns="" xmlns:a16="http://schemas.microsoft.com/office/drawing/2014/main" id="{A647207E-ED8A-41F2-B423-C1D2D12AE875}"/>
                </a:ext>
              </a:extLst>
            </p:cNvPr>
            <p:cNvSpPr>
              <a:spLocks/>
            </p:cNvSpPr>
            <p:nvPr/>
          </p:nvSpPr>
          <p:spPr bwMode="auto">
            <a:xfrm>
              <a:off x="7756240" y="4388629"/>
              <a:ext cx="284918" cy="249359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67" name="그룹 66">
            <a:extLst>
              <a:ext uri="{FF2B5EF4-FFF2-40B4-BE49-F238E27FC236}">
                <a16:creationId xmlns="" xmlns:a16="http://schemas.microsoft.com/office/drawing/2014/main" id="{82D5A16E-5F0D-49AF-B68E-7364F6DBDD0C}"/>
              </a:ext>
            </a:extLst>
          </p:cNvPr>
          <p:cNvGrpSpPr/>
          <p:nvPr/>
        </p:nvGrpSpPr>
        <p:grpSpPr>
          <a:xfrm rot="16200000">
            <a:off x="5031347" y="2613515"/>
            <a:ext cx="514036" cy="514036"/>
            <a:chOff x="7127645" y="2629819"/>
            <a:chExt cx="514036" cy="514036"/>
          </a:xfrm>
        </p:grpSpPr>
        <p:sp>
          <p:nvSpPr>
            <p:cNvPr id="68" name="타원 67">
              <a:extLst>
                <a:ext uri="{FF2B5EF4-FFF2-40B4-BE49-F238E27FC236}">
                  <a16:creationId xmlns="" xmlns:a16="http://schemas.microsoft.com/office/drawing/2014/main" id="{D146AB40-944A-4108-A924-664930710733}"/>
                </a:ext>
              </a:extLst>
            </p:cNvPr>
            <p:cNvSpPr/>
            <p:nvPr/>
          </p:nvSpPr>
          <p:spPr>
            <a:xfrm>
              <a:off x="7127645" y="2629819"/>
              <a:ext cx="514036" cy="514036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9" name="Freeform 36">
              <a:extLst>
                <a:ext uri="{FF2B5EF4-FFF2-40B4-BE49-F238E27FC236}">
                  <a16:creationId xmlns="" xmlns:a16="http://schemas.microsoft.com/office/drawing/2014/main" id="{61C38DED-0F30-44BA-B37F-EAB2B8C3B4C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318753" y="2764257"/>
              <a:ext cx="145762" cy="245159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70" name="그룹 69">
            <a:extLst>
              <a:ext uri="{FF2B5EF4-FFF2-40B4-BE49-F238E27FC236}">
                <a16:creationId xmlns="" xmlns:a16="http://schemas.microsoft.com/office/drawing/2014/main" id="{FF209775-85E3-492C-B8F6-A4FA4361E564}"/>
              </a:ext>
            </a:extLst>
          </p:cNvPr>
          <p:cNvGrpSpPr/>
          <p:nvPr/>
        </p:nvGrpSpPr>
        <p:grpSpPr>
          <a:xfrm>
            <a:off x="2454022" y="2613515"/>
            <a:ext cx="514036" cy="514036"/>
            <a:chOff x="4550320" y="2629819"/>
            <a:chExt cx="514036" cy="514036"/>
          </a:xfrm>
        </p:grpSpPr>
        <p:sp>
          <p:nvSpPr>
            <p:cNvPr id="71" name="타원 70">
              <a:extLst>
                <a:ext uri="{FF2B5EF4-FFF2-40B4-BE49-F238E27FC236}">
                  <a16:creationId xmlns="" xmlns:a16="http://schemas.microsoft.com/office/drawing/2014/main" id="{6542A161-3177-4FB9-B940-183368AAE30C}"/>
                </a:ext>
              </a:extLst>
            </p:cNvPr>
            <p:cNvSpPr/>
            <p:nvPr/>
          </p:nvSpPr>
          <p:spPr>
            <a:xfrm>
              <a:off x="4550320" y="2629819"/>
              <a:ext cx="514036" cy="514036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2" name="Freeform 9">
              <a:extLst>
                <a:ext uri="{FF2B5EF4-FFF2-40B4-BE49-F238E27FC236}">
                  <a16:creationId xmlns="" xmlns:a16="http://schemas.microsoft.com/office/drawing/2014/main" id="{6964C16A-9807-493E-9D04-4338CF34C61E}"/>
                </a:ext>
              </a:extLst>
            </p:cNvPr>
            <p:cNvSpPr>
              <a:spLocks/>
            </p:cNvSpPr>
            <p:nvPr/>
          </p:nvSpPr>
          <p:spPr bwMode="auto">
            <a:xfrm>
              <a:off x="4727484" y="2780942"/>
              <a:ext cx="160485" cy="211790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" name="타원 1">
            <a:extLst>
              <a:ext uri="{FF2B5EF4-FFF2-40B4-BE49-F238E27FC236}">
                <a16:creationId xmlns="" xmlns:a16="http://schemas.microsoft.com/office/drawing/2014/main" id="{6D3196C3-EA69-4D78-A18F-FDA0A93B18FD}"/>
              </a:ext>
            </a:extLst>
          </p:cNvPr>
          <p:cNvSpPr/>
          <p:nvPr/>
        </p:nvSpPr>
        <p:spPr>
          <a:xfrm>
            <a:off x="2930300" y="2870532"/>
            <a:ext cx="2300260" cy="232209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="" xmlns:a16="http://schemas.microsoft.com/office/drawing/2014/main" id="{9215DB98-6E9A-6344-80CA-AEE4D785B787}"/>
              </a:ext>
            </a:extLst>
          </p:cNvPr>
          <p:cNvGrpSpPr/>
          <p:nvPr/>
        </p:nvGrpSpPr>
        <p:grpSpPr>
          <a:xfrm>
            <a:off x="2454022" y="2613514"/>
            <a:ext cx="514036" cy="514036"/>
            <a:chOff x="7641681" y="4255353"/>
            <a:chExt cx="514036" cy="514036"/>
          </a:xfrm>
        </p:grpSpPr>
        <p:sp>
          <p:nvSpPr>
            <p:cNvPr id="26" name="타원 25">
              <a:extLst>
                <a:ext uri="{FF2B5EF4-FFF2-40B4-BE49-F238E27FC236}">
                  <a16:creationId xmlns="" xmlns:a16="http://schemas.microsoft.com/office/drawing/2014/main" id="{6DA37093-671C-5B49-9ADE-597D06EF34F0}"/>
                </a:ext>
              </a:extLst>
            </p:cNvPr>
            <p:cNvSpPr/>
            <p:nvPr/>
          </p:nvSpPr>
          <p:spPr>
            <a:xfrm>
              <a:off x="7641681" y="4255353"/>
              <a:ext cx="514036" cy="514036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자유형 23">
              <a:extLst>
                <a:ext uri="{FF2B5EF4-FFF2-40B4-BE49-F238E27FC236}">
                  <a16:creationId xmlns="" xmlns:a16="http://schemas.microsoft.com/office/drawing/2014/main" id="{356EE20E-45F6-F64B-94C3-3A23B5270658}"/>
                </a:ext>
              </a:extLst>
            </p:cNvPr>
            <p:cNvSpPr>
              <a:spLocks/>
            </p:cNvSpPr>
            <p:nvPr/>
          </p:nvSpPr>
          <p:spPr bwMode="auto">
            <a:xfrm>
              <a:off x="7756240" y="4388629"/>
              <a:ext cx="284918" cy="249359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="" xmlns:a16="http://schemas.microsoft.com/office/drawing/2014/main" id="{F58913C7-F002-FB4D-94BF-37C4FAE7C394}"/>
              </a:ext>
            </a:extLst>
          </p:cNvPr>
          <p:cNvGrpSpPr/>
          <p:nvPr/>
        </p:nvGrpSpPr>
        <p:grpSpPr>
          <a:xfrm>
            <a:off x="5545383" y="4239049"/>
            <a:ext cx="514036" cy="514036"/>
            <a:chOff x="4550320" y="2629819"/>
            <a:chExt cx="514036" cy="514036"/>
          </a:xfrm>
        </p:grpSpPr>
        <p:sp>
          <p:nvSpPr>
            <p:cNvPr id="29" name="타원 28">
              <a:extLst>
                <a:ext uri="{FF2B5EF4-FFF2-40B4-BE49-F238E27FC236}">
                  <a16:creationId xmlns="" xmlns:a16="http://schemas.microsoft.com/office/drawing/2014/main" id="{C7A7F4F0-C6DA-714C-B74D-44A208AA2A03}"/>
                </a:ext>
              </a:extLst>
            </p:cNvPr>
            <p:cNvSpPr/>
            <p:nvPr/>
          </p:nvSpPr>
          <p:spPr>
            <a:xfrm>
              <a:off x="4550320" y="2629819"/>
              <a:ext cx="514036" cy="514036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Freeform 9">
              <a:extLst>
                <a:ext uri="{FF2B5EF4-FFF2-40B4-BE49-F238E27FC236}">
                  <a16:creationId xmlns="" xmlns:a16="http://schemas.microsoft.com/office/drawing/2014/main" id="{DA143CEC-9DCD-5446-B866-45F9E71520E0}"/>
                </a:ext>
              </a:extLst>
            </p:cNvPr>
            <p:cNvSpPr>
              <a:spLocks/>
            </p:cNvSpPr>
            <p:nvPr/>
          </p:nvSpPr>
          <p:spPr bwMode="auto">
            <a:xfrm>
              <a:off x="4727484" y="2780942"/>
              <a:ext cx="160485" cy="211790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" name="슬라이드 번호 개체 틀 2">
            <a:extLst>
              <a:ext uri="{FF2B5EF4-FFF2-40B4-BE49-F238E27FC236}">
                <a16:creationId xmlns="" xmlns:a16="http://schemas.microsoft.com/office/drawing/2014/main" id="{9A9D391C-FFDE-044F-AA18-A23763C20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8352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자유형: 도형 14">
            <a:extLst>
              <a:ext uri="{FF2B5EF4-FFF2-40B4-BE49-F238E27FC236}">
                <a16:creationId xmlns="" xmlns:a16="http://schemas.microsoft.com/office/drawing/2014/main" id="{7C7036B2-9741-4CE3-8B34-B1D00D58C6C0}"/>
              </a:ext>
            </a:extLst>
          </p:cNvPr>
          <p:cNvSpPr/>
          <p:nvPr/>
        </p:nvSpPr>
        <p:spPr>
          <a:xfrm rot="18300000">
            <a:off x="1600403" y="-194695"/>
            <a:ext cx="1486501" cy="1021278"/>
          </a:xfrm>
          <a:custGeom>
            <a:avLst/>
            <a:gdLst>
              <a:gd name="connsiteX0" fmla="*/ 771394 w 1486501"/>
              <a:gd name="connsiteY0" fmla="*/ 0 h 1021278"/>
              <a:gd name="connsiteX1" fmla="*/ 1486501 w 1486501"/>
              <a:gd name="connsiteY1" fmla="*/ 1021278 h 1021278"/>
              <a:gd name="connsiteX2" fmla="*/ 510639 w 1486501"/>
              <a:gd name="connsiteY2" fmla="*/ 1021278 h 1021278"/>
              <a:gd name="connsiteX3" fmla="*/ 0 w 1486501"/>
              <a:gd name="connsiteY3" fmla="*/ 510639 h 1021278"/>
              <a:gd name="connsiteX4" fmla="*/ 510639 w 1486501"/>
              <a:gd name="connsiteY4" fmla="*/ 0 h 1021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86501" h="1021278">
                <a:moveTo>
                  <a:pt x="771394" y="0"/>
                </a:moveTo>
                <a:lnTo>
                  <a:pt x="1486501" y="1021278"/>
                </a:lnTo>
                <a:lnTo>
                  <a:pt x="510639" y="1021278"/>
                </a:lnTo>
                <a:cubicBezTo>
                  <a:pt x="228621" y="1021278"/>
                  <a:pt x="0" y="792657"/>
                  <a:pt x="0" y="510639"/>
                </a:cubicBezTo>
                <a:cubicBezTo>
                  <a:pt x="0" y="228621"/>
                  <a:pt x="228621" y="0"/>
                  <a:pt x="510639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자유형: 도형 12">
            <a:extLst>
              <a:ext uri="{FF2B5EF4-FFF2-40B4-BE49-F238E27FC236}">
                <a16:creationId xmlns="" xmlns:a16="http://schemas.microsoft.com/office/drawing/2014/main" id="{83BC1BC1-768A-4FF3-B0F7-2504AB2463E1}"/>
              </a:ext>
            </a:extLst>
          </p:cNvPr>
          <p:cNvSpPr/>
          <p:nvPr/>
        </p:nvSpPr>
        <p:spPr>
          <a:xfrm rot="18000000">
            <a:off x="1541194" y="-198169"/>
            <a:ext cx="1311253" cy="1021278"/>
          </a:xfrm>
          <a:custGeom>
            <a:avLst/>
            <a:gdLst>
              <a:gd name="connsiteX0" fmla="*/ 721618 w 1311253"/>
              <a:gd name="connsiteY0" fmla="*/ 0 h 1021278"/>
              <a:gd name="connsiteX1" fmla="*/ 1311253 w 1311253"/>
              <a:gd name="connsiteY1" fmla="*/ 1021278 h 1021278"/>
              <a:gd name="connsiteX2" fmla="*/ 319037 w 1311253"/>
              <a:gd name="connsiteY2" fmla="*/ 1021278 h 1021278"/>
              <a:gd name="connsiteX3" fmla="*/ 0 w 1311253"/>
              <a:gd name="connsiteY3" fmla="*/ 702241 h 1021278"/>
              <a:gd name="connsiteX4" fmla="*/ 0 w 1311253"/>
              <a:gd name="connsiteY4" fmla="*/ 319037 h 1021278"/>
              <a:gd name="connsiteX5" fmla="*/ 319037 w 1311253"/>
              <a:gd name="connsiteY5" fmla="*/ 0 h 1021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11253" h="1021278">
                <a:moveTo>
                  <a:pt x="721618" y="0"/>
                </a:moveTo>
                <a:lnTo>
                  <a:pt x="1311253" y="1021278"/>
                </a:lnTo>
                <a:lnTo>
                  <a:pt x="319037" y="1021278"/>
                </a:lnTo>
                <a:cubicBezTo>
                  <a:pt x="142838" y="1021278"/>
                  <a:pt x="0" y="878440"/>
                  <a:pt x="0" y="702241"/>
                </a:cubicBezTo>
                <a:lnTo>
                  <a:pt x="0" y="319037"/>
                </a:lnTo>
                <a:cubicBezTo>
                  <a:pt x="0" y="142838"/>
                  <a:pt x="142838" y="0"/>
                  <a:pt x="319037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42DD46FB-78F9-499E-B11B-128CA332B259}"/>
              </a:ext>
            </a:extLst>
          </p:cNvPr>
          <p:cNvSpPr/>
          <p:nvPr/>
        </p:nvSpPr>
        <p:spPr>
          <a:xfrm>
            <a:off x="3188256" y="-6586"/>
            <a:ext cx="6581386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2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게임소개 및 특징 </a:t>
            </a:r>
            <a:r>
              <a:rPr lang="en-US" altLang="ko-KR" sz="32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–</a:t>
            </a:r>
            <a:r>
              <a:rPr lang="ko-KR" altLang="en-US" sz="32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게임 컨셉</a:t>
            </a:r>
            <a:endParaRPr lang="en-US" altLang="ko-KR" sz="32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03486F2F-3BC2-44B6-9674-2789396E3EBA}"/>
              </a:ext>
            </a:extLst>
          </p:cNvPr>
          <p:cNvSpPr/>
          <p:nvPr/>
        </p:nvSpPr>
        <p:spPr>
          <a:xfrm>
            <a:off x="0" y="0"/>
            <a:ext cx="2220686" cy="1021278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rtlCol="0" anchor="ctr"/>
          <a:lstStyle/>
          <a:p>
            <a:pPr lvl="1"/>
            <a:r>
              <a:rPr lang="en-US" altLang="ko-KR" b="1" dirty="0">
                <a:solidFill>
                  <a:prstClr val="white"/>
                </a:solidFill>
              </a:rPr>
              <a:t>CONTENTS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11" name="Freeform 9">
            <a:extLst>
              <a:ext uri="{FF2B5EF4-FFF2-40B4-BE49-F238E27FC236}">
                <a16:creationId xmlns="" xmlns:a16="http://schemas.microsoft.com/office/drawing/2014/main" id="{9C7891CF-0CE6-4459-8B48-D99AB7321D43}"/>
              </a:ext>
            </a:extLst>
          </p:cNvPr>
          <p:cNvSpPr>
            <a:spLocks/>
          </p:cNvSpPr>
          <p:nvPr/>
        </p:nvSpPr>
        <p:spPr bwMode="auto">
          <a:xfrm>
            <a:off x="215715" y="348818"/>
            <a:ext cx="224411" cy="296151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="" xmlns:a16="http://schemas.microsoft.com/office/drawing/2014/main" id="{3C9D2C5A-EF35-9247-93B5-CA6574F5199E}"/>
              </a:ext>
            </a:extLst>
          </p:cNvPr>
          <p:cNvSpPr/>
          <p:nvPr/>
        </p:nvSpPr>
        <p:spPr>
          <a:xfrm>
            <a:off x="6149601" y="1582474"/>
            <a:ext cx="6078927" cy="869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dirty="0" err="1">
                <a:solidFill>
                  <a:srgbClr val="333F50"/>
                </a:solidFill>
              </a:rPr>
              <a:t>크립</a:t>
            </a:r>
            <a:r>
              <a:rPr lang="en-US" altLang="ko-KR" b="1" dirty="0">
                <a:solidFill>
                  <a:srgbClr val="333F50"/>
                </a:solidFill>
              </a:rPr>
              <a:t>(</a:t>
            </a:r>
            <a:r>
              <a:rPr lang="ko-KR" altLang="en-US" b="1" dirty="0">
                <a:solidFill>
                  <a:srgbClr val="333F50"/>
                </a:solidFill>
              </a:rPr>
              <a:t>중립 몬스터</a:t>
            </a:r>
            <a:r>
              <a:rPr lang="en-US" altLang="ko-KR" b="1" dirty="0">
                <a:solidFill>
                  <a:srgbClr val="333F50"/>
                </a:solidFill>
              </a:rPr>
              <a:t>)</a:t>
            </a:r>
            <a:r>
              <a:rPr lang="ko-KR" altLang="en-US" b="1" dirty="0">
                <a:solidFill>
                  <a:srgbClr val="333F50"/>
                </a:solidFill>
              </a:rPr>
              <a:t> </a:t>
            </a:r>
            <a:r>
              <a:rPr lang="ko-KR" altLang="en-US" dirty="0">
                <a:solidFill>
                  <a:srgbClr val="333F50"/>
                </a:solidFill>
              </a:rPr>
              <a:t>들을 처치하여 </a:t>
            </a:r>
            <a:endParaRPr lang="en-US" altLang="ko-KR" dirty="0">
              <a:solidFill>
                <a:srgbClr val="333F5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rgbClr val="333F50"/>
                </a:solidFill>
              </a:rPr>
              <a:t>경험치와 맵 상의 이로운 요소들을 확보</a:t>
            </a:r>
            <a:endParaRPr lang="en-US" altLang="ko-KR" sz="1100" dirty="0">
              <a:solidFill>
                <a:srgbClr val="333F5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96D313AF-7BD0-4E43-9456-D2AD41F9D660}"/>
              </a:ext>
            </a:extLst>
          </p:cNvPr>
          <p:cNvSpPr txBox="1"/>
          <p:nvPr/>
        </p:nvSpPr>
        <p:spPr>
          <a:xfrm>
            <a:off x="8245536" y="5524817"/>
            <a:ext cx="18870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969696"/>
                </a:solidFill>
              </a:rPr>
              <a:t>&lt;</a:t>
            </a:r>
            <a:r>
              <a:rPr lang="ko-KR" altLang="en-US" b="1" dirty="0">
                <a:solidFill>
                  <a:srgbClr val="969696"/>
                </a:solidFill>
              </a:rPr>
              <a:t>워크래프트 </a:t>
            </a:r>
            <a:r>
              <a:rPr lang="en-US" altLang="ko-KR" b="1" dirty="0">
                <a:solidFill>
                  <a:srgbClr val="969696"/>
                </a:solidFill>
              </a:rPr>
              <a:t>3&gt;</a:t>
            </a:r>
          </a:p>
          <a:p>
            <a:endParaRPr kumimoji="1" lang="x-none" altLang="en-US" dirty="0">
              <a:solidFill>
                <a:srgbClr val="969696"/>
              </a:solidFill>
            </a:endParaRPr>
          </a:p>
        </p:txBody>
      </p:sp>
      <p:pic>
        <p:nvPicPr>
          <p:cNvPr id="12" name="그림 11" descr="잔디, 녹색이(가) 표시된 사진&#10;&#10;자동 생성된 설명">
            <a:extLst>
              <a:ext uri="{FF2B5EF4-FFF2-40B4-BE49-F238E27FC236}">
                <a16:creationId xmlns="" xmlns:a16="http://schemas.microsoft.com/office/drawing/2014/main" id="{272558A3-28BE-1740-AED4-2F8E911AC2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102" y="2804825"/>
            <a:ext cx="4357927" cy="2542124"/>
          </a:xfrm>
          <a:prstGeom prst="rect">
            <a:avLst/>
          </a:prstGeom>
        </p:spPr>
      </p:pic>
      <p:pic>
        <p:nvPicPr>
          <p:cNvPr id="3" name="그래픽 2" descr="아래쪽 화살표 단색으로 채워진">
            <a:extLst>
              <a:ext uri="{FF2B5EF4-FFF2-40B4-BE49-F238E27FC236}">
                <a16:creationId xmlns="" xmlns:a16="http://schemas.microsoft.com/office/drawing/2014/main" id="{6B2F4D79-AB46-3B4A-AB9C-045C56268E9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3493363">
            <a:off x="8979380" y="3258244"/>
            <a:ext cx="914400" cy="914400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09A2C64E-F411-F84B-AF23-1D41CAEA1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809C683F-3767-F64A-BCE4-CA5FAF5C9649}"/>
              </a:ext>
            </a:extLst>
          </p:cNvPr>
          <p:cNvSpPr/>
          <p:nvPr/>
        </p:nvSpPr>
        <p:spPr>
          <a:xfrm>
            <a:off x="1175355" y="1910618"/>
            <a:ext cx="4220211" cy="869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dirty="0">
                <a:solidFill>
                  <a:srgbClr val="333F50"/>
                </a:solidFill>
              </a:rPr>
              <a:t>용병 시스템</a:t>
            </a:r>
            <a:endParaRPr lang="ko-KR" altLang="en-US" sz="1100" dirty="0">
              <a:solidFill>
                <a:srgbClr val="333F50"/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b="1" dirty="0">
              <a:solidFill>
                <a:srgbClr val="333F50"/>
              </a:solidFill>
            </a:endParaRPr>
          </a:p>
        </p:txBody>
      </p:sp>
      <p:pic>
        <p:nvPicPr>
          <p:cNvPr id="20" name="Picture 4" descr="IPB Image">
            <a:extLst>
              <a:ext uri="{FF2B5EF4-FFF2-40B4-BE49-F238E27FC236}">
                <a16:creationId xmlns="" xmlns:a16="http://schemas.microsoft.com/office/drawing/2014/main" id="{6ADC3A72-BFFE-514D-9B90-C65B997563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971" y="2780408"/>
            <a:ext cx="4922980" cy="2625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BC644511-CC1A-0B4F-93BD-585D934C3B07}"/>
              </a:ext>
            </a:extLst>
          </p:cNvPr>
          <p:cNvSpPr txBox="1"/>
          <p:nvPr/>
        </p:nvSpPr>
        <p:spPr>
          <a:xfrm>
            <a:off x="1821759" y="5524817"/>
            <a:ext cx="29274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969696"/>
                </a:solidFill>
              </a:rPr>
              <a:t>&lt;</a:t>
            </a:r>
            <a:r>
              <a:rPr lang="ko-KR" altLang="en-US" b="1" dirty="0" err="1">
                <a:solidFill>
                  <a:srgbClr val="969696"/>
                </a:solidFill>
              </a:rPr>
              <a:t>워해머</a:t>
            </a:r>
            <a:r>
              <a:rPr lang="ko-KR" altLang="en-US" b="1" dirty="0">
                <a:solidFill>
                  <a:srgbClr val="969696"/>
                </a:solidFill>
              </a:rPr>
              <a:t> </a:t>
            </a:r>
            <a:r>
              <a:rPr lang="en-US" altLang="ko-KR" b="1" dirty="0">
                <a:solidFill>
                  <a:srgbClr val="969696"/>
                </a:solidFill>
              </a:rPr>
              <a:t>40K</a:t>
            </a:r>
            <a:r>
              <a:rPr lang="ko-KR" altLang="en-US" b="1" dirty="0">
                <a:solidFill>
                  <a:srgbClr val="969696"/>
                </a:solidFill>
              </a:rPr>
              <a:t> </a:t>
            </a:r>
            <a:r>
              <a:rPr lang="ko-KR" altLang="en-US" b="1" dirty="0" err="1">
                <a:solidFill>
                  <a:srgbClr val="969696"/>
                </a:solidFill>
              </a:rPr>
              <a:t>던오브워</a:t>
            </a:r>
            <a:r>
              <a:rPr lang="ko-KR" altLang="en-US" b="1" dirty="0">
                <a:solidFill>
                  <a:srgbClr val="969696"/>
                </a:solidFill>
              </a:rPr>
              <a:t> </a:t>
            </a:r>
            <a:r>
              <a:rPr lang="en-US" altLang="ko-KR" b="1" dirty="0">
                <a:solidFill>
                  <a:srgbClr val="969696"/>
                </a:solidFill>
              </a:rPr>
              <a:t>2&gt;</a:t>
            </a:r>
          </a:p>
          <a:p>
            <a:endParaRPr kumimoji="1" lang="x-none" altLang="en-US" dirty="0">
              <a:solidFill>
                <a:srgbClr val="969696"/>
              </a:solidFill>
            </a:endParaRPr>
          </a:p>
        </p:txBody>
      </p:sp>
      <p:pic>
        <p:nvPicPr>
          <p:cNvPr id="22" name="그래픽 21" descr="아래쪽 화살표 단색으로 채워진">
            <a:extLst>
              <a:ext uri="{FF2B5EF4-FFF2-40B4-BE49-F238E27FC236}">
                <a16:creationId xmlns="" xmlns:a16="http://schemas.microsoft.com/office/drawing/2014/main" id="{A4A106D9-30E4-514D-9261-A9297391137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3493363">
            <a:off x="3017476" y="381477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583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자유형: 도형 14">
            <a:extLst>
              <a:ext uri="{FF2B5EF4-FFF2-40B4-BE49-F238E27FC236}">
                <a16:creationId xmlns="" xmlns:a16="http://schemas.microsoft.com/office/drawing/2014/main" id="{7C7036B2-9741-4CE3-8B34-B1D00D58C6C0}"/>
              </a:ext>
            </a:extLst>
          </p:cNvPr>
          <p:cNvSpPr/>
          <p:nvPr/>
        </p:nvSpPr>
        <p:spPr>
          <a:xfrm rot="18300000">
            <a:off x="1600403" y="-194695"/>
            <a:ext cx="1486501" cy="1021278"/>
          </a:xfrm>
          <a:custGeom>
            <a:avLst/>
            <a:gdLst>
              <a:gd name="connsiteX0" fmla="*/ 771394 w 1486501"/>
              <a:gd name="connsiteY0" fmla="*/ 0 h 1021278"/>
              <a:gd name="connsiteX1" fmla="*/ 1486501 w 1486501"/>
              <a:gd name="connsiteY1" fmla="*/ 1021278 h 1021278"/>
              <a:gd name="connsiteX2" fmla="*/ 510639 w 1486501"/>
              <a:gd name="connsiteY2" fmla="*/ 1021278 h 1021278"/>
              <a:gd name="connsiteX3" fmla="*/ 0 w 1486501"/>
              <a:gd name="connsiteY3" fmla="*/ 510639 h 1021278"/>
              <a:gd name="connsiteX4" fmla="*/ 510639 w 1486501"/>
              <a:gd name="connsiteY4" fmla="*/ 0 h 1021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86501" h="1021278">
                <a:moveTo>
                  <a:pt x="771394" y="0"/>
                </a:moveTo>
                <a:lnTo>
                  <a:pt x="1486501" y="1021278"/>
                </a:lnTo>
                <a:lnTo>
                  <a:pt x="510639" y="1021278"/>
                </a:lnTo>
                <a:cubicBezTo>
                  <a:pt x="228621" y="1021278"/>
                  <a:pt x="0" y="792657"/>
                  <a:pt x="0" y="510639"/>
                </a:cubicBezTo>
                <a:cubicBezTo>
                  <a:pt x="0" y="228621"/>
                  <a:pt x="228621" y="0"/>
                  <a:pt x="510639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자유형: 도형 12">
            <a:extLst>
              <a:ext uri="{FF2B5EF4-FFF2-40B4-BE49-F238E27FC236}">
                <a16:creationId xmlns="" xmlns:a16="http://schemas.microsoft.com/office/drawing/2014/main" id="{83BC1BC1-768A-4FF3-B0F7-2504AB2463E1}"/>
              </a:ext>
            </a:extLst>
          </p:cNvPr>
          <p:cNvSpPr/>
          <p:nvPr/>
        </p:nvSpPr>
        <p:spPr>
          <a:xfrm rot="18000000">
            <a:off x="1541194" y="-198169"/>
            <a:ext cx="1311253" cy="1021278"/>
          </a:xfrm>
          <a:custGeom>
            <a:avLst/>
            <a:gdLst>
              <a:gd name="connsiteX0" fmla="*/ 721618 w 1311253"/>
              <a:gd name="connsiteY0" fmla="*/ 0 h 1021278"/>
              <a:gd name="connsiteX1" fmla="*/ 1311253 w 1311253"/>
              <a:gd name="connsiteY1" fmla="*/ 1021278 h 1021278"/>
              <a:gd name="connsiteX2" fmla="*/ 319037 w 1311253"/>
              <a:gd name="connsiteY2" fmla="*/ 1021278 h 1021278"/>
              <a:gd name="connsiteX3" fmla="*/ 0 w 1311253"/>
              <a:gd name="connsiteY3" fmla="*/ 702241 h 1021278"/>
              <a:gd name="connsiteX4" fmla="*/ 0 w 1311253"/>
              <a:gd name="connsiteY4" fmla="*/ 319037 h 1021278"/>
              <a:gd name="connsiteX5" fmla="*/ 319037 w 1311253"/>
              <a:gd name="connsiteY5" fmla="*/ 0 h 1021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11253" h="1021278">
                <a:moveTo>
                  <a:pt x="721618" y="0"/>
                </a:moveTo>
                <a:lnTo>
                  <a:pt x="1311253" y="1021278"/>
                </a:lnTo>
                <a:lnTo>
                  <a:pt x="319037" y="1021278"/>
                </a:lnTo>
                <a:cubicBezTo>
                  <a:pt x="142838" y="1021278"/>
                  <a:pt x="0" y="878440"/>
                  <a:pt x="0" y="702241"/>
                </a:cubicBezTo>
                <a:lnTo>
                  <a:pt x="0" y="319037"/>
                </a:lnTo>
                <a:cubicBezTo>
                  <a:pt x="0" y="142838"/>
                  <a:pt x="142838" y="0"/>
                  <a:pt x="319037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42DD46FB-78F9-499E-B11B-128CA332B259}"/>
              </a:ext>
            </a:extLst>
          </p:cNvPr>
          <p:cNvSpPr/>
          <p:nvPr/>
        </p:nvSpPr>
        <p:spPr>
          <a:xfrm>
            <a:off x="3188256" y="-6586"/>
            <a:ext cx="5815490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2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기술적 요소 및 중점 연구분야</a:t>
            </a:r>
            <a:endParaRPr lang="en-US" altLang="ko-KR" sz="9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03486F2F-3BC2-44B6-9674-2789396E3EBA}"/>
              </a:ext>
            </a:extLst>
          </p:cNvPr>
          <p:cNvSpPr/>
          <p:nvPr/>
        </p:nvSpPr>
        <p:spPr>
          <a:xfrm>
            <a:off x="0" y="0"/>
            <a:ext cx="2220686" cy="1021278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rtlCol="0" anchor="ctr"/>
          <a:lstStyle/>
          <a:p>
            <a:pPr lvl="1"/>
            <a:r>
              <a:rPr lang="en-US" altLang="ko-KR" b="1" dirty="0">
                <a:solidFill>
                  <a:prstClr val="white"/>
                </a:solidFill>
              </a:rPr>
              <a:t>CONTENTS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11" name="Freeform 9">
            <a:extLst>
              <a:ext uri="{FF2B5EF4-FFF2-40B4-BE49-F238E27FC236}">
                <a16:creationId xmlns="" xmlns:a16="http://schemas.microsoft.com/office/drawing/2014/main" id="{9C7891CF-0CE6-4459-8B48-D99AB7321D43}"/>
              </a:ext>
            </a:extLst>
          </p:cNvPr>
          <p:cNvSpPr>
            <a:spLocks/>
          </p:cNvSpPr>
          <p:nvPr/>
        </p:nvSpPr>
        <p:spPr bwMode="auto">
          <a:xfrm>
            <a:off x="215715" y="348818"/>
            <a:ext cx="224411" cy="296151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7FB3CD66-F43D-8F4A-ABD7-5E02A97F5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dirty="0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AF2D7054-2D7B-0A48-A8E9-434971CA31C4}"/>
              </a:ext>
            </a:extLst>
          </p:cNvPr>
          <p:cNvSpPr/>
          <p:nvPr/>
        </p:nvSpPr>
        <p:spPr>
          <a:xfrm>
            <a:off x="1443783" y="1418546"/>
            <a:ext cx="1374677" cy="454292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ea typeface="맑은 고딕"/>
              </a:rPr>
              <a:t>클라이언트</a:t>
            </a:r>
            <a:endParaRPr lang="en-US" altLang="ko-KR" b="1" dirty="0">
              <a:ea typeface="맑은 고딕" panose="020B0503020000020004" pitchFamily="34" charset="-127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="" xmlns:a16="http://schemas.microsoft.com/office/drawing/2014/main" id="{6D68C930-FDD1-484A-99A7-8A5DD697A4BC}"/>
              </a:ext>
            </a:extLst>
          </p:cNvPr>
          <p:cNvGrpSpPr/>
          <p:nvPr/>
        </p:nvGrpSpPr>
        <p:grpSpPr>
          <a:xfrm>
            <a:off x="685364" y="1384623"/>
            <a:ext cx="683853" cy="683853"/>
            <a:chOff x="596306" y="1853755"/>
            <a:chExt cx="683853" cy="683853"/>
          </a:xfrm>
        </p:grpSpPr>
        <p:sp>
          <p:nvSpPr>
            <p:cNvPr id="25" name="타원 24">
              <a:extLst>
                <a:ext uri="{FF2B5EF4-FFF2-40B4-BE49-F238E27FC236}">
                  <a16:creationId xmlns="" xmlns:a16="http://schemas.microsoft.com/office/drawing/2014/main" id="{C7D71D20-724A-4143-ABDE-AABA58C55A88}"/>
                </a:ext>
              </a:extLst>
            </p:cNvPr>
            <p:cNvSpPr/>
            <p:nvPr/>
          </p:nvSpPr>
          <p:spPr>
            <a:xfrm>
              <a:off x="596306" y="1853755"/>
              <a:ext cx="683853" cy="683853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pic>
          <p:nvPicPr>
            <p:cNvPr id="27" name="그래픽 26" descr="컴퓨터 단색으로 채워진">
              <a:extLst>
                <a:ext uri="{FF2B5EF4-FFF2-40B4-BE49-F238E27FC236}">
                  <a16:creationId xmlns="" xmlns:a16="http://schemas.microsoft.com/office/drawing/2014/main" id="{9C0917F3-2783-3346-956D-446E75D4CDC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76233" y="1933682"/>
              <a:ext cx="523998" cy="523998"/>
            </a:xfrm>
            <a:prstGeom prst="rect">
              <a:avLst/>
            </a:prstGeom>
          </p:spPr>
        </p:pic>
      </p:grp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364176B5-769E-438B-A1FA-8DBBAE22FA55}"/>
              </a:ext>
            </a:extLst>
          </p:cNvPr>
          <p:cNvSpPr/>
          <p:nvPr/>
        </p:nvSpPr>
        <p:spPr>
          <a:xfrm>
            <a:off x="1443783" y="2104345"/>
            <a:ext cx="9690002" cy="655372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2800" b="1" dirty="0" err="1" smtClean="0">
                <a:latin typeface="Malgun Gothic"/>
                <a:ea typeface="Malgun Gothic"/>
              </a:rPr>
              <a:t>플렉스</a:t>
            </a:r>
            <a:r>
              <a:rPr lang="ko-KR" altLang="en-US" sz="2800" b="1" dirty="0" smtClean="0">
                <a:latin typeface="Malgun Gothic"/>
                <a:ea typeface="Malgun Gothic"/>
              </a:rPr>
              <a:t> </a:t>
            </a:r>
            <a:r>
              <a:rPr lang="ko-KR" altLang="en-US" sz="2800" b="1" dirty="0">
                <a:latin typeface="Malgun Gothic"/>
                <a:ea typeface="Malgun Gothic"/>
              </a:rPr>
              <a:t>=&gt; 유체 표현</a:t>
            </a:r>
            <a:r>
              <a:rPr lang="ko-KR" altLang="en-US" sz="2800" dirty="0">
                <a:latin typeface="Malgun Gothic"/>
                <a:ea typeface="Malgun Gothic"/>
              </a:rPr>
              <a:t> </a:t>
            </a:r>
            <a:endParaRPr lang="ko-KR" sz="2800" dirty="0"/>
          </a:p>
        </p:txBody>
      </p:sp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583ADEA2-6B0B-4EF7-9383-633D7800A0A7}"/>
              </a:ext>
            </a:extLst>
          </p:cNvPr>
          <p:cNvSpPr/>
          <p:nvPr/>
        </p:nvSpPr>
        <p:spPr>
          <a:xfrm>
            <a:off x="1497017" y="4132574"/>
            <a:ext cx="10353094" cy="138499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그래픽</a:t>
            </a:r>
            <a:endParaRPr lang="en-US" altLang="ko-KR" sz="2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 err="1" smtClean="0">
                <a:ea typeface="맑은 고딕"/>
              </a:rPr>
              <a:t>하이폴리곤</a:t>
            </a:r>
            <a:r>
              <a:rPr lang="ko-KR" altLang="en-US" sz="2400" dirty="0" smtClean="0">
                <a:ea typeface="맑은 고딕"/>
              </a:rPr>
              <a:t> </a:t>
            </a:r>
            <a:r>
              <a:rPr lang="ko-KR" altLang="en-US" sz="2400" dirty="0">
                <a:ea typeface="맑은 고딕"/>
              </a:rPr>
              <a:t>오브젝트 제작 및 애니메이션 구현</a:t>
            </a:r>
            <a:endParaRPr lang="en-US" altLang="ko-KR" sz="2400" dirty="0">
              <a:ea typeface="맑은 고딕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="" xmlns:a16="http://schemas.microsoft.com/office/drawing/2014/main" id="{B3913758-26D0-4739-90AD-A9443FC9B2BC}"/>
              </a:ext>
            </a:extLst>
          </p:cNvPr>
          <p:cNvGrpSpPr/>
          <p:nvPr/>
        </p:nvGrpSpPr>
        <p:grpSpPr>
          <a:xfrm>
            <a:off x="697391" y="4086934"/>
            <a:ext cx="683853" cy="683853"/>
            <a:chOff x="5708003" y="3316055"/>
            <a:chExt cx="683853" cy="683853"/>
          </a:xfrm>
        </p:grpSpPr>
        <p:sp>
          <p:nvSpPr>
            <p:cNvPr id="21" name="타원 20">
              <a:extLst>
                <a:ext uri="{FF2B5EF4-FFF2-40B4-BE49-F238E27FC236}">
                  <a16:creationId xmlns="" xmlns:a16="http://schemas.microsoft.com/office/drawing/2014/main" id="{373CA15A-2F4F-410C-B45B-C2C92103926A}"/>
                </a:ext>
              </a:extLst>
            </p:cNvPr>
            <p:cNvSpPr/>
            <p:nvPr/>
          </p:nvSpPr>
          <p:spPr>
            <a:xfrm>
              <a:off x="5708003" y="3316055"/>
              <a:ext cx="683853" cy="683853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pic>
          <p:nvPicPr>
            <p:cNvPr id="22" name="그래픽 21" descr="큰 붓 단색으로 채워진">
              <a:extLst>
                <a:ext uri="{FF2B5EF4-FFF2-40B4-BE49-F238E27FC236}">
                  <a16:creationId xmlns="" xmlns:a16="http://schemas.microsoft.com/office/drawing/2014/main" id="{6E966691-A7B3-4993-BC5A-A9ACE82EE6B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781155" y="3411242"/>
              <a:ext cx="537548" cy="53754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20272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자유형: 도형 14">
            <a:extLst>
              <a:ext uri="{FF2B5EF4-FFF2-40B4-BE49-F238E27FC236}">
                <a16:creationId xmlns="" xmlns:a16="http://schemas.microsoft.com/office/drawing/2014/main" id="{7C7036B2-9741-4CE3-8B34-B1D00D58C6C0}"/>
              </a:ext>
            </a:extLst>
          </p:cNvPr>
          <p:cNvSpPr/>
          <p:nvPr/>
        </p:nvSpPr>
        <p:spPr>
          <a:xfrm rot="18300000">
            <a:off x="1600403" y="-194695"/>
            <a:ext cx="1486501" cy="1021278"/>
          </a:xfrm>
          <a:custGeom>
            <a:avLst/>
            <a:gdLst>
              <a:gd name="connsiteX0" fmla="*/ 771394 w 1486501"/>
              <a:gd name="connsiteY0" fmla="*/ 0 h 1021278"/>
              <a:gd name="connsiteX1" fmla="*/ 1486501 w 1486501"/>
              <a:gd name="connsiteY1" fmla="*/ 1021278 h 1021278"/>
              <a:gd name="connsiteX2" fmla="*/ 510639 w 1486501"/>
              <a:gd name="connsiteY2" fmla="*/ 1021278 h 1021278"/>
              <a:gd name="connsiteX3" fmla="*/ 0 w 1486501"/>
              <a:gd name="connsiteY3" fmla="*/ 510639 h 1021278"/>
              <a:gd name="connsiteX4" fmla="*/ 510639 w 1486501"/>
              <a:gd name="connsiteY4" fmla="*/ 0 h 1021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86501" h="1021278">
                <a:moveTo>
                  <a:pt x="771394" y="0"/>
                </a:moveTo>
                <a:lnTo>
                  <a:pt x="1486501" y="1021278"/>
                </a:lnTo>
                <a:lnTo>
                  <a:pt x="510639" y="1021278"/>
                </a:lnTo>
                <a:cubicBezTo>
                  <a:pt x="228621" y="1021278"/>
                  <a:pt x="0" y="792657"/>
                  <a:pt x="0" y="510639"/>
                </a:cubicBezTo>
                <a:cubicBezTo>
                  <a:pt x="0" y="228621"/>
                  <a:pt x="228621" y="0"/>
                  <a:pt x="510639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자유형: 도형 12">
            <a:extLst>
              <a:ext uri="{FF2B5EF4-FFF2-40B4-BE49-F238E27FC236}">
                <a16:creationId xmlns="" xmlns:a16="http://schemas.microsoft.com/office/drawing/2014/main" id="{83BC1BC1-768A-4FF3-B0F7-2504AB2463E1}"/>
              </a:ext>
            </a:extLst>
          </p:cNvPr>
          <p:cNvSpPr/>
          <p:nvPr/>
        </p:nvSpPr>
        <p:spPr>
          <a:xfrm rot="18000000">
            <a:off x="1541194" y="-198169"/>
            <a:ext cx="1311253" cy="1021278"/>
          </a:xfrm>
          <a:custGeom>
            <a:avLst/>
            <a:gdLst>
              <a:gd name="connsiteX0" fmla="*/ 721618 w 1311253"/>
              <a:gd name="connsiteY0" fmla="*/ 0 h 1021278"/>
              <a:gd name="connsiteX1" fmla="*/ 1311253 w 1311253"/>
              <a:gd name="connsiteY1" fmla="*/ 1021278 h 1021278"/>
              <a:gd name="connsiteX2" fmla="*/ 319037 w 1311253"/>
              <a:gd name="connsiteY2" fmla="*/ 1021278 h 1021278"/>
              <a:gd name="connsiteX3" fmla="*/ 0 w 1311253"/>
              <a:gd name="connsiteY3" fmla="*/ 702241 h 1021278"/>
              <a:gd name="connsiteX4" fmla="*/ 0 w 1311253"/>
              <a:gd name="connsiteY4" fmla="*/ 319037 h 1021278"/>
              <a:gd name="connsiteX5" fmla="*/ 319037 w 1311253"/>
              <a:gd name="connsiteY5" fmla="*/ 0 h 1021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11253" h="1021278">
                <a:moveTo>
                  <a:pt x="721618" y="0"/>
                </a:moveTo>
                <a:lnTo>
                  <a:pt x="1311253" y="1021278"/>
                </a:lnTo>
                <a:lnTo>
                  <a:pt x="319037" y="1021278"/>
                </a:lnTo>
                <a:cubicBezTo>
                  <a:pt x="142838" y="1021278"/>
                  <a:pt x="0" y="878440"/>
                  <a:pt x="0" y="702241"/>
                </a:cubicBezTo>
                <a:lnTo>
                  <a:pt x="0" y="319037"/>
                </a:lnTo>
                <a:cubicBezTo>
                  <a:pt x="0" y="142838"/>
                  <a:pt x="142838" y="0"/>
                  <a:pt x="319037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42DD46FB-78F9-499E-B11B-128CA332B259}"/>
              </a:ext>
            </a:extLst>
          </p:cNvPr>
          <p:cNvSpPr/>
          <p:nvPr/>
        </p:nvSpPr>
        <p:spPr>
          <a:xfrm>
            <a:off x="3188256" y="-6586"/>
            <a:ext cx="5815490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2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기술적 요소 및 중점 연구분야</a:t>
            </a:r>
            <a:endParaRPr lang="en-US" altLang="ko-KR" sz="9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03486F2F-3BC2-44B6-9674-2789396E3EBA}"/>
              </a:ext>
            </a:extLst>
          </p:cNvPr>
          <p:cNvSpPr/>
          <p:nvPr/>
        </p:nvSpPr>
        <p:spPr>
          <a:xfrm>
            <a:off x="0" y="0"/>
            <a:ext cx="2220686" cy="1021278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rtlCol="0" anchor="ctr"/>
          <a:lstStyle/>
          <a:p>
            <a:pPr lvl="1"/>
            <a:r>
              <a:rPr lang="en-US" altLang="ko-KR" b="1" dirty="0">
                <a:solidFill>
                  <a:prstClr val="white"/>
                </a:solidFill>
              </a:rPr>
              <a:t>CONTENTS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11" name="Freeform 9">
            <a:extLst>
              <a:ext uri="{FF2B5EF4-FFF2-40B4-BE49-F238E27FC236}">
                <a16:creationId xmlns="" xmlns:a16="http://schemas.microsoft.com/office/drawing/2014/main" id="{9C7891CF-0CE6-4459-8B48-D99AB7321D43}"/>
              </a:ext>
            </a:extLst>
          </p:cNvPr>
          <p:cNvSpPr>
            <a:spLocks/>
          </p:cNvSpPr>
          <p:nvPr/>
        </p:nvSpPr>
        <p:spPr bwMode="auto">
          <a:xfrm>
            <a:off x="215715" y="348818"/>
            <a:ext cx="224411" cy="296151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7FB3CD66-F43D-8F4A-ABD7-5E02A97F5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7C852252-E3AD-40BC-8353-211A5F87B2CB}"/>
              </a:ext>
            </a:extLst>
          </p:cNvPr>
          <p:cNvSpPr/>
          <p:nvPr/>
        </p:nvSpPr>
        <p:spPr>
          <a:xfrm>
            <a:off x="421187" y="1366909"/>
            <a:ext cx="2155727" cy="655372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dirty="0" err="1" smtClean="0">
                <a:ea typeface="맑은 고딕" panose="020B0503020000020004" pitchFamily="34" charset="-127"/>
              </a:rPr>
              <a:t>Nvidia</a:t>
            </a:r>
            <a:r>
              <a:rPr lang="en-US" altLang="ko-KR" sz="2800" b="1" dirty="0" smtClean="0">
                <a:ea typeface="맑은 고딕" panose="020B0503020000020004" pitchFamily="34" charset="-127"/>
              </a:rPr>
              <a:t> </a:t>
            </a:r>
            <a:r>
              <a:rPr lang="en-US" altLang="ko-KR" sz="2800" b="1" dirty="0" err="1" smtClean="0">
                <a:ea typeface="맑은 고딕" panose="020B0503020000020004" pitchFamily="34" charset="-127"/>
              </a:rPr>
              <a:t>FleX</a:t>
            </a:r>
            <a:endParaRPr lang="ko-KR" altLang="en-US" sz="2800" b="1" dirty="0" err="1">
              <a:ea typeface="맑은 고딕" panose="020B0503020000020004" pitchFamily="34" charset="-127"/>
            </a:endParaRPr>
          </a:p>
        </p:txBody>
      </p:sp>
      <p:pic>
        <p:nvPicPr>
          <p:cNvPr id="12" name="그림 13" descr="지도이(가) 표시된 사진&#10;&#10;자동 생성된 설명">
            <a:extLst>
              <a:ext uri="{FF2B5EF4-FFF2-40B4-BE49-F238E27FC236}">
                <a16:creationId xmlns="" xmlns:a16="http://schemas.microsoft.com/office/drawing/2014/main" id="{E95897D2-8F47-41E4-AEF5-6BA94F65FB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171" y="2470380"/>
            <a:ext cx="5099188" cy="3326523"/>
          </a:xfrm>
          <a:prstGeom prst="rect">
            <a:avLst/>
          </a:prstGeom>
        </p:spPr>
      </p:pic>
      <p:pic>
        <p:nvPicPr>
          <p:cNvPr id="19" name="Picture 2" descr="https://steamuserimages-a.akamaihd.net/ugc/1004807909065609916/ABA1AEF305F193FB7DE1E50576E1B4611F557126/?imw=637&amp;imh=358&amp;ima=fit&amp;impolicy=Letterbox&amp;imcolor=%23000000&amp;letterbox=true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1806" y="2470380"/>
            <a:ext cx="4526389" cy="3288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25038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9051" y="2130930"/>
            <a:ext cx="8876478" cy="4147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자유형: 도형 14">
            <a:extLst>
              <a:ext uri="{FF2B5EF4-FFF2-40B4-BE49-F238E27FC236}">
                <a16:creationId xmlns="" xmlns:a16="http://schemas.microsoft.com/office/drawing/2014/main" id="{7C7036B2-9741-4CE3-8B34-B1D00D58C6C0}"/>
              </a:ext>
            </a:extLst>
          </p:cNvPr>
          <p:cNvSpPr/>
          <p:nvPr/>
        </p:nvSpPr>
        <p:spPr>
          <a:xfrm rot="18300000">
            <a:off x="1600403" y="-194695"/>
            <a:ext cx="1486501" cy="1021278"/>
          </a:xfrm>
          <a:custGeom>
            <a:avLst/>
            <a:gdLst>
              <a:gd name="connsiteX0" fmla="*/ 771394 w 1486501"/>
              <a:gd name="connsiteY0" fmla="*/ 0 h 1021278"/>
              <a:gd name="connsiteX1" fmla="*/ 1486501 w 1486501"/>
              <a:gd name="connsiteY1" fmla="*/ 1021278 h 1021278"/>
              <a:gd name="connsiteX2" fmla="*/ 510639 w 1486501"/>
              <a:gd name="connsiteY2" fmla="*/ 1021278 h 1021278"/>
              <a:gd name="connsiteX3" fmla="*/ 0 w 1486501"/>
              <a:gd name="connsiteY3" fmla="*/ 510639 h 1021278"/>
              <a:gd name="connsiteX4" fmla="*/ 510639 w 1486501"/>
              <a:gd name="connsiteY4" fmla="*/ 0 h 1021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86501" h="1021278">
                <a:moveTo>
                  <a:pt x="771394" y="0"/>
                </a:moveTo>
                <a:lnTo>
                  <a:pt x="1486501" y="1021278"/>
                </a:lnTo>
                <a:lnTo>
                  <a:pt x="510639" y="1021278"/>
                </a:lnTo>
                <a:cubicBezTo>
                  <a:pt x="228621" y="1021278"/>
                  <a:pt x="0" y="792657"/>
                  <a:pt x="0" y="510639"/>
                </a:cubicBezTo>
                <a:cubicBezTo>
                  <a:pt x="0" y="228621"/>
                  <a:pt x="228621" y="0"/>
                  <a:pt x="510639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자유형: 도형 12">
            <a:extLst>
              <a:ext uri="{FF2B5EF4-FFF2-40B4-BE49-F238E27FC236}">
                <a16:creationId xmlns="" xmlns:a16="http://schemas.microsoft.com/office/drawing/2014/main" id="{83BC1BC1-768A-4FF3-B0F7-2504AB2463E1}"/>
              </a:ext>
            </a:extLst>
          </p:cNvPr>
          <p:cNvSpPr/>
          <p:nvPr/>
        </p:nvSpPr>
        <p:spPr>
          <a:xfrm rot="18000000">
            <a:off x="1541194" y="-198169"/>
            <a:ext cx="1311253" cy="1021278"/>
          </a:xfrm>
          <a:custGeom>
            <a:avLst/>
            <a:gdLst>
              <a:gd name="connsiteX0" fmla="*/ 721618 w 1311253"/>
              <a:gd name="connsiteY0" fmla="*/ 0 h 1021278"/>
              <a:gd name="connsiteX1" fmla="*/ 1311253 w 1311253"/>
              <a:gd name="connsiteY1" fmla="*/ 1021278 h 1021278"/>
              <a:gd name="connsiteX2" fmla="*/ 319037 w 1311253"/>
              <a:gd name="connsiteY2" fmla="*/ 1021278 h 1021278"/>
              <a:gd name="connsiteX3" fmla="*/ 0 w 1311253"/>
              <a:gd name="connsiteY3" fmla="*/ 702241 h 1021278"/>
              <a:gd name="connsiteX4" fmla="*/ 0 w 1311253"/>
              <a:gd name="connsiteY4" fmla="*/ 319037 h 1021278"/>
              <a:gd name="connsiteX5" fmla="*/ 319037 w 1311253"/>
              <a:gd name="connsiteY5" fmla="*/ 0 h 1021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11253" h="1021278">
                <a:moveTo>
                  <a:pt x="721618" y="0"/>
                </a:moveTo>
                <a:lnTo>
                  <a:pt x="1311253" y="1021278"/>
                </a:lnTo>
                <a:lnTo>
                  <a:pt x="319037" y="1021278"/>
                </a:lnTo>
                <a:cubicBezTo>
                  <a:pt x="142838" y="1021278"/>
                  <a:pt x="0" y="878440"/>
                  <a:pt x="0" y="702241"/>
                </a:cubicBezTo>
                <a:lnTo>
                  <a:pt x="0" y="319037"/>
                </a:lnTo>
                <a:cubicBezTo>
                  <a:pt x="0" y="142838"/>
                  <a:pt x="142838" y="0"/>
                  <a:pt x="319037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42DD46FB-78F9-499E-B11B-128CA332B259}"/>
              </a:ext>
            </a:extLst>
          </p:cNvPr>
          <p:cNvSpPr/>
          <p:nvPr/>
        </p:nvSpPr>
        <p:spPr>
          <a:xfrm>
            <a:off x="3188256" y="-6586"/>
            <a:ext cx="5815490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2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기술적 요소 및 중점 연구분야</a:t>
            </a:r>
            <a:endParaRPr lang="en-US" altLang="ko-KR" sz="9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03486F2F-3BC2-44B6-9674-2789396E3EBA}"/>
              </a:ext>
            </a:extLst>
          </p:cNvPr>
          <p:cNvSpPr/>
          <p:nvPr/>
        </p:nvSpPr>
        <p:spPr>
          <a:xfrm>
            <a:off x="0" y="0"/>
            <a:ext cx="2220686" cy="1021278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rtlCol="0" anchor="ctr"/>
          <a:lstStyle/>
          <a:p>
            <a:pPr lvl="1"/>
            <a:r>
              <a:rPr lang="en-US" altLang="ko-KR" b="1" dirty="0">
                <a:solidFill>
                  <a:prstClr val="white"/>
                </a:solidFill>
              </a:rPr>
              <a:t>CONTENTS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10" name="Freeform 9">
            <a:extLst>
              <a:ext uri="{FF2B5EF4-FFF2-40B4-BE49-F238E27FC236}">
                <a16:creationId xmlns="" xmlns:a16="http://schemas.microsoft.com/office/drawing/2014/main" id="{9C7891CF-0CE6-4459-8B48-D99AB7321D43}"/>
              </a:ext>
            </a:extLst>
          </p:cNvPr>
          <p:cNvSpPr>
            <a:spLocks/>
          </p:cNvSpPr>
          <p:nvPr/>
        </p:nvSpPr>
        <p:spPr bwMode="auto">
          <a:xfrm>
            <a:off x="215715" y="348818"/>
            <a:ext cx="224411" cy="296151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7C852252-E3AD-40BC-8353-211A5F87B2CB}"/>
              </a:ext>
            </a:extLst>
          </p:cNvPr>
          <p:cNvSpPr/>
          <p:nvPr/>
        </p:nvSpPr>
        <p:spPr>
          <a:xfrm>
            <a:off x="421187" y="1366909"/>
            <a:ext cx="2678852" cy="655372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dirty="0" smtClean="0">
                <a:ea typeface="맑은 고딕" panose="020B0503020000020004" pitchFamily="34" charset="-127"/>
              </a:rPr>
              <a:t>최적화</a:t>
            </a:r>
            <a:endParaRPr lang="ko-KR" altLang="en-US" sz="2800" b="1" dirty="0">
              <a:ea typeface="맑은 고딕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6621429"/>
      </p:ext>
    </p:extLst>
  </p:cSld>
  <p:clrMapOvr>
    <a:masterClrMapping/>
  </p:clrMapOvr>
</p:sld>
</file>

<file path=ppt/theme/theme1.xml><?xml version="1.0" encoding="utf-8"?>
<a:theme xmlns:a="http://schemas.openxmlformats.org/drawingml/2006/main" name="1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6094</TotalTime>
  <Words>654</Words>
  <Application>Microsoft Office PowerPoint</Application>
  <PresentationFormat>사용자 지정</PresentationFormat>
  <Paragraphs>136</Paragraphs>
  <Slides>10</Slides>
  <Notes>10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11_Office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최치송</cp:lastModifiedBy>
  <cp:revision>579</cp:revision>
  <dcterms:created xsi:type="dcterms:W3CDTF">2020-09-08T01:57:59Z</dcterms:created>
  <dcterms:modified xsi:type="dcterms:W3CDTF">2021-03-04T14:19:25Z</dcterms:modified>
</cp:coreProperties>
</file>