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6" r:id="rId3"/>
    <p:sldId id="282" r:id="rId4"/>
    <p:sldId id="264" r:id="rId5"/>
    <p:sldId id="274" r:id="rId6"/>
    <p:sldId id="280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B8B8B8"/>
    <a:srgbClr val="3A3838"/>
    <a:srgbClr val="05D2F7"/>
    <a:srgbClr val="FFC000"/>
    <a:srgbClr val="FFA201"/>
    <a:srgbClr val="969696"/>
    <a:srgbClr val="333F50"/>
    <a:srgbClr val="1800FF"/>
    <a:srgbClr val="0D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5BCAE-98C9-48C1-9BD8-936D953A2246}" v="2572" dt="2021-01-25T13:39:12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78493"/>
  </p:normalViewPr>
  <p:slideViewPr>
    <p:cSldViewPr snapToGrid="0">
      <p:cViewPr>
        <p:scale>
          <a:sx n="50" d="100"/>
          <a:sy n="50" d="100"/>
        </p:scale>
        <p:origin x="-2208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EA9F4-2601-CF4D-868D-42A8A584939B}" type="datetimeFigureOut">
              <a:rPr kumimoji="1" lang="x-none" altLang="en-US" smtClean="0"/>
              <a:t>2021-03-05(금)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44C76-8FDC-4544-B49A-9A8308B08C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4642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안녕하세요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기획발표를</a:t>
            </a:r>
            <a:r>
              <a:rPr kumimoji="1" lang="ko-KR" altLang="en-US" dirty="0"/>
              <a:t> 맡은 </a:t>
            </a:r>
            <a:r>
              <a:rPr kumimoji="1" lang="ko-KR" altLang="en-US" dirty="0" err="1"/>
              <a:t>이소민입니다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저희 팀의 게임 이름은 </a:t>
            </a:r>
            <a:r>
              <a:rPr kumimoji="1" lang="en-US" altLang="ko-KR" dirty="0"/>
              <a:t>“</a:t>
            </a:r>
            <a:r>
              <a:rPr kumimoji="1" lang="ko-KR" altLang="en-US" dirty="0" err="1"/>
              <a:t>포워드워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34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 모델링과 애니메이션 연동 부분에서 이슈사항이 있어 이 부분은 해결 중입니다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 smtClean="0"/>
          </a:p>
          <a:p>
            <a:r>
              <a:rPr kumimoji="1" lang="ko-KR" altLang="en-US" dirty="0" smtClean="0"/>
              <a:t>프레임워크 관련하여 </a:t>
            </a:r>
            <a:r>
              <a:rPr kumimoji="1" lang="en-US" altLang="ko-KR" dirty="0" smtClean="0"/>
              <a:t>HDRP</a:t>
            </a:r>
            <a:r>
              <a:rPr kumimoji="1" lang="ko-KR" altLang="en-US" dirty="0" smtClean="0"/>
              <a:t>에서 </a:t>
            </a:r>
            <a:r>
              <a:rPr kumimoji="1" lang="ko-KR" altLang="en-US" dirty="0" err="1" smtClean="0"/>
              <a:t>쉐이더</a:t>
            </a:r>
            <a:r>
              <a:rPr kumimoji="1" lang="ko-KR" altLang="en-US" dirty="0" smtClean="0"/>
              <a:t> 이슈가 발생하여 이슈해결과 </a:t>
            </a:r>
            <a:r>
              <a:rPr kumimoji="1" lang="ko-KR" altLang="en-US" dirty="0" err="1" smtClean="0"/>
              <a:t>인게임</a:t>
            </a:r>
            <a:r>
              <a:rPr kumimoji="1" lang="ko-KR" altLang="en-US" dirty="0" smtClean="0"/>
              <a:t> 작업으로 분업하여 일을 진행하였고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무료 </a:t>
            </a:r>
            <a:r>
              <a:rPr kumimoji="1" lang="ko-KR" altLang="en-US" dirty="0" err="1" smtClean="0"/>
              <a:t>에셋을</a:t>
            </a:r>
            <a:r>
              <a:rPr kumimoji="1" lang="ko-KR" altLang="en-US" dirty="0" smtClean="0"/>
              <a:t> 사용하여 캐릭터 조종과 </a:t>
            </a:r>
            <a:r>
              <a:rPr kumimoji="1" lang="ko-KR" altLang="en-US" dirty="0" err="1" smtClean="0"/>
              <a:t>몬스터의</a:t>
            </a:r>
            <a:r>
              <a:rPr kumimoji="1" lang="ko-KR" altLang="en-US" dirty="0" smtClean="0"/>
              <a:t> 기계상태에 대한 작업을 진행 중에 있고 </a:t>
            </a:r>
            <a:r>
              <a:rPr kumimoji="1" lang="ko-KR" altLang="en-US" dirty="0" err="1" smtClean="0"/>
              <a:t>몬스터의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길찾기에</a:t>
            </a:r>
            <a:r>
              <a:rPr kumimoji="1" lang="ko-KR" altLang="en-US" dirty="0" smtClean="0"/>
              <a:t> 대한 이슈가 있어서 해결 중에 있습니다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HDRP</a:t>
            </a:r>
            <a:r>
              <a:rPr kumimoji="1" lang="ko-KR" altLang="en-US" dirty="0" smtClean="0"/>
              <a:t>로 발생한 </a:t>
            </a:r>
            <a:r>
              <a:rPr kumimoji="1" lang="ko-KR" altLang="en-US" dirty="0" err="1" smtClean="0"/>
              <a:t>쉐이더</a:t>
            </a:r>
            <a:r>
              <a:rPr kumimoji="1" lang="ko-KR" altLang="en-US" dirty="0" smtClean="0"/>
              <a:t> 이슈는 </a:t>
            </a:r>
            <a:r>
              <a:rPr kumimoji="1" lang="ko-KR" altLang="en-US" dirty="0" err="1" smtClean="0"/>
              <a:t>해결과정중에</a:t>
            </a:r>
            <a:r>
              <a:rPr kumimoji="1" lang="ko-KR" altLang="en-US" dirty="0" smtClean="0"/>
              <a:t> 해결을 위한 공수가 </a:t>
            </a:r>
            <a:r>
              <a:rPr kumimoji="1" lang="ko-KR" altLang="en-US" dirty="0" err="1" smtClean="0"/>
              <a:t>클것이라</a:t>
            </a:r>
            <a:r>
              <a:rPr kumimoji="1" lang="ko-KR" altLang="en-US" dirty="0" smtClean="0"/>
              <a:t> 판단되어 사용하지 않기로 결론을 냈습니다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67106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기존에 </a:t>
            </a:r>
            <a:r>
              <a:rPr lang="en-US" altLang="ko-KR" dirty="0" smtClean="0"/>
              <a:t>HDRP,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VisualEffect</a:t>
            </a:r>
            <a:r>
              <a:rPr lang="ko-KR" altLang="en-US" baseline="0" dirty="0" smtClean="0"/>
              <a:t>를 이용하여 사실적인 그래픽과 화려한 </a:t>
            </a:r>
            <a:r>
              <a:rPr lang="ko-KR" altLang="en-US" baseline="0" dirty="0" err="1" smtClean="0"/>
              <a:t>파티클을</a:t>
            </a:r>
            <a:r>
              <a:rPr lang="ko-KR" altLang="en-US" baseline="0" dirty="0" smtClean="0"/>
              <a:t> 사용하고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Nvidia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FleX</a:t>
            </a:r>
            <a:r>
              <a:rPr lang="ko-KR" altLang="en-US" baseline="0" dirty="0" smtClean="0"/>
              <a:t>를 이용한 유체표현을 하고자 하였으나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HDRP</a:t>
            </a:r>
            <a:r>
              <a:rPr lang="ko-KR" altLang="en-US" baseline="0" dirty="0" smtClean="0"/>
              <a:t>로 이한 파이프라인 변경으로 기존에 </a:t>
            </a:r>
            <a:r>
              <a:rPr lang="ko-KR" altLang="en-US" baseline="0" dirty="0" err="1" smtClean="0"/>
              <a:t>사용가능하던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쉐이더를</a:t>
            </a:r>
            <a:r>
              <a:rPr lang="ko-KR" altLang="en-US" baseline="0" dirty="0" smtClean="0"/>
              <a:t> 다시 </a:t>
            </a:r>
            <a:r>
              <a:rPr lang="ko-KR" altLang="en-US" baseline="0" dirty="0" err="1" smtClean="0"/>
              <a:t>작성해야하는</a:t>
            </a:r>
            <a:r>
              <a:rPr lang="ko-KR" altLang="en-US" baseline="0" dirty="0" smtClean="0"/>
              <a:t> 이슈가 발생하였고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이를 해결하기 위해서 </a:t>
            </a:r>
            <a:r>
              <a:rPr lang="ko-KR" altLang="en-US" baseline="0" dirty="0" err="1" smtClean="0"/>
              <a:t>쉐이더를</a:t>
            </a:r>
            <a:r>
              <a:rPr lang="ko-KR" altLang="en-US" baseline="0" dirty="0" smtClean="0"/>
              <a:t> 환경에 맞게 </a:t>
            </a:r>
            <a:r>
              <a:rPr lang="ko-KR" altLang="en-US" baseline="0" dirty="0" err="1" smtClean="0"/>
              <a:t>재작성하는데</a:t>
            </a:r>
            <a:r>
              <a:rPr lang="ko-KR" altLang="en-US" baseline="0" dirty="0" smtClean="0"/>
              <a:t> 소요하는 시간이 과하다고 판단되고 기존 다양한 </a:t>
            </a:r>
            <a:r>
              <a:rPr lang="ko-KR" altLang="en-US" baseline="0" dirty="0" err="1" smtClean="0"/>
              <a:t>쉐이더들이</a:t>
            </a:r>
            <a:r>
              <a:rPr lang="ko-KR" altLang="en-US" baseline="0" dirty="0" smtClean="0"/>
              <a:t> 활용될 수 없다는 문제로 인해</a:t>
            </a:r>
            <a:endParaRPr lang="en-US" altLang="ko-KR" baseline="0" dirty="0" smtClean="0"/>
          </a:p>
          <a:p>
            <a:r>
              <a:rPr lang="en-US" altLang="ko-KR" baseline="0" dirty="0" smtClean="0"/>
              <a:t>HDRP</a:t>
            </a:r>
            <a:r>
              <a:rPr lang="ko-KR" altLang="en-US" baseline="0" dirty="0" smtClean="0"/>
              <a:t>의 사용을 중지하기로 하면서 같이 포함된 </a:t>
            </a:r>
            <a:r>
              <a:rPr lang="en-US" altLang="ko-KR" baseline="0" dirty="0" smtClean="0"/>
              <a:t>Visual Effect</a:t>
            </a:r>
            <a:r>
              <a:rPr lang="ko-KR" altLang="en-US" baseline="0" dirty="0" smtClean="0"/>
              <a:t>도 사용하지 않기로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저희는 </a:t>
            </a:r>
            <a:r>
              <a:rPr lang="en-US" altLang="ko-KR" baseline="0" dirty="0" err="1" smtClean="0"/>
              <a:t>FleX</a:t>
            </a:r>
            <a:r>
              <a:rPr lang="ko-KR" altLang="en-US" baseline="0" dirty="0" smtClean="0"/>
              <a:t>를 사용한 유체표현에 집중하기로 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</a:t>
            </a:r>
            <a:r>
              <a:rPr lang="en-US" altLang="ko-KR" baseline="0" dirty="0" err="1" smtClean="0"/>
              <a:t>FleX</a:t>
            </a:r>
            <a:r>
              <a:rPr lang="ko-KR" altLang="en-US" baseline="0" dirty="0" smtClean="0"/>
              <a:t>를 사용하여 물줄기를 표현하는데 성능을 많이 잡아먹는 현상을 보였고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이를 해결하기 위해 아직 연구가 필요한 상태입니다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558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저희의</a:t>
            </a:r>
            <a:r>
              <a:rPr kumimoji="1" lang="ko-KR" altLang="en-US" dirty="0"/>
              <a:t> 연구목적은 먼저 다이렉트</a:t>
            </a:r>
            <a:r>
              <a:rPr kumimoji="1" lang="en-US" altLang="ko-KR" dirty="0"/>
              <a:t>x12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</a:t>
            </a:r>
            <a:r>
              <a:rPr kumimoji="1" lang="en-US" altLang="ko-KR" dirty="0"/>
              <a:t>3D</a:t>
            </a:r>
            <a:r>
              <a:rPr kumimoji="1" lang="ko-KR" altLang="en-US" dirty="0"/>
              <a:t>게임을 제작하는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또한 </a:t>
            </a:r>
            <a:r>
              <a:rPr kumimoji="1" lang="ko-KR" altLang="en-US" dirty="0" err="1"/>
              <a:t>멀티쓰레드를</a:t>
            </a:r>
            <a:r>
              <a:rPr kumimoji="1" lang="ko-KR" altLang="en-US" dirty="0"/>
              <a:t> 사용하여 서버를 구현하고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캐릭터와 사물 오브젝트들을 직접 모델링할 것입니다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각자 맡은 이 협업은 모두 </a:t>
            </a:r>
            <a:r>
              <a:rPr kumimoji="1" lang="en-US" altLang="ko-KR" dirty="0"/>
              <a:t>git</a:t>
            </a:r>
            <a:r>
              <a:rPr kumimoji="1" lang="ko-KR" altLang="en-US" dirty="0"/>
              <a:t>을 통해 관리될 예정입니다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97829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저희</a:t>
            </a:r>
            <a:r>
              <a:rPr kumimoji="1" lang="ko-KR" altLang="en-US" dirty="0"/>
              <a:t> 팀의 게임 컨셉은 첫번째로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용병 시스템 컨셉입니다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유의미한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전투를하는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용병들이 플레이어를 항상 따라다니면서 함께 플레이하기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플레이어 개인의 전투 뿐만 아니라 용병들의 위치 변수를 통해 더욱 실감나는 전투를 경험할 수 있습니다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두번째로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크립들을</a:t>
            </a:r>
            <a:r>
              <a:rPr kumimoji="1" lang="ko-KR" altLang="en-US" dirty="0"/>
              <a:t> 처치하여 경험치와 맵 상의 이로운 요소들을 확보하는 컨셉을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플레이어는 </a:t>
            </a:r>
            <a:r>
              <a:rPr kumimoji="1" lang="ko-KR" altLang="en-US" dirty="0" err="1"/>
              <a:t>보금품을</a:t>
            </a:r>
            <a:r>
              <a:rPr kumimoji="1" lang="ko-KR" altLang="en-US" dirty="0"/>
              <a:t> 찾아가는 길에 만나는 </a:t>
            </a:r>
            <a:r>
              <a:rPr kumimoji="1" lang="ko-KR" altLang="en-US" dirty="0" err="1"/>
              <a:t>크립들을</a:t>
            </a:r>
            <a:r>
              <a:rPr kumimoji="1" lang="ko-KR" altLang="en-US" dirty="0"/>
              <a:t> 죽여 경험치와 맵 상의 이로운 요소들을 확보할 수 있습니다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4359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kumimoji="1" lang="ko-KR" altLang="en-US" dirty="0" smtClean="0"/>
              <a:t>저희 팀은 </a:t>
            </a:r>
            <a:r>
              <a:rPr kumimoji="1" lang="en-US" altLang="ko-KR" dirty="0" err="1" smtClean="0"/>
              <a:t>FleX</a:t>
            </a:r>
            <a:r>
              <a:rPr kumimoji="1" lang="ko-KR" altLang="en-US" dirty="0" smtClean="0"/>
              <a:t>를 통하여</a:t>
            </a:r>
            <a:r>
              <a:rPr kumimoji="1" lang="ko-KR" altLang="en-US" baseline="0" dirty="0" smtClean="0"/>
              <a:t> 유체표현을 이용해 액체나 깃발과 같은 천의 질감표현을 구현할 예정입니다</a:t>
            </a:r>
            <a:r>
              <a:rPr kumimoji="1" lang="en-US" altLang="ko-KR" baseline="0" dirty="0" smtClean="0"/>
              <a:t>.</a:t>
            </a:r>
          </a:p>
          <a:p>
            <a:pPr fontAlgn="base"/>
            <a:endParaRPr kumimoji="1" lang="en-US" altLang="en-US" baseline="0" dirty="0" smtClean="0"/>
          </a:p>
          <a:p>
            <a:pPr fontAlgn="base"/>
            <a:r>
              <a:rPr kumimoji="1" lang="en-US" altLang="en-US" baseline="0" dirty="0" smtClean="0"/>
              <a:t>-</a:t>
            </a:r>
            <a:r>
              <a:rPr kumimoji="1" lang="ko-KR" altLang="en-US" baseline="0" dirty="0" smtClean="0"/>
              <a:t>건물이 </a:t>
            </a:r>
            <a:r>
              <a:rPr kumimoji="1" lang="ko-KR" altLang="en-US" baseline="0" dirty="0" err="1" smtClean="0"/>
              <a:t>파사삭</a:t>
            </a:r>
            <a:r>
              <a:rPr kumimoji="1" lang="ko-KR" altLang="en-US" baseline="0" dirty="0" smtClean="0"/>
              <a:t> 부서지는 것도 </a:t>
            </a:r>
            <a:r>
              <a:rPr kumimoji="1" lang="ko-KR" altLang="en-US" baseline="0" dirty="0" err="1" smtClean="0"/>
              <a:t>구상중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6545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en-US" altLang="ko-KR" dirty="0" err="1" smtClean="0"/>
              <a:t>FleX</a:t>
            </a:r>
            <a:r>
              <a:rPr lang="ko-KR" altLang="en-US" dirty="0" smtClean="0"/>
              <a:t>에서 성능을 많이 잡아먹는 것을 확인한 상태인데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사용할 때 생성할 </a:t>
            </a:r>
            <a:r>
              <a:rPr lang="ko-KR" altLang="en-US" dirty="0" err="1" smtClean="0"/>
              <a:t>파티클의</a:t>
            </a:r>
            <a:r>
              <a:rPr lang="ko-KR" altLang="en-US" dirty="0" smtClean="0"/>
              <a:t> 개수를 미리 설정한 상태로 시작되는데 여기서 처음에 설정한 최대수치만큼 메모리를 할당하고 동작하는 점이 확인된 상태이고</a:t>
            </a:r>
            <a:endParaRPr lang="en-US" altLang="ko-KR" dirty="0" smtClean="0"/>
          </a:p>
          <a:p>
            <a:r>
              <a:rPr lang="ko-KR" altLang="en-US" dirty="0" smtClean="0"/>
              <a:t>아직 추가적인 성능에 문제를 끼치는 요인은 더 연구가 필요한 단계입니다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6428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4FFC-2071-6D42-AB52-7B7322F5936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61A3-956E-7A4F-AEDC-7C02C453828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965-44F9-F541-AF2F-9D4763534FB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0BBA-800C-A542-AAA4-39496BBFA8B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F982-833C-A34B-A357-600A5128FE2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D6D-2E16-E64F-AC8A-B7F36EF1349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4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912-4CD5-A143-A1D7-0F40B0CF3E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1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82E-FF6A-CD42-91EE-25E42117193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6F93-8FCD-C94B-8E2A-6CD96A0334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9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A19-C33D-8A47-B729-705262B96D1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7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85E-7327-B242-BD91-57D8D8FE4D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D6E1-C536-8A44-A640-1E2B6F48353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7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CE6C6FC2-ECC4-4384-B230-8E56459D765B}"/>
              </a:ext>
            </a:extLst>
          </p:cNvPr>
          <p:cNvGrpSpPr/>
          <p:nvPr/>
        </p:nvGrpSpPr>
        <p:grpSpPr>
          <a:xfrm>
            <a:off x="1" y="1820942"/>
            <a:ext cx="8559732" cy="2518166"/>
            <a:chOff x="1" y="1820942"/>
            <a:chExt cx="8559732" cy="2518166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xmlns="" id="{52D8D745-3FFC-4AE8-97FF-03DA7BD34989}"/>
                </a:ext>
              </a:extLst>
            </p:cNvPr>
            <p:cNvSpPr/>
            <p:nvPr/>
          </p:nvSpPr>
          <p:spPr>
            <a:xfrm rot="18862910">
              <a:off x="6458532" y="2237907"/>
              <a:ext cx="2490999" cy="1711403"/>
            </a:xfrm>
            <a:custGeom>
              <a:avLst/>
              <a:gdLst>
                <a:gd name="connsiteX0" fmla="*/ 1193537 w 2490999"/>
                <a:gd name="connsiteY0" fmla="*/ 0 h 1711403"/>
                <a:gd name="connsiteX1" fmla="*/ 1541931 w 2490999"/>
                <a:gd name="connsiteY1" fmla="*/ 355994 h 1711403"/>
                <a:gd name="connsiteX2" fmla="*/ 2490999 w 2490999"/>
                <a:gd name="connsiteY2" fmla="*/ 1711403 h 1711403"/>
                <a:gd name="connsiteX3" fmla="*/ 855701 w 2490999"/>
                <a:gd name="connsiteY3" fmla="*/ 1711403 h 1711403"/>
                <a:gd name="connsiteX4" fmla="*/ 0 w 2490999"/>
                <a:gd name="connsiteY4" fmla="*/ 855702 h 1711403"/>
                <a:gd name="connsiteX5" fmla="*/ 855702 w 2490999"/>
                <a:gd name="connsiteY5" fmla="*/ 0 h 171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0999" h="1711403">
                  <a:moveTo>
                    <a:pt x="1193537" y="0"/>
                  </a:moveTo>
                  <a:lnTo>
                    <a:pt x="1541931" y="355994"/>
                  </a:lnTo>
                  <a:lnTo>
                    <a:pt x="2490999" y="1711403"/>
                  </a:lnTo>
                  <a:lnTo>
                    <a:pt x="855701" y="1711403"/>
                  </a:lnTo>
                  <a:cubicBezTo>
                    <a:pt x="383111" y="1711403"/>
                    <a:pt x="0" y="1328292"/>
                    <a:pt x="0" y="855702"/>
                  </a:cubicBezTo>
                  <a:cubicBezTo>
                    <a:pt x="0" y="383111"/>
                    <a:pt x="383111" y="0"/>
                    <a:pt x="8557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F5357EA6-5412-4DA8-B2CB-44F757430D45}"/>
                </a:ext>
              </a:extLst>
            </p:cNvPr>
            <p:cNvGrpSpPr/>
            <p:nvPr/>
          </p:nvGrpSpPr>
          <p:grpSpPr>
            <a:xfrm>
              <a:off x="1" y="1820942"/>
              <a:ext cx="8365170" cy="2490999"/>
              <a:chOff x="-2137613" y="-427307"/>
              <a:chExt cx="4991906" cy="1486501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7C7036B2-9741-4CE3-8B34-B1D00D58C6C0}"/>
                  </a:ext>
                </a:extLst>
              </p:cNvPr>
              <p:cNvSpPr/>
              <p:nvPr/>
            </p:nvSpPr>
            <p:spPr>
              <a:xfrm rot="18300000">
                <a:off x="1600403" y="-194695"/>
                <a:ext cx="1486501" cy="1021278"/>
              </a:xfrm>
              <a:custGeom>
                <a:avLst/>
                <a:gdLst>
                  <a:gd name="connsiteX0" fmla="*/ 771394 w 1486501"/>
                  <a:gd name="connsiteY0" fmla="*/ 0 h 1021278"/>
                  <a:gd name="connsiteX1" fmla="*/ 1486501 w 1486501"/>
                  <a:gd name="connsiteY1" fmla="*/ 1021278 h 1021278"/>
                  <a:gd name="connsiteX2" fmla="*/ 510639 w 1486501"/>
                  <a:gd name="connsiteY2" fmla="*/ 1021278 h 1021278"/>
                  <a:gd name="connsiteX3" fmla="*/ 0 w 1486501"/>
                  <a:gd name="connsiteY3" fmla="*/ 510639 h 1021278"/>
                  <a:gd name="connsiteX4" fmla="*/ 510639 w 1486501"/>
                  <a:gd name="connsiteY4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501" h="1021278">
                    <a:moveTo>
                      <a:pt x="771394" y="0"/>
                    </a:moveTo>
                    <a:lnTo>
                      <a:pt x="1486501" y="1021278"/>
                    </a:lnTo>
                    <a:lnTo>
                      <a:pt x="510639" y="1021278"/>
                    </a:lnTo>
                    <a:cubicBezTo>
                      <a:pt x="228621" y="1021278"/>
                      <a:pt x="0" y="792657"/>
                      <a:pt x="0" y="510639"/>
                    </a:cubicBezTo>
                    <a:cubicBezTo>
                      <a:pt x="0" y="228621"/>
                      <a:pt x="228621" y="0"/>
                      <a:pt x="510639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xmlns="" id="{83BC1BC1-768A-4FF3-B0F7-2504AB2463E1}"/>
                  </a:ext>
                </a:extLst>
              </p:cNvPr>
              <p:cNvSpPr/>
              <p:nvPr/>
            </p:nvSpPr>
            <p:spPr>
              <a:xfrm rot="18000000">
                <a:off x="1541194" y="-198169"/>
                <a:ext cx="1311253" cy="1021278"/>
              </a:xfrm>
              <a:custGeom>
                <a:avLst/>
                <a:gdLst>
                  <a:gd name="connsiteX0" fmla="*/ 721618 w 1311253"/>
                  <a:gd name="connsiteY0" fmla="*/ 0 h 1021278"/>
                  <a:gd name="connsiteX1" fmla="*/ 1311253 w 1311253"/>
                  <a:gd name="connsiteY1" fmla="*/ 1021278 h 1021278"/>
                  <a:gd name="connsiteX2" fmla="*/ 319037 w 1311253"/>
                  <a:gd name="connsiteY2" fmla="*/ 1021278 h 1021278"/>
                  <a:gd name="connsiteX3" fmla="*/ 0 w 1311253"/>
                  <a:gd name="connsiteY3" fmla="*/ 702241 h 1021278"/>
                  <a:gd name="connsiteX4" fmla="*/ 0 w 1311253"/>
                  <a:gd name="connsiteY4" fmla="*/ 319037 h 1021278"/>
                  <a:gd name="connsiteX5" fmla="*/ 319037 w 1311253"/>
                  <a:gd name="connsiteY5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253" h="1021278">
                    <a:moveTo>
                      <a:pt x="721618" y="0"/>
                    </a:moveTo>
                    <a:lnTo>
                      <a:pt x="1311253" y="1021278"/>
                    </a:lnTo>
                    <a:lnTo>
                      <a:pt x="319037" y="1021278"/>
                    </a:lnTo>
                    <a:cubicBezTo>
                      <a:pt x="142838" y="1021278"/>
                      <a:pt x="0" y="878440"/>
                      <a:pt x="0" y="702241"/>
                    </a:cubicBezTo>
                    <a:lnTo>
                      <a:pt x="0" y="319037"/>
                    </a:lnTo>
                    <a:cubicBezTo>
                      <a:pt x="0" y="142838"/>
                      <a:pt x="142838" y="0"/>
                      <a:pt x="319037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xmlns="" id="{03486F2F-3BC2-44B6-9674-2789396E3EBA}"/>
                  </a:ext>
                </a:extLst>
              </p:cNvPr>
              <p:cNvSpPr/>
              <p:nvPr/>
            </p:nvSpPr>
            <p:spPr>
              <a:xfrm>
                <a:off x="-2137613" y="0"/>
                <a:ext cx="4358300" cy="102127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3200" b="1" i="1" kern="0" dirty="0" err="1">
                    <a:solidFill>
                      <a:prstClr val="white"/>
                    </a:solidFill>
                  </a:rPr>
                  <a:t>포워드워</a:t>
                </a:r>
                <a:endParaRPr lang="en-US" altLang="ko-KR" sz="3200" b="1" i="1" kern="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4DD5D54-DA01-48D0-A264-C7FF6F59DBDD}"/>
              </a:ext>
            </a:extLst>
          </p:cNvPr>
          <p:cNvSpPr txBox="1"/>
          <p:nvPr/>
        </p:nvSpPr>
        <p:spPr>
          <a:xfrm>
            <a:off x="8674913" y="4115842"/>
            <a:ext cx="2775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겜공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2013182055 </a:t>
            </a:r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최치송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겜공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2014180016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김형재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엔컴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2017184022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이소민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694FECB-E2FA-954F-A2C6-588C8DC0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630108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 및 구성원 역할 분담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xmlns="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xmlns="" id="{3AA80DDB-F1D6-504A-BE8E-4961D9A0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40440"/>
              </p:ext>
            </p:extLst>
          </p:nvPr>
        </p:nvGraphicFramePr>
        <p:xfrm>
          <a:off x="2754490" y="1387474"/>
          <a:ext cx="8676088" cy="4389120"/>
        </p:xfrm>
        <a:graphic>
          <a:graphicData uri="http://schemas.openxmlformats.org/drawingml/2006/table">
            <a:tbl>
              <a:tblPr firstRow="1" bandRow="1">
                <a:solidFill>
                  <a:srgbClr val="D9D9D9">
                    <a:alpha val="65882"/>
                  </a:srgbClr>
                </a:solidFill>
                <a:tableStyleId>{5C22544A-7EE6-4342-B048-85BDC9FD1C3A}</a:tableStyleId>
              </a:tblPr>
              <a:tblGrid>
                <a:gridCol w="2538720">
                  <a:extLst>
                    <a:ext uri="{9D8B030D-6E8A-4147-A177-3AD203B41FA5}">
                      <a16:colId xmlns:a16="http://schemas.microsoft.com/office/drawing/2014/main" xmlns="" val="3575555495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xmlns="" val="4215747526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xmlns="" val="3337107816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xmlns="" val="4017773948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xmlns="" val="1034176125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xmlns="" val="3175568508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xmlns="" val="3928234866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xmlns="" val="2578226831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xmlns="" val="1232231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5696962"/>
                  </a:ext>
                </a:extLst>
              </a:tr>
              <a:tr h="365498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프레임워크</a:t>
                      </a:r>
                      <a:r>
                        <a:rPr lang="x-none" altLang="en-US" dirty="0"/>
                        <a:t> + HDRP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22997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캐릭터</a:t>
                      </a:r>
                      <a:r>
                        <a:rPr lang="x-none" altLang="en-US" dirty="0"/>
                        <a:t> 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</a:rPr>
                        <a:t>기본 움직임</a:t>
                      </a:r>
                      <a:endParaRPr lang="x-none" altLang="en-US" dirty="0" err="1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9674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캐릭터 스킬 구현</a:t>
                      </a:r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3299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ko-KR" altLang="en-US" dirty="0"/>
                        <a:t>용병 행동 구현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77466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/>
                        <a:t>몬스터 행동 구현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1611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모델링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26077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애니메이션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3884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쉐이더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04422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이펙트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88272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/>
                        <a:t>게임</a:t>
                      </a:r>
                      <a:r>
                        <a:rPr lang="en-US" altLang="x-none" dirty="0"/>
                        <a:t>UI</a:t>
                      </a:r>
                      <a:r>
                        <a:rPr lang="ko-KR" altLang="en-US" dirty="0"/>
                        <a:t> 제작</a:t>
                      </a:r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63933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시네</a:t>
                      </a:r>
                      <a:r>
                        <a:rPr lang="ko-KR" altLang="en-US" dirty="0"/>
                        <a:t>마</a:t>
                      </a:r>
                      <a:r>
                        <a:rPr lang="x-none" altLang="en-US" smtClean="0"/>
                        <a:t>씬</a:t>
                      </a:r>
                      <a:endParaRPr lang="x-none" altLang="en-US" dirty="0" err="1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42356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5966966-33B1-8D4D-8864-C69A85C9D3B8}"/>
              </a:ext>
            </a:extLst>
          </p:cNvPr>
          <p:cNvSpPr txBox="1"/>
          <p:nvPr/>
        </p:nvSpPr>
        <p:spPr>
          <a:xfrm>
            <a:off x="331952" y="2143712"/>
            <a:ext cx="87716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dirty="0"/>
              <a:t>최치송</a:t>
            </a:r>
            <a:endParaRPr kumimoji="1" lang="en-US" altLang="x-none" dirty="0"/>
          </a:p>
          <a:p>
            <a:pPr>
              <a:lnSpc>
                <a:spcPct val="150000"/>
              </a:lnSpc>
            </a:pPr>
            <a:r>
              <a:rPr kumimoji="1" lang="x-none" altLang="en-US" dirty="0"/>
              <a:t>김형재</a:t>
            </a:r>
            <a:endParaRPr kumimoji="1" lang="en-US" altLang="x-none" dirty="0"/>
          </a:p>
          <a:p>
            <a:pPr>
              <a:lnSpc>
                <a:spcPct val="150000"/>
              </a:lnSpc>
            </a:pPr>
            <a:r>
              <a:rPr kumimoji="1" lang="x-none" altLang="en-US" dirty="0"/>
              <a:t>이소민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B9E92CD-C937-2242-AB4B-1F317F10DB56}"/>
              </a:ext>
            </a:extLst>
          </p:cNvPr>
          <p:cNvSpPr/>
          <p:nvPr/>
        </p:nvSpPr>
        <p:spPr>
          <a:xfrm>
            <a:off x="1343378" y="2291644"/>
            <a:ext cx="853442" cy="248356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2B9C2A5-5F92-824D-BA56-88F8F104A7D5}"/>
              </a:ext>
            </a:extLst>
          </p:cNvPr>
          <p:cNvSpPr/>
          <p:nvPr/>
        </p:nvSpPr>
        <p:spPr>
          <a:xfrm>
            <a:off x="1343378" y="2686755"/>
            <a:ext cx="853442" cy="24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F13E349-EB20-2C49-A439-7E9C1B3AB221}"/>
              </a:ext>
            </a:extLst>
          </p:cNvPr>
          <p:cNvSpPr/>
          <p:nvPr/>
        </p:nvSpPr>
        <p:spPr>
          <a:xfrm>
            <a:off x="1343378" y="3081866"/>
            <a:ext cx="853442" cy="24835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2641A8F-5771-3447-875B-A25876EC9136}"/>
              </a:ext>
            </a:extLst>
          </p:cNvPr>
          <p:cNvSpPr/>
          <p:nvPr/>
        </p:nvSpPr>
        <p:spPr>
          <a:xfrm>
            <a:off x="6004624" y="3603916"/>
            <a:ext cx="1524071" cy="34802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F010541-5A48-FE41-BA5D-03134AAFA52D}"/>
              </a:ext>
            </a:extLst>
          </p:cNvPr>
          <p:cNvSpPr/>
          <p:nvPr/>
        </p:nvSpPr>
        <p:spPr>
          <a:xfrm>
            <a:off x="7530649" y="3948875"/>
            <a:ext cx="1330517" cy="35459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3C341B1-8517-FB45-A27A-F803C5EA69DF}"/>
              </a:ext>
            </a:extLst>
          </p:cNvPr>
          <p:cNvSpPr/>
          <p:nvPr/>
        </p:nvSpPr>
        <p:spPr>
          <a:xfrm>
            <a:off x="10237453" y="4681867"/>
            <a:ext cx="753530" cy="35235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23EFE72-D327-9C4F-A08E-4F4980224B96}"/>
              </a:ext>
            </a:extLst>
          </p:cNvPr>
          <p:cNvSpPr/>
          <p:nvPr/>
        </p:nvSpPr>
        <p:spPr>
          <a:xfrm>
            <a:off x="6338797" y="1750741"/>
            <a:ext cx="486000" cy="3899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70D3A59-7351-2B47-B246-F09043A5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491186F-0B1F-314E-9CC6-807798B2F1F6}"/>
              </a:ext>
            </a:extLst>
          </p:cNvPr>
          <p:cNvSpPr/>
          <p:nvPr/>
        </p:nvSpPr>
        <p:spPr>
          <a:xfrm>
            <a:off x="8861166" y="3588493"/>
            <a:ext cx="1376287" cy="34802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89A2E53-CC9E-4E5C-BBB1-D2EFF7D6508F}"/>
              </a:ext>
            </a:extLst>
          </p:cNvPr>
          <p:cNvSpPr/>
          <p:nvPr/>
        </p:nvSpPr>
        <p:spPr>
          <a:xfrm>
            <a:off x="7278436" y="5048345"/>
            <a:ext cx="415219" cy="349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38CC910-99E5-4E9E-8DDB-B7911F2C8C24}"/>
              </a:ext>
            </a:extLst>
          </p:cNvPr>
          <p:cNvSpPr/>
          <p:nvPr/>
        </p:nvSpPr>
        <p:spPr>
          <a:xfrm>
            <a:off x="8792911" y="5048345"/>
            <a:ext cx="415219" cy="349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B2429C60-B868-4E9D-BE09-0456DBDF9C69}"/>
              </a:ext>
            </a:extLst>
          </p:cNvPr>
          <p:cNvSpPr/>
          <p:nvPr/>
        </p:nvSpPr>
        <p:spPr>
          <a:xfrm>
            <a:off x="7693655" y="4670716"/>
            <a:ext cx="771525" cy="4132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4AB15A97-2A6F-41B8-B7E3-FC1FB9179B58}"/>
              </a:ext>
            </a:extLst>
          </p:cNvPr>
          <p:cNvSpPr/>
          <p:nvPr/>
        </p:nvSpPr>
        <p:spPr>
          <a:xfrm>
            <a:off x="6668429" y="2141299"/>
            <a:ext cx="552970" cy="357717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40CBDB2-1697-4806-931B-72F0BA9D67D0}"/>
              </a:ext>
            </a:extLst>
          </p:cNvPr>
          <p:cNvSpPr/>
          <p:nvPr/>
        </p:nvSpPr>
        <p:spPr>
          <a:xfrm>
            <a:off x="9000520" y="2503248"/>
            <a:ext cx="758119" cy="342638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19058EE-D936-466B-ACEF-AC96FDC87959}"/>
              </a:ext>
            </a:extLst>
          </p:cNvPr>
          <p:cNvSpPr/>
          <p:nvPr/>
        </p:nvSpPr>
        <p:spPr>
          <a:xfrm>
            <a:off x="9110283" y="2845886"/>
            <a:ext cx="847251" cy="3601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986CF71-EE1D-4F7B-9451-5F5000EDD713}"/>
              </a:ext>
            </a:extLst>
          </p:cNvPr>
          <p:cNvSpPr/>
          <p:nvPr/>
        </p:nvSpPr>
        <p:spPr>
          <a:xfrm>
            <a:off x="7561228" y="2497351"/>
            <a:ext cx="552970" cy="36724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CBF9E666-E0D9-478D-9067-D5659ACC1500}"/>
              </a:ext>
            </a:extLst>
          </p:cNvPr>
          <p:cNvSpPr/>
          <p:nvPr/>
        </p:nvSpPr>
        <p:spPr>
          <a:xfrm>
            <a:off x="9775107" y="3236674"/>
            <a:ext cx="758119" cy="36724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4D2DCAF6-ECB6-4BBA-9389-88DFC5253779}"/>
              </a:ext>
            </a:extLst>
          </p:cNvPr>
          <p:cNvSpPr txBox="1"/>
          <p:nvPr/>
        </p:nvSpPr>
        <p:spPr>
          <a:xfrm>
            <a:off x="10533226" y="1019762"/>
            <a:ext cx="1063112" cy="3336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sz="1200">
                <a:solidFill>
                  <a:srgbClr val="C00000"/>
                </a:solidFill>
              </a:rPr>
              <a:t>최종 테스트 </a:t>
            </a:r>
            <a:endParaRPr lang="ko-KR" altLang="en-US" sz="120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BF9E666-E0D9-478D-9067-D5659ACC1500}"/>
              </a:ext>
            </a:extLst>
          </p:cNvPr>
          <p:cNvSpPr/>
          <p:nvPr/>
        </p:nvSpPr>
        <p:spPr>
          <a:xfrm>
            <a:off x="6668428" y="3221251"/>
            <a:ext cx="892799" cy="36724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F9E666-E0D9-478D-9067-D5659ACC1500}"/>
              </a:ext>
            </a:extLst>
          </p:cNvPr>
          <p:cNvSpPr/>
          <p:nvPr/>
        </p:nvSpPr>
        <p:spPr>
          <a:xfrm>
            <a:off x="8103047" y="5398243"/>
            <a:ext cx="758119" cy="36724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2429C60-B868-4E9D-BE09-0456DBDF9C69}"/>
              </a:ext>
            </a:extLst>
          </p:cNvPr>
          <p:cNvSpPr/>
          <p:nvPr/>
        </p:nvSpPr>
        <p:spPr>
          <a:xfrm>
            <a:off x="8465180" y="4319642"/>
            <a:ext cx="771525" cy="4132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85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5640658" cy="887838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HDRP, Visual Effect, </a:t>
            </a:r>
            <a:r>
              <a:rPr lang="en-US" altLang="ko-KR" sz="3600" dirty="0" err="1" smtClean="0"/>
              <a:t>FleX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960113" y="1788455"/>
            <a:ext cx="1741448" cy="88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err="1" smtClean="0"/>
              <a:t>FleX</a:t>
            </a:r>
            <a:endParaRPr lang="ko-KR" altLang="en-US" sz="36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311590" y="2054927"/>
            <a:ext cx="1427356" cy="0"/>
          </a:xfrm>
          <a:prstGeom prst="straightConnector1">
            <a:avLst/>
          </a:prstGeom>
          <a:ln w="730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4">
            <a:extLst>
              <a:ext uri="{FF2B5EF4-FFF2-40B4-BE49-F238E27FC236}">
                <a16:creationId xmlns:a16="http://schemas.microsoft.com/office/drawing/2014/main" xmlns="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2">
            <a:extLst>
              <a:ext uri="{FF2B5EF4-FFF2-40B4-BE49-F238E27FC236}">
                <a16:creationId xmlns:a16="http://schemas.microsoft.com/office/drawing/2014/main" xmlns="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dirty="0"/>
              <a:t>변경사항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xmlns="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1" y="2890296"/>
            <a:ext cx="5372697" cy="226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8" y="3420895"/>
            <a:ext cx="5144816" cy="207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44" y="3679902"/>
            <a:ext cx="3458720" cy="273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6218663" y="4214547"/>
            <a:ext cx="1427356" cy="0"/>
          </a:xfrm>
          <a:prstGeom prst="straightConnector1">
            <a:avLst/>
          </a:prstGeom>
          <a:ln w="730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946" y="2890296"/>
            <a:ext cx="3458720" cy="273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7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2EE495A-7FFB-45B0-93E9-CA11125AB8D2}"/>
              </a:ext>
            </a:extLst>
          </p:cNvPr>
          <p:cNvSpPr/>
          <p:nvPr/>
        </p:nvSpPr>
        <p:spPr>
          <a:xfrm>
            <a:off x="399473" y="2464421"/>
            <a:ext cx="11245194" cy="101159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연구 목적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xmlns="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사각형: 둥근 모서리 20">
            <a:extLst>
              <a:ext uri="{FF2B5EF4-FFF2-40B4-BE49-F238E27FC236}">
                <a16:creationId xmlns:a16="http://schemas.microsoft.com/office/drawing/2014/main" xmlns="" id="{0616D4E1-6E71-EA4F-9CE6-79B63B7A69CE}"/>
              </a:ext>
            </a:extLst>
          </p:cNvPr>
          <p:cNvSpPr/>
          <p:nvPr/>
        </p:nvSpPr>
        <p:spPr>
          <a:xfrm>
            <a:off x="399473" y="3735659"/>
            <a:ext cx="11245194" cy="1062850"/>
          </a:xfrm>
          <a:prstGeom prst="roundRect">
            <a:avLst>
              <a:gd name="adj" fmla="val 50000"/>
            </a:avLst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A4ACA87-6D96-AE46-8FC3-9B1A9BD0C292}"/>
              </a:ext>
            </a:extLst>
          </p:cNvPr>
          <p:cNvSpPr/>
          <p:nvPr/>
        </p:nvSpPr>
        <p:spPr>
          <a:xfrm>
            <a:off x="459105" y="2609590"/>
            <a:ext cx="492444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5FEE5AB-D58B-844B-8FDD-5A0A95DF5736}"/>
              </a:ext>
            </a:extLst>
          </p:cNvPr>
          <p:cNvSpPr/>
          <p:nvPr/>
        </p:nvSpPr>
        <p:spPr>
          <a:xfrm>
            <a:off x="435442" y="3914539"/>
            <a:ext cx="492444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62E15C4-0C3D-0F4C-B70E-64D9ACB2B427}"/>
              </a:ext>
            </a:extLst>
          </p:cNvPr>
          <p:cNvSpPr/>
          <p:nvPr/>
        </p:nvSpPr>
        <p:spPr>
          <a:xfrm>
            <a:off x="718080" y="3884104"/>
            <a:ext cx="2645251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ea typeface="맑은 고딕"/>
              </a:rPr>
              <a:t>Flex </a:t>
            </a:r>
            <a:r>
              <a:rPr lang="ko-KR" altLang="en-US" sz="2800" b="1" dirty="0" smtClean="0">
                <a:ea typeface="맑은 고딕"/>
              </a:rPr>
              <a:t>최적화</a:t>
            </a:r>
            <a:endParaRPr lang="ko-KR" altLang="en-US" sz="2800" b="1" dirty="0">
              <a:ea typeface="맑은 고딕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62E15C4-0C3D-0F4C-B70E-64D9ACB2B427}"/>
              </a:ext>
            </a:extLst>
          </p:cNvPr>
          <p:cNvSpPr/>
          <p:nvPr/>
        </p:nvSpPr>
        <p:spPr>
          <a:xfrm>
            <a:off x="1026055" y="2609590"/>
            <a:ext cx="4063933" cy="65537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ea typeface="맑은 고딕"/>
              </a:rPr>
              <a:t>Flex</a:t>
            </a:r>
            <a:r>
              <a:rPr lang="ko-KR" altLang="en-US" sz="2800" dirty="0" smtClean="0">
                <a:ea typeface="맑은 고딕"/>
              </a:rPr>
              <a:t>를 활용한 </a:t>
            </a:r>
            <a:r>
              <a:rPr lang="ko-KR" altLang="en-US" sz="2800" b="1" dirty="0" smtClean="0">
                <a:ea typeface="맑은 고딕"/>
              </a:rPr>
              <a:t>유체 표현</a:t>
            </a:r>
            <a:endParaRPr lang="ko-KR" altLang="en-US" sz="28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6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658138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게임소개 및 특징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게임 컨셉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xmlns="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C9D2C5A-EF35-9247-93B5-CA6574F5199E}"/>
              </a:ext>
            </a:extLst>
          </p:cNvPr>
          <p:cNvSpPr/>
          <p:nvPr/>
        </p:nvSpPr>
        <p:spPr>
          <a:xfrm>
            <a:off x="6149601" y="1582474"/>
            <a:ext cx="6078927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333F50"/>
                </a:solidFill>
              </a:rPr>
              <a:t>크립</a:t>
            </a:r>
            <a:r>
              <a:rPr lang="en-US" altLang="ko-KR" b="1" dirty="0">
                <a:solidFill>
                  <a:srgbClr val="333F50"/>
                </a:solidFill>
              </a:rPr>
              <a:t>(</a:t>
            </a:r>
            <a:r>
              <a:rPr lang="ko-KR" altLang="en-US" b="1" dirty="0">
                <a:solidFill>
                  <a:srgbClr val="333F50"/>
                </a:solidFill>
              </a:rPr>
              <a:t>중립 몬스터</a:t>
            </a:r>
            <a:r>
              <a:rPr lang="en-US" altLang="ko-KR" b="1" dirty="0">
                <a:solidFill>
                  <a:srgbClr val="333F50"/>
                </a:solidFill>
              </a:rPr>
              <a:t>)</a:t>
            </a:r>
            <a:r>
              <a:rPr lang="ko-KR" altLang="en-US" b="1" dirty="0">
                <a:solidFill>
                  <a:srgbClr val="333F50"/>
                </a:solidFill>
              </a:rPr>
              <a:t> </a:t>
            </a:r>
            <a:r>
              <a:rPr lang="ko-KR" altLang="en-US" dirty="0">
                <a:solidFill>
                  <a:srgbClr val="333F50"/>
                </a:solidFill>
              </a:rPr>
              <a:t>들을 처치하여 </a:t>
            </a:r>
            <a:endParaRPr lang="en-US" altLang="ko-KR" dirty="0">
              <a:solidFill>
                <a:srgbClr val="333F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33F50"/>
                </a:solidFill>
              </a:rPr>
              <a:t>경험치와 맵 상의 이로운 요소들을 확보</a:t>
            </a:r>
            <a:endParaRPr lang="en-US" altLang="ko-KR" sz="1100" dirty="0">
              <a:solidFill>
                <a:srgbClr val="333F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D313AF-7BD0-4E43-9456-D2AD41F9D660}"/>
              </a:ext>
            </a:extLst>
          </p:cNvPr>
          <p:cNvSpPr txBox="1"/>
          <p:nvPr/>
        </p:nvSpPr>
        <p:spPr>
          <a:xfrm>
            <a:off x="8245536" y="5524817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69696"/>
                </a:solidFill>
              </a:rPr>
              <a:t>&lt;</a:t>
            </a:r>
            <a:r>
              <a:rPr lang="ko-KR" altLang="en-US" b="1" dirty="0">
                <a:solidFill>
                  <a:srgbClr val="969696"/>
                </a:solidFill>
              </a:rPr>
              <a:t>워크래프트 </a:t>
            </a:r>
            <a:r>
              <a:rPr lang="en-US" altLang="ko-KR" b="1" dirty="0">
                <a:solidFill>
                  <a:srgbClr val="969696"/>
                </a:solidFill>
              </a:rPr>
              <a:t>3&gt;</a:t>
            </a:r>
          </a:p>
          <a:p>
            <a:endParaRPr kumimoji="1" lang="x-none" altLang="en-US" dirty="0">
              <a:solidFill>
                <a:srgbClr val="969696"/>
              </a:solidFill>
            </a:endParaRPr>
          </a:p>
        </p:txBody>
      </p:sp>
      <p:pic>
        <p:nvPicPr>
          <p:cNvPr id="12" name="그림 11" descr="잔디, 녹색이(가) 표시된 사진&#10;&#10;자동 생성된 설명">
            <a:extLst>
              <a:ext uri="{FF2B5EF4-FFF2-40B4-BE49-F238E27FC236}">
                <a16:creationId xmlns:a16="http://schemas.microsoft.com/office/drawing/2014/main" xmlns="" id="{272558A3-28BE-1740-AED4-2F8E911AC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02" y="2804825"/>
            <a:ext cx="4357927" cy="2542124"/>
          </a:xfrm>
          <a:prstGeom prst="rect">
            <a:avLst/>
          </a:prstGeom>
        </p:spPr>
      </p:pic>
      <p:pic>
        <p:nvPicPr>
          <p:cNvPr id="3" name="그래픽 2" descr="아래쪽 화살표 단색으로 채워진">
            <a:extLst>
              <a:ext uri="{FF2B5EF4-FFF2-40B4-BE49-F238E27FC236}">
                <a16:creationId xmlns:a16="http://schemas.microsoft.com/office/drawing/2014/main" xmlns="" id="{6B2F4D79-AB46-3B4A-AB9C-045C56268E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3493363">
            <a:off x="8979380" y="3258244"/>
            <a:ext cx="914400" cy="914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9A2C64E-F411-F84B-AF23-1D41CAEA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9C683F-3767-F64A-BCE4-CA5FAF5C9649}"/>
              </a:ext>
            </a:extLst>
          </p:cNvPr>
          <p:cNvSpPr/>
          <p:nvPr/>
        </p:nvSpPr>
        <p:spPr>
          <a:xfrm>
            <a:off x="1175355" y="1910618"/>
            <a:ext cx="422021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</a:rPr>
              <a:t>용병 시스템</a:t>
            </a:r>
            <a:endParaRPr lang="ko-KR" altLang="en-US" sz="1100" dirty="0">
              <a:solidFill>
                <a:srgbClr val="333F5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rgbClr val="333F50"/>
              </a:solidFill>
            </a:endParaRPr>
          </a:p>
        </p:txBody>
      </p:sp>
      <p:pic>
        <p:nvPicPr>
          <p:cNvPr id="20" name="Picture 4" descr="IPB Image">
            <a:extLst>
              <a:ext uri="{FF2B5EF4-FFF2-40B4-BE49-F238E27FC236}">
                <a16:creationId xmlns:a16="http://schemas.microsoft.com/office/drawing/2014/main" xmlns="" id="{6ADC3A72-BFFE-514D-9B90-C65B99756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71" y="2780408"/>
            <a:ext cx="4922980" cy="262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C644511-CC1A-0B4F-93BD-585D934C3B07}"/>
              </a:ext>
            </a:extLst>
          </p:cNvPr>
          <p:cNvSpPr txBox="1"/>
          <p:nvPr/>
        </p:nvSpPr>
        <p:spPr>
          <a:xfrm>
            <a:off x="1821759" y="5524817"/>
            <a:ext cx="292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69696"/>
                </a:solidFill>
              </a:rPr>
              <a:t>&lt;</a:t>
            </a:r>
            <a:r>
              <a:rPr lang="ko-KR" altLang="en-US" b="1" dirty="0" err="1">
                <a:solidFill>
                  <a:srgbClr val="969696"/>
                </a:solidFill>
              </a:rPr>
              <a:t>워해머</a:t>
            </a:r>
            <a:r>
              <a:rPr lang="ko-KR" altLang="en-US" b="1" dirty="0">
                <a:solidFill>
                  <a:srgbClr val="969696"/>
                </a:solidFill>
              </a:rPr>
              <a:t> </a:t>
            </a:r>
            <a:r>
              <a:rPr lang="en-US" altLang="ko-KR" b="1" dirty="0">
                <a:solidFill>
                  <a:srgbClr val="969696"/>
                </a:solidFill>
              </a:rPr>
              <a:t>40K</a:t>
            </a:r>
            <a:r>
              <a:rPr lang="ko-KR" altLang="en-US" b="1" dirty="0">
                <a:solidFill>
                  <a:srgbClr val="969696"/>
                </a:solidFill>
              </a:rPr>
              <a:t> </a:t>
            </a:r>
            <a:r>
              <a:rPr lang="ko-KR" altLang="en-US" b="1" dirty="0" err="1">
                <a:solidFill>
                  <a:srgbClr val="969696"/>
                </a:solidFill>
              </a:rPr>
              <a:t>던오브워</a:t>
            </a:r>
            <a:r>
              <a:rPr lang="ko-KR" altLang="en-US" b="1" dirty="0">
                <a:solidFill>
                  <a:srgbClr val="969696"/>
                </a:solidFill>
              </a:rPr>
              <a:t> </a:t>
            </a:r>
            <a:r>
              <a:rPr lang="en-US" altLang="ko-KR" b="1" dirty="0">
                <a:solidFill>
                  <a:srgbClr val="969696"/>
                </a:solidFill>
              </a:rPr>
              <a:t>2&gt;</a:t>
            </a:r>
          </a:p>
          <a:p>
            <a:endParaRPr kumimoji="1" lang="x-none" altLang="en-US" dirty="0">
              <a:solidFill>
                <a:srgbClr val="969696"/>
              </a:solidFill>
            </a:endParaRPr>
          </a:p>
        </p:txBody>
      </p:sp>
      <p:pic>
        <p:nvPicPr>
          <p:cNvPr id="22" name="그래픽 21" descr="아래쪽 화살표 단색으로 채워진">
            <a:extLst>
              <a:ext uri="{FF2B5EF4-FFF2-40B4-BE49-F238E27FC236}">
                <a16:creationId xmlns:a16="http://schemas.microsoft.com/office/drawing/2014/main" xmlns="" id="{A4A106D9-30E4-514D-9261-A929739113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3493363">
            <a:off x="3017476" y="38147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581549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기술적 요소 및 중점 연구분야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xmlns="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FB3CD66-F43D-8F4A-ABD7-5E02A97F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C852252-E3AD-40BC-8353-211A5F87B2CB}"/>
              </a:ext>
            </a:extLst>
          </p:cNvPr>
          <p:cNvSpPr/>
          <p:nvPr/>
        </p:nvSpPr>
        <p:spPr>
          <a:xfrm>
            <a:off x="421187" y="1366909"/>
            <a:ext cx="2155727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ea typeface="맑은 고딕" panose="020B0503020000020004" pitchFamily="34" charset="-127"/>
              </a:rPr>
              <a:t>Nvidia</a:t>
            </a:r>
            <a:r>
              <a:rPr lang="en-US" altLang="ko-KR" sz="2800" b="1" dirty="0" smtClean="0">
                <a:ea typeface="맑은 고딕" panose="020B0503020000020004" pitchFamily="34" charset="-127"/>
              </a:rPr>
              <a:t> </a:t>
            </a:r>
            <a:r>
              <a:rPr lang="en-US" altLang="ko-KR" sz="2800" b="1" dirty="0" err="1" smtClean="0">
                <a:ea typeface="맑은 고딕" panose="020B0503020000020004" pitchFamily="34" charset="-127"/>
              </a:rPr>
              <a:t>FleX</a:t>
            </a:r>
            <a:endParaRPr lang="ko-KR" altLang="en-US" sz="2800" b="1" dirty="0" err="1">
              <a:ea typeface="맑은 고딕" panose="020B0503020000020004" pitchFamily="34" charset="-127"/>
            </a:endParaRPr>
          </a:p>
        </p:txBody>
      </p:sp>
      <p:pic>
        <p:nvPicPr>
          <p:cNvPr id="12" name="그림 13" descr="지도이(가) 표시된 사진&#10;&#10;자동 생성된 설명">
            <a:extLst>
              <a:ext uri="{FF2B5EF4-FFF2-40B4-BE49-F238E27FC236}">
                <a16:creationId xmlns:a16="http://schemas.microsoft.com/office/drawing/2014/main" xmlns="" id="{E95897D2-8F47-41E4-AEF5-6BA94F65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71" y="2470380"/>
            <a:ext cx="3268536" cy="3326523"/>
          </a:xfrm>
          <a:prstGeom prst="rect">
            <a:avLst/>
          </a:prstGeom>
        </p:spPr>
      </p:pic>
      <p:pic>
        <p:nvPicPr>
          <p:cNvPr id="19" name="Picture 2" descr="https://steamuserimages-a.akamaihd.net/ugc/1004807909065609916/ABA1AEF305F193FB7DE1E50576E1B4611F557126/?imw=637&amp;imh=358&amp;ima=fit&amp;impolicy=Letterbox&amp;imcolor=%23000000&amp;letterbox=true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06" y="2470379"/>
            <a:ext cx="3847171" cy="33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나의일기 :: 유리 깨지는 꿈 알아보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876" y="2470379"/>
            <a:ext cx="3389973" cy="33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71" y="2470380"/>
            <a:ext cx="3268535" cy="332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06" y="2470380"/>
            <a:ext cx="3847169" cy="332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5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51" y="2130930"/>
            <a:ext cx="8876478" cy="41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자유형: 도형 14">
            <a:extLst>
              <a:ext uri="{FF2B5EF4-FFF2-40B4-BE49-F238E27FC236}">
                <a16:creationId xmlns:a16="http://schemas.microsoft.com/office/drawing/2014/main" xmlns="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: 도형 12">
            <a:extLst>
              <a:ext uri="{FF2B5EF4-FFF2-40B4-BE49-F238E27FC236}">
                <a16:creationId xmlns:a16="http://schemas.microsoft.com/office/drawing/2014/main" xmlns="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581549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기술적 요소 및 중점 연구분야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C852252-E3AD-40BC-8353-211A5F87B2CB}"/>
              </a:ext>
            </a:extLst>
          </p:cNvPr>
          <p:cNvSpPr/>
          <p:nvPr/>
        </p:nvSpPr>
        <p:spPr>
          <a:xfrm>
            <a:off x="421187" y="1366909"/>
            <a:ext cx="2678852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ea typeface="맑은 고딕" panose="020B0503020000020004" pitchFamily="34" charset="-127"/>
              </a:rPr>
              <a:t>최적화</a:t>
            </a:r>
            <a:endParaRPr lang="ko-KR" altLang="en-US" sz="2800" b="1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6564</TotalTime>
  <Words>469</Words>
  <Application>Microsoft Office PowerPoint</Application>
  <PresentationFormat>사용자 지정</PresentationFormat>
  <Paragraphs>97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최치송</cp:lastModifiedBy>
  <cp:revision>590</cp:revision>
  <dcterms:created xsi:type="dcterms:W3CDTF">2020-09-08T01:57:59Z</dcterms:created>
  <dcterms:modified xsi:type="dcterms:W3CDTF">2021-03-05T13:43:09Z</dcterms:modified>
</cp:coreProperties>
</file>