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Poppins"/>
      <p:bold r:id="rId20"/>
      <p:boldItalic r:id="rId21"/>
    </p:embeddedFont>
    <p:embeddedFont>
      <p:font typeface="Lato"/>
      <p:bold r:id="rId22"/>
      <p:boldItalic r:id="rId23"/>
    </p:embeddedFont>
    <p:embeddedFont>
      <p:font typeface="Poppins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Lato-bold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ExtraBold-bold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oppi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87c013c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187c013c9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2700000">
            <a:off x="15004959" y="1860459"/>
            <a:ext cx="6566081" cy="6566081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2700000">
            <a:off x="15361560" y="2217060"/>
            <a:ext cx="5852880" cy="585288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 rot="2700000">
            <a:off x="11143419" y="8163269"/>
            <a:ext cx="6164339" cy="616433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87" name="Google Shape;87;p13"/>
          <p:cNvSpPr txBox="1"/>
          <p:nvPr/>
        </p:nvSpPr>
        <p:spPr>
          <a:xfrm>
            <a:off x="1028700" y="5172075"/>
            <a:ext cx="10535929" cy="820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89" u="none" cap="none" strike="noStrike">
                <a:solidFill>
                  <a:srgbClr val="5271FF"/>
                </a:solidFill>
                <a:latin typeface="Poppins"/>
                <a:ea typeface="Poppins"/>
                <a:cs typeface="Poppins"/>
                <a:sym typeface="Poppins"/>
              </a:rPr>
              <a:t>PARAMETERS PATROL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028700" y="2823195"/>
            <a:ext cx="14848137" cy="2125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99" u="none" cap="none" strike="noStrike">
                <a:solidFill>
                  <a:srgbClr val="2B4A9D"/>
                </a:solidFill>
                <a:latin typeface="Poppins"/>
                <a:ea typeface="Poppins"/>
                <a:cs typeface="Poppins"/>
                <a:sym typeface="Poppins"/>
              </a:rPr>
              <a:t>STRESS DETECTION USING MACHINE LEARNING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 amt="69000"/>
          </a:blip>
          <a:srcRect b="0" l="0" r="0" t="0"/>
          <a:stretch/>
        </p:blipFill>
        <p:spPr>
          <a:xfrm>
            <a:off x="-4109095" y="500579"/>
            <a:ext cx="12993464" cy="210257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0" y="0"/>
            <a:ext cx="541602" cy="10287000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1" name="Google Shape;91;p13"/>
          <p:cNvSpPr txBox="1"/>
          <p:nvPr/>
        </p:nvSpPr>
        <p:spPr>
          <a:xfrm>
            <a:off x="1028700" y="6252228"/>
            <a:ext cx="13196889" cy="459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99" u="none" cap="none" strike="noStrike">
                <a:solidFill>
                  <a:srgbClr val="2B4A9D"/>
                </a:solidFill>
                <a:latin typeface="Poppins"/>
                <a:ea typeface="Poppins"/>
                <a:cs typeface="Poppins"/>
                <a:sym typeface="Poppins"/>
              </a:rPr>
              <a:t>GROUP DETAILS: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028700" y="6791343"/>
            <a:ext cx="11889135" cy="2375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1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Pruthviraj Dodiya (AU2040175)</a:t>
            </a:r>
            <a:endParaRPr/>
          </a:p>
          <a:p>
            <a:pPr indent="0" lvl="0" marL="0" marR="0" rtl="0" algn="just">
              <a:lnSpc>
                <a:spcPct val="15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1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Manan Vadaliya (AU2040264)</a:t>
            </a:r>
            <a:endParaRPr/>
          </a:p>
          <a:p>
            <a:pPr indent="0" lvl="0" marL="0" marR="0" rtl="0" algn="just">
              <a:lnSpc>
                <a:spcPct val="15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1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Mitsu Sojitra (AU2040157)</a:t>
            </a:r>
            <a:endParaRPr/>
          </a:p>
          <a:p>
            <a:pPr indent="0" lvl="0" marL="0" marR="0" rtl="0" algn="just">
              <a:lnSpc>
                <a:spcPct val="15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1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Mohsinali Vijapura (AU204080)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15763213" y="-570564"/>
            <a:ext cx="2992173" cy="11428131"/>
          </a:xfrm>
          <a:custGeom>
            <a:rect b="b" l="l" r="r" t="t"/>
            <a:pathLst>
              <a:path extrusionOk="0" h="3339659" w="874407">
                <a:moveTo>
                  <a:pt x="0" y="0"/>
                </a:moveTo>
                <a:lnTo>
                  <a:pt x="874407" y="0"/>
                </a:lnTo>
                <a:lnTo>
                  <a:pt x="874407" y="3339659"/>
                </a:lnTo>
                <a:lnTo>
                  <a:pt x="0" y="3339659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74" name="Google Shape;174;p22"/>
          <p:cNvSpPr/>
          <p:nvPr/>
        </p:nvSpPr>
        <p:spPr>
          <a:xfrm>
            <a:off x="13725874" y="-1128319"/>
            <a:ext cx="5744420" cy="5770168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619537" y="8172754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034" y="2596505"/>
            <a:ext cx="7312563" cy="58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0400" y="2596505"/>
            <a:ext cx="7312563" cy="58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619537" y="1047750"/>
            <a:ext cx="8183276" cy="895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2B4A9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FINAL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15763213" y="-570564"/>
            <a:ext cx="2992658" cy="11429983"/>
          </a:xfrm>
          <a:custGeom>
            <a:rect b="b" l="l" r="r" t="t"/>
            <a:pathLst>
              <a:path extrusionOk="0" h="3339659" w="874407">
                <a:moveTo>
                  <a:pt x="0" y="0"/>
                </a:moveTo>
                <a:lnTo>
                  <a:pt x="874407" y="0"/>
                </a:lnTo>
                <a:lnTo>
                  <a:pt x="874407" y="3339659"/>
                </a:lnTo>
                <a:lnTo>
                  <a:pt x="0" y="3339659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84" name="Google Shape;184;p23"/>
          <p:cNvSpPr/>
          <p:nvPr/>
        </p:nvSpPr>
        <p:spPr>
          <a:xfrm>
            <a:off x="13725874" y="-1128319"/>
            <a:ext cx="5736911" cy="5762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619537" y="8172754"/>
            <a:ext cx="1635125" cy="1632509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86" name="Google Shape;186;p23"/>
          <p:cNvSpPr txBox="1"/>
          <p:nvPr/>
        </p:nvSpPr>
        <p:spPr>
          <a:xfrm>
            <a:off x="619537" y="1047750"/>
            <a:ext cx="818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2B4A9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FINAL RESULTS</a:t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2985" y="2591338"/>
            <a:ext cx="7312563" cy="58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460" y="2591342"/>
            <a:ext cx="7312563" cy="58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/>
          <p:nvPr/>
        </p:nvSpPr>
        <p:spPr>
          <a:xfrm>
            <a:off x="0" y="3028950"/>
            <a:ext cx="18288000" cy="7258050"/>
          </a:xfrm>
          <a:custGeom>
            <a:rect b="b" l="l" r="r" t="t"/>
            <a:pathLst>
              <a:path extrusionOk="0" h="2647756" w="6671512">
                <a:moveTo>
                  <a:pt x="0" y="0"/>
                </a:moveTo>
                <a:lnTo>
                  <a:pt x="6671512" y="0"/>
                </a:lnTo>
                <a:lnTo>
                  <a:pt x="6671512" y="2647756"/>
                </a:lnTo>
                <a:lnTo>
                  <a:pt x="0" y="2647756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94" name="Google Shape;194;p24"/>
          <p:cNvSpPr/>
          <p:nvPr/>
        </p:nvSpPr>
        <p:spPr>
          <a:xfrm rot="381190">
            <a:off x="3807504" y="-705158"/>
            <a:ext cx="18288000" cy="1655287"/>
          </a:xfrm>
          <a:custGeom>
            <a:rect b="b" l="l" r="r" t="t"/>
            <a:pathLst>
              <a:path extrusionOk="0" h="603853" w="6671512">
                <a:moveTo>
                  <a:pt x="0" y="0"/>
                </a:moveTo>
                <a:lnTo>
                  <a:pt x="6671512" y="0"/>
                </a:lnTo>
                <a:lnTo>
                  <a:pt x="6671512" y="603853"/>
                </a:lnTo>
                <a:lnTo>
                  <a:pt x="0" y="603853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95" name="Google Shape;195;p24"/>
          <p:cNvSpPr/>
          <p:nvPr/>
        </p:nvSpPr>
        <p:spPr>
          <a:xfrm rot="-284447">
            <a:off x="-3805812" y="-636028"/>
            <a:ext cx="18288000" cy="1655287"/>
          </a:xfrm>
          <a:custGeom>
            <a:rect b="b" l="l" r="r" t="t"/>
            <a:pathLst>
              <a:path extrusionOk="0" h="603853" w="6671512">
                <a:moveTo>
                  <a:pt x="0" y="0"/>
                </a:moveTo>
                <a:lnTo>
                  <a:pt x="6671512" y="0"/>
                </a:lnTo>
                <a:lnTo>
                  <a:pt x="6671512" y="603853"/>
                </a:lnTo>
                <a:lnTo>
                  <a:pt x="0" y="603853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96" name="Google Shape;196;p24"/>
          <p:cNvSpPr txBox="1"/>
          <p:nvPr/>
        </p:nvSpPr>
        <p:spPr>
          <a:xfrm>
            <a:off x="1480498" y="1334028"/>
            <a:ext cx="1532700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2B4A9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CONCLUSIONS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7065432" y="4143086"/>
            <a:ext cx="418374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INTERSECTION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12412132" y="4143086"/>
            <a:ext cx="5047348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383061" y="3244673"/>
            <a:ext cx="17076419" cy="623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2" lvl="1" marL="604524" marR="0" rtl="0" algn="just">
              <a:lnSpc>
                <a:spcPct val="17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Incorporating additional features like confidence and social upvote ratio can improve the accuracy of stress detection models.</a:t>
            </a:r>
            <a:endParaRPr/>
          </a:p>
          <a:p>
            <a:pPr indent="-302262" lvl="1" marL="604524" marR="0" rtl="0" algn="just">
              <a:lnSpc>
                <a:spcPct val="17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work builds on existing research in mental health monitoring using social media data.</a:t>
            </a:r>
            <a:endParaRPr/>
          </a:p>
          <a:p>
            <a:pPr indent="-302262" lvl="1" marL="604524" marR="0" rtl="0" algn="just">
              <a:lnSpc>
                <a:spcPct val="17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methods could be adapted to identify other mental health concerns like anxiety or depression.</a:t>
            </a:r>
            <a:endParaRPr/>
          </a:p>
          <a:p>
            <a:pPr indent="-302262" lvl="1" marL="604524" marR="0" rtl="0" algn="just">
              <a:lnSpc>
                <a:spcPct val="17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Limitations include the use of a single dataset and the need for further validation of our results.</a:t>
            </a:r>
            <a:endParaRPr/>
          </a:p>
          <a:p>
            <a:pPr indent="-302262" lvl="1" marL="604524" marR="0" rtl="0" algn="just">
              <a:lnSpc>
                <a:spcPct val="17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work represents an important step forward in the development of automated mental health monitoring tools.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625640" y="0"/>
            <a:ext cx="452408" cy="10287003"/>
          </a:xfrm>
          <a:custGeom>
            <a:rect b="b" l="l" r="r" t="t"/>
            <a:pathLst>
              <a:path extrusionOk="0" h="3752726" w="165040">
                <a:moveTo>
                  <a:pt x="0" y="0"/>
                </a:moveTo>
                <a:lnTo>
                  <a:pt x="165040" y="0"/>
                </a:lnTo>
                <a:lnTo>
                  <a:pt x="165040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205" name="Google Shape;205;p25"/>
          <p:cNvSpPr/>
          <p:nvPr/>
        </p:nvSpPr>
        <p:spPr>
          <a:xfrm rot="-2700000">
            <a:off x="14238153" y="55428"/>
            <a:ext cx="10176144" cy="10176144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206" name="Google Shape;206;p25"/>
          <p:cNvSpPr/>
          <p:nvPr/>
        </p:nvSpPr>
        <p:spPr>
          <a:xfrm rot="2700000">
            <a:off x="14676495" y="445887"/>
            <a:ext cx="9395227" cy="939522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7" name="Google Shape;207;p25"/>
          <p:cNvSpPr/>
          <p:nvPr/>
        </p:nvSpPr>
        <p:spPr>
          <a:xfrm rot="2700000">
            <a:off x="13572294" y="8043030"/>
            <a:ext cx="6164339" cy="616433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208" name="Google Shape;208;p25"/>
          <p:cNvSpPr/>
          <p:nvPr/>
        </p:nvSpPr>
        <p:spPr>
          <a:xfrm rot="2700000">
            <a:off x="13572294" y="-3920369"/>
            <a:ext cx="6164339" cy="616433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209" name="Google Shape;209;p25"/>
          <p:cNvSpPr/>
          <p:nvPr/>
        </p:nvSpPr>
        <p:spPr>
          <a:xfrm rot="-5400000">
            <a:off x="5152650" y="-3509897"/>
            <a:ext cx="1628318" cy="9796573"/>
          </a:xfrm>
          <a:custGeom>
            <a:rect b="b" l="l" r="r" t="t"/>
            <a:pathLst>
              <a:path extrusionOk="0" h="14158399" w="2353310">
                <a:moveTo>
                  <a:pt x="784860" y="14091089"/>
                </a:moveTo>
                <a:cubicBezTo>
                  <a:pt x="905510" y="14131730"/>
                  <a:pt x="1042670" y="14158399"/>
                  <a:pt x="1177290" y="14158399"/>
                </a:cubicBezTo>
                <a:cubicBezTo>
                  <a:pt x="1311910" y="14158399"/>
                  <a:pt x="1441450" y="14135539"/>
                  <a:pt x="1560830" y="14094899"/>
                </a:cubicBezTo>
                <a:cubicBezTo>
                  <a:pt x="1563370" y="14093630"/>
                  <a:pt x="1565910" y="14093630"/>
                  <a:pt x="1568450" y="14092360"/>
                </a:cubicBezTo>
                <a:cubicBezTo>
                  <a:pt x="2016760" y="13929799"/>
                  <a:pt x="2346960" y="13500539"/>
                  <a:pt x="2353310" y="12964154"/>
                </a:cubicBezTo>
                <a:lnTo>
                  <a:pt x="2353310" y="0"/>
                </a:lnTo>
                <a:lnTo>
                  <a:pt x="0" y="0"/>
                </a:lnTo>
                <a:lnTo>
                  <a:pt x="0" y="12954198"/>
                </a:lnTo>
                <a:cubicBezTo>
                  <a:pt x="6350" y="13503080"/>
                  <a:pt x="331470" y="13932339"/>
                  <a:pt x="784860" y="14091089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625640" y="753052"/>
            <a:ext cx="9649799" cy="1298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56" u="none" cap="none" strike="noStrik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ROLE OF EACH GROUP MEMBER IN THE PROJECT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 rot="-5400000">
            <a:off x="-182469" y="2344581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5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 rot="-5400000">
            <a:off x="-182139" y="3957051"/>
            <a:ext cx="829542" cy="196761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5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1648086" y="6204379"/>
            <a:ext cx="9821012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Mitsu: Applying different algorithms on code &amp; Pre-processing the data ,report 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1648086" y="7588148"/>
            <a:ext cx="9821012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Mohsinali: Checking accuracies for different algorithms , Report and presentation  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 rot="-5400000">
            <a:off x="-182469" y="7086565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5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1648086" y="4224872"/>
            <a:ext cx="10049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Pruthviraj:</a:t>
            </a:r>
            <a:r>
              <a:rPr b="1" lang="en-US" sz="3000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US" sz="30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Understanding maths of algorithms and understanding their </a:t>
            </a:r>
            <a:r>
              <a:rPr b="1" lang="en-US" sz="3000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intuition</a:t>
            </a:r>
            <a:r>
              <a:rPr b="1" i="0" lang="en-US" sz="30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, Data visualization, Feature selection 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1648095" y="2874904"/>
            <a:ext cx="10049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Manan: Running different algorithms ,checking for multiple feature combinations ,Data preprocessing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541644" y="3032368"/>
            <a:ext cx="487056" cy="52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581467" y="4848225"/>
            <a:ext cx="487056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grpSp>
        <p:nvGrpSpPr>
          <p:cNvPr id="220" name="Google Shape;220;p25"/>
          <p:cNvGrpSpPr/>
          <p:nvPr/>
        </p:nvGrpSpPr>
        <p:grpSpPr>
          <a:xfrm>
            <a:off x="-750601" y="6325561"/>
            <a:ext cx="1966473" cy="829061"/>
            <a:chOff x="0" y="597"/>
            <a:chExt cx="2621964" cy="1105414"/>
          </a:xfrm>
        </p:grpSpPr>
        <p:sp>
          <p:nvSpPr>
            <p:cNvPr id="221" name="Google Shape;221;p25"/>
            <p:cNvSpPr/>
            <p:nvPr/>
          </p:nvSpPr>
          <p:spPr>
            <a:xfrm rot="-5400000">
              <a:off x="758274" y="-757678"/>
              <a:ext cx="1105414" cy="2621964"/>
            </a:xfrm>
            <a:custGeom>
              <a:rect b="b" l="l" r="r" t="t"/>
              <a:pathLst>
                <a:path extrusionOk="0"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 txBox="1"/>
            <p:nvPr/>
          </p:nvSpPr>
          <p:spPr>
            <a:xfrm>
              <a:off x="1673307" y="181531"/>
              <a:ext cx="649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/>
            </a:p>
          </p:txBody>
        </p:sp>
      </p:grpSp>
      <p:sp>
        <p:nvSpPr>
          <p:cNvPr id="223" name="Google Shape;223;p25"/>
          <p:cNvSpPr txBox="1"/>
          <p:nvPr/>
        </p:nvSpPr>
        <p:spPr>
          <a:xfrm>
            <a:off x="608316" y="7774303"/>
            <a:ext cx="487056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/>
          <p:nvPr/>
        </p:nvSpPr>
        <p:spPr>
          <a:xfrm>
            <a:off x="15763213" y="-570564"/>
            <a:ext cx="2992173" cy="11428131"/>
          </a:xfrm>
          <a:custGeom>
            <a:rect b="b" l="l" r="r" t="t"/>
            <a:pathLst>
              <a:path extrusionOk="0" h="3339659" w="874407">
                <a:moveTo>
                  <a:pt x="0" y="0"/>
                </a:moveTo>
                <a:lnTo>
                  <a:pt x="874407" y="0"/>
                </a:lnTo>
                <a:lnTo>
                  <a:pt x="874407" y="3339659"/>
                </a:lnTo>
                <a:lnTo>
                  <a:pt x="0" y="3339659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229" name="Google Shape;229;p26"/>
          <p:cNvSpPr/>
          <p:nvPr/>
        </p:nvSpPr>
        <p:spPr>
          <a:xfrm>
            <a:off x="13725874" y="-1128319"/>
            <a:ext cx="5744420" cy="5770168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619537" y="8172754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231" name="Google Shape;231;p26"/>
          <p:cNvSpPr txBox="1"/>
          <p:nvPr/>
        </p:nvSpPr>
        <p:spPr>
          <a:xfrm>
            <a:off x="619537" y="1047750"/>
            <a:ext cx="818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2B4A9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REFERENCES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619537" y="2289116"/>
            <a:ext cx="13093500" cy="6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1931" lvl="1" marL="496564" marR="0" rtl="0" algn="just">
              <a:lnSpc>
                <a:spcPct val="166028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Panicker, S. S., &amp; Gayathri, P. (2019). A survey of machine learning techniques in physiology based mental stress detection systems. Biocybernetics and Biomedical Engineering, 39(2), 444-469.</a:t>
            </a:r>
            <a:endParaRPr sz="1300"/>
          </a:p>
          <a:p>
            <a:pPr indent="-241931" lvl="1" marL="496564" marR="0" rtl="0" algn="just">
              <a:lnSpc>
                <a:spcPct val="166028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Ahuja, R., &amp; Banga, A. (2019). Mental stress detection in university students using machine learning algorithms. Procedia Computer Science, 152, 349-353.</a:t>
            </a:r>
            <a:endParaRPr sz="1300"/>
          </a:p>
          <a:p>
            <a:pPr indent="-241931" lvl="1" marL="496564" marR="0" rtl="0" algn="just">
              <a:lnSpc>
                <a:spcPct val="166028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Keshan, N., Parimi, P. V., &amp; Bichindaritz, I. (2015, October). Machine learning for stress detection from ECG signals in automobile drivers. In 2015 IEEE International conference on big data (Big Data) (pp. 2net], 9, 381-386.661-2669). IEEE.</a:t>
            </a:r>
            <a:endParaRPr sz="1300"/>
          </a:p>
          <a:p>
            <a:pPr indent="-241931" lvl="1" marL="496564" marR="0" rtl="0" algn="just">
              <a:lnSpc>
                <a:spcPct val="166028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Bijalwan, V., Kumar, V., Kumari, P., &amp; Pascual, J. (2014). KNN based machine learning approach for text and document mining. International Journal of Database Theory and Application, 7(1), 61-70.</a:t>
            </a:r>
            <a:endParaRPr sz="1300"/>
          </a:p>
          <a:p>
            <a:pPr indent="-241931" lvl="1" marL="496564" marR="0" rtl="0" algn="just">
              <a:lnSpc>
                <a:spcPct val="166028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Mahesh, B. (2020). Machine learning algorithms-a review. International Journal of Science and Research (IJSR).[Internet], 9, 381-386.</a:t>
            </a:r>
            <a:endParaRPr sz="1300"/>
          </a:p>
          <a:p>
            <a:pPr indent="0" lvl="0" marL="0" marR="0" rtl="0" algn="just">
              <a:lnSpc>
                <a:spcPct val="166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99" u="none" cap="none" strike="noStrike">
              <a:solidFill>
                <a:srgbClr val="2B4A9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rot="-2700000">
            <a:off x="15004959" y="1860459"/>
            <a:ext cx="6566081" cy="6566081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98" name="Google Shape;98;p14"/>
          <p:cNvSpPr/>
          <p:nvPr/>
        </p:nvSpPr>
        <p:spPr>
          <a:xfrm rot="2700000">
            <a:off x="15361560" y="2217060"/>
            <a:ext cx="5852880" cy="585288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Google Shape;99;p14"/>
          <p:cNvSpPr/>
          <p:nvPr/>
        </p:nvSpPr>
        <p:spPr>
          <a:xfrm rot="2700000">
            <a:off x="11448192" y="-3920358"/>
            <a:ext cx="6164394" cy="6164394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00" name="Google Shape;100;p14"/>
          <p:cNvSpPr txBox="1"/>
          <p:nvPr/>
        </p:nvSpPr>
        <p:spPr>
          <a:xfrm>
            <a:off x="816673" y="1129232"/>
            <a:ext cx="12024234" cy="1051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2B4A9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INTRODUCTION 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02" name="Google Shape;102;p14"/>
          <p:cNvSpPr txBox="1"/>
          <p:nvPr/>
        </p:nvSpPr>
        <p:spPr>
          <a:xfrm>
            <a:off x="554825" y="2630975"/>
            <a:ext cx="12855900" cy="7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802" lvl="1" marL="615605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851"/>
              <a:buFont typeface="Arial"/>
              <a:buChar char="•"/>
            </a:pPr>
            <a:r>
              <a:rPr b="0" i="0" lang="en-US" sz="2851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Our project uses machine learning to detect stress in social media data, with a focus on Reddit posts.</a:t>
            </a:r>
            <a:endParaRPr/>
          </a:p>
          <a:p>
            <a:pPr indent="-307802" lvl="1" marL="615605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851"/>
              <a:buFont typeface="Arial"/>
              <a:buChar char="•"/>
            </a:pPr>
            <a:r>
              <a:rPr b="0" i="0" lang="en-US" sz="2851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We aim to provide a tool for identifying and supporting people who may be experiencing stress.</a:t>
            </a:r>
            <a:endParaRPr/>
          </a:p>
          <a:p>
            <a:pPr indent="-307802" lvl="1" marL="615605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851"/>
              <a:buFont typeface="Arial"/>
              <a:buChar char="•"/>
            </a:pPr>
            <a:r>
              <a:rPr b="0" i="0" lang="en-US" sz="2851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Our project involves data preprocessing, feature extraction, algorithm selection, and evaluation.</a:t>
            </a:r>
            <a:endParaRPr/>
          </a:p>
          <a:p>
            <a:pPr indent="-307802" lvl="1" marL="615605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851"/>
              <a:buFont typeface="Arial"/>
              <a:buChar char="•"/>
            </a:pPr>
            <a:r>
              <a:rPr b="0" i="0" lang="en-US" sz="2851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We experimented with several machine learning algorithms, such as SVM, KNN, Gradient Boost, XGBoost, and Bernoulli Naive Bayes.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51" u="none" cap="none" strike="noStrike">
              <a:solidFill>
                <a:srgbClr val="2B4A9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15712933" y="-570564"/>
            <a:ext cx="3042453" cy="11428131"/>
          </a:xfrm>
          <a:custGeom>
            <a:rect b="b" l="l" r="r" t="t"/>
            <a:pathLst>
              <a:path extrusionOk="0" h="3339659" w="889100">
                <a:moveTo>
                  <a:pt x="0" y="0"/>
                </a:moveTo>
                <a:lnTo>
                  <a:pt x="889100" y="0"/>
                </a:lnTo>
                <a:lnTo>
                  <a:pt x="889100" y="3339659"/>
                </a:lnTo>
                <a:lnTo>
                  <a:pt x="0" y="3339659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08" name="Google Shape;108;p15"/>
          <p:cNvSpPr/>
          <p:nvPr/>
        </p:nvSpPr>
        <p:spPr>
          <a:xfrm>
            <a:off x="14146199" y="-1216819"/>
            <a:ext cx="5736911" cy="5762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619537" y="8172754"/>
            <a:ext cx="1635125" cy="1632509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10" name="Google Shape;110;p15"/>
          <p:cNvSpPr txBox="1"/>
          <p:nvPr/>
        </p:nvSpPr>
        <p:spPr>
          <a:xfrm>
            <a:off x="1028700" y="762000"/>
            <a:ext cx="126843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94" u="none" cap="none" strike="noStrike">
                <a:solidFill>
                  <a:srgbClr val="2B4A9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PROBLEM STATEMENT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1028700" y="2423296"/>
            <a:ext cx="12895800" cy="7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8597" lvl="1" marL="637194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951"/>
              <a:buFont typeface="Arial"/>
              <a:buChar char="•"/>
            </a:pPr>
            <a:r>
              <a:rPr b="0" i="0" lang="en-US" sz="2951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With the increasing prevalence of stress, there is a growing need for effective and efficient stress detection methods.</a:t>
            </a:r>
            <a:endParaRPr/>
          </a:p>
          <a:p>
            <a:pPr indent="-318597" lvl="1" marL="637194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951"/>
              <a:buFont typeface="Arial"/>
              <a:buChar char="•"/>
            </a:pPr>
            <a:r>
              <a:rPr b="0" i="0" lang="en-US" sz="2951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Social media platforms provide a rich source of data on stress, but the volume and diversity of data make analysis difficult.</a:t>
            </a:r>
            <a:endParaRPr/>
          </a:p>
          <a:p>
            <a:pPr indent="-318597" lvl="1" marL="637194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951"/>
              <a:buFont typeface="Arial"/>
              <a:buChar char="•"/>
            </a:pPr>
            <a:r>
              <a:rPr b="0" i="0" lang="en-US" sz="2951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Our project aims to develop a machine learning-based system to efficiently detect stress in social media data.</a:t>
            </a:r>
            <a:endParaRPr/>
          </a:p>
          <a:p>
            <a:pPr indent="-318597" lvl="1" marL="637194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951"/>
              <a:buFont typeface="Arial"/>
              <a:buChar char="•"/>
            </a:pPr>
            <a:r>
              <a:rPr b="0" i="0" lang="en-US" sz="2951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Our system will contribute to the field of mental health research by providing a new tool for tracking stress levels in the population.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51" u="none" cap="none" strike="noStrike">
              <a:solidFill>
                <a:srgbClr val="2B4A9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1480498" y="1072795"/>
            <a:ext cx="15327005" cy="984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00" u="none" cap="none" strike="noStrike">
                <a:solidFill>
                  <a:srgbClr val="2B4A9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THE EXISTING BODY OF WORK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0" y="2476500"/>
            <a:ext cx="20127353" cy="7810500"/>
          </a:xfrm>
          <a:custGeom>
            <a:rect b="b" l="l" r="r" t="t"/>
            <a:pathLst>
              <a:path extrusionOk="0" h="2849292" w="7342513">
                <a:moveTo>
                  <a:pt x="0" y="0"/>
                </a:moveTo>
                <a:lnTo>
                  <a:pt x="7342513" y="0"/>
                </a:lnTo>
                <a:lnTo>
                  <a:pt x="7342513" y="2849292"/>
                </a:lnTo>
                <a:lnTo>
                  <a:pt x="0" y="2849292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18" name="Google Shape;118;p16"/>
          <p:cNvSpPr txBox="1"/>
          <p:nvPr/>
        </p:nvSpPr>
        <p:spPr>
          <a:xfrm>
            <a:off x="816019" y="2876550"/>
            <a:ext cx="16654654" cy="7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4242" lvl="1" marL="668485" marR="0" rtl="0" algn="just">
              <a:lnSpc>
                <a:spcPct val="15100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6"/>
              <a:buFont typeface="Arial"/>
              <a:buChar char="•"/>
            </a:pPr>
            <a:r>
              <a:rPr b="0" i="0" lang="en-US" sz="309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Social media data is being used to track mental health indicators like stress levels.</a:t>
            </a:r>
            <a:endParaRPr/>
          </a:p>
          <a:p>
            <a:pPr indent="-334242" lvl="1" marL="668485" marR="0" rtl="0" algn="just">
              <a:lnSpc>
                <a:spcPct val="15100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6"/>
              <a:buFont typeface="Arial"/>
              <a:buChar char="•"/>
            </a:pPr>
            <a:r>
              <a:rPr b="0" i="0" lang="en-US" sz="309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Researchers have tried different approaches to detect stress in social media, including sentiment analysis and machine learning.</a:t>
            </a:r>
            <a:endParaRPr/>
          </a:p>
          <a:p>
            <a:pPr indent="-334242" lvl="1" marL="668485" marR="0" rtl="0" algn="just">
              <a:lnSpc>
                <a:spcPct val="15100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6"/>
              <a:buFont typeface="Arial"/>
              <a:buChar char="•"/>
            </a:pPr>
            <a:r>
              <a:rPr b="0" i="0" lang="en-US" sz="309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Challenges in stress detection include language complexity and privacy concerns.</a:t>
            </a:r>
            <a:endParaRPr/>
          </a:p>
          <a:p>
            <a:pPr indent="-334242" lvl="1" marL="668485" marR="0" rtl="0" algn="just">
              <a:lnSpc>
                <a:spcPct val="15100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6"/>
              <a:buFont typeface="Arial"/>
              <a:buChar char="•"/>
            </a:pPr>
            <a:r>
              <a:rPr b="0" i="0" lang="en-US" sz="309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Existing studies show some promising results, but there's a need for more accurate and efficient methods.</a:t>
            </a:r>
            <a:endParaRPr/>
          </a:p>
          <a:p>
            <a:pPr indent="-334242" lvl="1" marL="668485" marR="0" rtl="0" algn="just">
              <a:lnSpc>
                <a:spcPct val="15100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6"/>
              <a:buFont typeface="Arial"/>
              <a:buChar char="•"/>
            </a:pPr>
            <a:r>
              <a:rPr b="0" i="0" lang="en-US" sz="309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project uses machine learning to detect stress in social media while considering additional features like confidence and social upvote ratio.</a:t>
            </a:r>
            <a:endParaRPr/>
          </a:p>
          <a:p>
            <a:pPr indent="0" lvl="0" marL="0" marR="0" rtl="0" algn="just">
              <a:lnSpc>
                <a:spcPct val="15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96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0" y="0"/>
            <a:ext cx="18288000" cy="417760"/>
          </a:xfrm>
          <a:custGeom>
            <a:rect b="b" l="l" r="r" t="t"/>
            <a:pathLst>
              <a:path extrusionOk="0" h="152400" w="6671512">
                <a:moveTo>
                  <a:pt x="0" y="0"/>
                </a:moveTo>
                <a:lnTo>
                  <a:pt x="6671512" y="0"/>
                </a:lnTo>
                <a:lnTo>
                  <a:pt x="6671512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20" name="Google Shape;120;p16"/>
          <p:cNvSpPr/>
          <p:nvPr/>
        </p:nvSpPr>
        <p:spPr>
          <a:xfrm rot="5400000">
            <a:off x="-1963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21" name="Google Shape;121;p16"/>
          <p:cNvSpPr/>
          <p:nvPr/>
        </p:nvSpPr>
        <p:spPr>
          <a:xfrm rot="10800000">
            <a:off x="16652690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1480498" y="1066800"/>
            <a:ext cx="15327005" cy="9639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2B4A9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OUR APPROACH 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0" y="2476500"/>
            <a:ext cx="19088514" cy="7810500"/>
          </a:xfrm>
          <a:custGeom>
            <a:rect b="b" l="l" r="r" t="t"/>
            <a:pathLst>
              <a:path extrusionOk="0" h="2849292" w="6963542">
                <a:moveTo>
                  <a:pt x="0" y="0"/>
                </a:moveTo>
                <a:lnTo>
                  <a:pt x="6963542" y="0"/>
                </a:lnTo>
                <a:lnTo>
                  <a:pt x="6963542" y="2849292"/>
                </a:lnTo>
                <a:lnTo>
                  <a:pt x="0" y="2849292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28" name="Google Shape;128;p17"/>
          <p:cNvSpPr txBox="1"/>
          <p:nvPr/>
        </p:nvSpPr>
        <p:spPr>
          <a:xfrm>
            <a:off x="373879" y="2978012"/>
            <a:ext cx="16654654" cy="6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just">
              <a:lnSpc>
                <a:spcPct val="1710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Collect data: Measure self-reported stress levels using data from the Perceived Stress Scale (PSS) questionnaire. </a:t>
            </a:r>
            <a:endParaRPr/>
          </a:p>
          <a:p>
            <a:pPr indent="0" lvl="0" marL="0" marR="0" rtl="0" algn="just">
              <a:lnSpc>
                <a:spcPct val="171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9833" lvl="2" marL="1079499" marR="0" rtl="0" algn="just">
              <a:lnSpc>
                <a:spcPct val="1710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⚬"/>
            </a:pPr>
            <a:r>
              <a:rPr b="0" i="0" lang="en-US" sz="2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dataset will serve as the foundation for the stress detection model. </a:t>
            </a:r>
            <a:endParaRPr/>
          </a:p>
          <a:p>
            <a:pPr indent="-359833" lvl="2" marL="1079499" marR="0" rtl="0" algn="just">
              <a:lnSpc>
                <a:spcPct val="1710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⚬"/>
            </a:pPr>
            <a:r>
              <a:rPr b="0" i="0" lang="en-US" sz="2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After implementing several PREPROCESSING procedures, such as cleaning up text data and verifying existing dependencies, a word cloud will be created to help identify the words that are most affected by stress. </a:t>
            </a:r>
            <a:endParaRPr/>
          </a:p>
          <a:p>
            <a:pPr indent="0" lvl="0" marL="0" marR="0" rtl="0" algn="just">
              <a:lnSpc>
                <a:spcPct val="171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874" lvl="1" marL="539749" marR="0" rtl="0" algn="just">
              <a:lnSpc>
                <a:spcPct val="17102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Manual Feature Selection: As we had 116 features in our dataset, we performed exploratory data analysis on our dataset and then based on that we selected 5 features for training which are , "text", "label", "social_upvote_ratio", "confidence", "syntax_ari", "sentiment" , and then we have further cleaned up our text data. 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0" y="0"/>
            <a:ext cx="18288000" cy="417760"/>
          </a:xfrm>
          <a:custGeom>
            <a:rect b="b" l="l" r="r" t="t"/>
            <a:pathLst>
              <a:path extrusionOk="0" h="152400" w="6671512">
                <a:moveTo>
                  <a:pt x="0" y="0"/>
                </a:moveTo>
                <a:lnTo>
                  <a:pt x="6671512" y="0"/>
                </a:lnTo>
                <a:lnTo>
                  <a:pt x="6671512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30" name="Google Shape;130;p17"/>
          <p:cNvSpPr/>
          <p:nvPr/>
        </p:nvSpPr>
        <p:spPr>
          <a:xfrm rot="5400000">
            <a:off x="-1963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31" name="Google Shape;131;p17"/>
          <p:cNvSpPr/>
          <p:nvPr/>
        </p:nvSpPr>
        <p:spPr>
          <a:xfrm rot="10800000">
            <a:off x="16652690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1480498" y="1066800"/>
            <a:ext cx="15327005" cy="9639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2B4A9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OUR APPROACH 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0" y="2476500"/>
            <a:ext cx="19088514" cy="7810500"/>
          </a:xfrm>
          <a:custGeom>
            <a:rect b="b" l="l" r="r" t="t"/>
            <a:pathLst>
              <a:path extrusionOk="0" h="2849292" w="6963542">
                <a:moveTo>
                  <a:pt x="0" y="0"/>
                </a:moveTo>
                <a:lnTo>
                  <a:pt x="6963542" y="0"/>
                </a:lnTo>
                <a:lnTo>
                  <a:pt x="6963542" y="2849292"/>
                </a:lnTo>
                <a:lnTo>
                  <a:pt x="0" y="2849292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38" name="Google Shape;138;p18"/>
          <p:cNvSpPr txBox="1"/>
          <p:nvPr/>
        </p:nvSpPr>
        <p:spPr>
          <a:xfrm>
            <a:off x="381562" y="3119120"/>
            <a:ext cx="17524876" cy="5949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1464" lvl="1" marL="582928" marR="0" rtl="0" algn="just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99"/>
              <a:buFont typeface="Arial"/>
              <a:buChar char="•"/>
            </a:pPr>
            <a:r>
              <a:rPr b="0" i="0" lang="en-US" sz="26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 and Preprocessing: Model Selection and Training: Train four different machine learning algorithms, SVM, KNN, Gradient Boost, and XG Boost, using the selected features from the previous step. </a:t>
            </a:r>
            <a:endParaRPr/>
          </a:p>
          <a:p>
            <a:pPr indent="0" lvl="0" marL="0" marR="0" rtl="0" algn="just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4" lvl="1" marL="582928" marR="0" rtl="0" algn="just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99"/>
              <a:buFont typeface="Arial"/>
              <a:buChar char="•"/>
            </a:pPr>
            <a:r>
              <a:rPr b="0" i="0" lang="en-US" sz="26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EVALUATION AND COMPARISON: COMPARE THE PERFORMANCE OF THE FOUR MODELS USING THE ACCURACY SCORE  </a:t>
            </a:r>
            <a:endParaRPr/>
          </a:p>
          <a:p>
            <a:pPr indent="-388618" lvl="2" marL="1165857" marR="0" rtl="0" algn="just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99"/>
              <a:buFont typeface="Arial"/>
              <a:buChar char="⚬"/>
            </a:pPr>
            <a:r>
              <a:rPr b="0" i="0" lang="en-US" sz="26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ALSO, VISUALIZING THE RESULTS USING CONFUSION MATRIX OTHER BAR PLOTS TO UNDERSTAND THE MODEL'S BEHAVIOR. </a:t>
            </a:r>
            <a:endParaRPr/>
          </a:p>
          <a:p>
            <a:pPr indent="-388618" lvl="2" marL="1165857" marR="0" rtl="0" algn="just">
              <a:lnSpc>
                <a:spcPct val="1600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99"/>
              <a:buFont typeface="Arial"/>
              <a:buChar char="⚬"/>
            </a:pPr>
            <a:r>
              <a:rPr b="0" i="0" lang="en-US" sz="26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BASED ON THE EVALUATION METRICS, SELECTING THE BEST PERFORMING MODEL(S) AND TUNE THE HYPERPARAMETERS FURTHER IF REQUIRED.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0" y="0"/>
            <a:ext cx="18288000" cy="417760"/>
          </a:xfrm>
          <a:custGeom>
            <a:rect b="b" l="l" r="r" t="t"/>
            <a:pathLst>
              <a:path extrusionOk="0" h="152400" w="6671512">
                <a:moveTo>
                  <a:pt x="0" y="0"/>
                </a:moveTo>
                <a:lnTo>
                  <a:pt x="6671512" y="0"/>
                </a:lnTo>
                <a:lnTo>
                  <a:pt x="6671512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40" name="Google Shape;140;p18"/>
          <p:cNvSpPr/>
          <p:nvPr/>
        </p:nvSpPr>
        <p:spPr>
          <a:xfrm rot="5400000">
            <a:off x="-1963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41" name="Google Shape;141;p18"/>
          <p:cNvSpPr/>
          <p:nvPr/>
        </p:nvSpPr>
        <p:spPr>
          <a:xfrm rot="10800000">
            <a:off x="16652690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/>
        </p:nvSpPr>
        <p:spPr>
          <a:xfrm>
            <a:off x="1480498" y="1066800"/>
            <a:ext cx="15327005" cy="9639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2B4A9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OUR APPROACH 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0" y="2476500"/>
            <a:ext cx="19088514" cy="7810500"/>
          </a:xfrm>
          <a:custGeom>
            <a:rect b="b" l="l" r="r" t="t"/>
            <a:pathLst>
              <a:path extrusionOk="0" h="2849292" w="6963542">
                <a:moveTo>
                  <a:pt x="0" y="0"/>
                </a:moveTo>
                <a:lnTo>
                  <a:pt x="6963542" y="0"/>
                </a:lnTo>
                <a:lnTo>
                  <a:pt x="6963542" y="2849292"/>
                </a:lnTo>
                <a:lnTo>
                  <a:pt x="0" y="2849292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48" name="Google Shape;148;p19"/>
          <p:cNvSpPr txBox="1"/>
          <p:nvPr/>
        </p:nvSpPr>
        <p:spPr>
          <a:xfrm>
            <a:off x="394231" y="3492328"/>
            <a:ext cx="17499538" cy="4710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0668" lvl="1" marL="561339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Deployment and Monitoring: Once the best model is selected, you can deploy it in a production environment and monitor its performance using real-time data.</a:t>
            </a:r>
            <a:endParaRPr/>
          </a:p>
          <a:p>
            <a:pPr indent="-374225" lvl="2" marL="1122678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9"/>
              <a:buFont typeface="Arial"/>
              <a:buChar char="⚬"/>
            </a:pPr>
            <a:r>
              <a:rPr b="0" i="0" lang="en-US" sz="2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retrain the model periodically to keep up with the changing data patterns and avoid model degradation.</a:t>
            </a:r>
            <a:endParaRPr/>
          </a:p>
          <a:p>
            <a:pPr indent="0" lvl="0" marL="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6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6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0" y="0"/>
            <a:ext cx="18288000" cy="417760"/>
          </a:xfrm>
          <a:custGeom>
            <a:rect b="b" l="l" r="r" t="t"/>
            <a:pathLst>
              <a:path extrusionOk="0" h="152400" w="6671512">
                <a:moveTo>
                  <a:pt x="0" y="0"/>
                </a:moveTo>
                <a:lnTo>
                  <a:pt x="6671512" y="0"/>
                </a:lnTo>
                <a:lnTo>
                  <a:pt x="6671512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50" name="Google Shape;150;p19"/>
          <p:cNvSpPr/>
          <p:nvPr/>
        </p:nvSpPr>
        <p:spPr>
          <a:xfrm rot="5400000">
            <a:off x="-1963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51" name="Google Shape;151;p19"/>
          <p:cNvSpPr/>
          <p:nvPr/>
        </p:nvSpPr>
        <p:spPr>
          <a:xfrm rot="10800000">
            <a:off x="16652690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15712933" y="-570564"/>
            <a:ext cx="3042453" cy="11428131"/>
          </a:xfrm>
          <a:custGeom>
            <a:rect b="b" l="l" r="r" t="t"/>
            <a:pathLst>
              <a:path extrusionOk="0" h="3339659" w="889100">
                <a:moveTo>
                  <a:pt x="0" y="0"/>
                </a:moveTo>
                <a:lnTo>
                  <a:pt x="889100" y="0"/>
                </a:lnTo>
                <a:lnTo>
                  <a:pt x="889100" y="3339659"/>
                </a:lnTo>
                <a:lnTo>
                  <a:pt x="0" y="3339659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57" name="Google Shape;157;p20"/>
          <p:cNvSpPr/>
          <p:nvPr/>
        </p:nvSpPr>
        <p:spPr>
          <a:xfrm>
            <a:off x="14361949" y="-1281644"/>
            <a:ext cx="5744420" cy="5770168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648637" y="609975"/>
            <a:ext cx="126843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94" u="none" cap="none" strike="noStrike">
                <a:solidFill>
                  <a:srgbClr val="2B4A9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FINAL RESULTS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648637" y="1907208"/>
            <a:ext cx="13299600" cy="8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7220" lvl="1" marL="554441" marR="0" rtl="0" algn="just">
              <a:lnSpc>
                <a:spcPct val="217990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568"/>
              <a:buFont typeface="Arial"/>
              <a:buChar char="•"/>
            </a:pPr>
            <a:r>
              <a:rPr b="0" i="0" lang="en-US" sz="2568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Our analysis showed that the Gradient Boosting and XGBoost algorithms achieved higher accuracy in detecting stress than the SVM and KNN algorithms. </a:t>
            </a:r>
            <a:endParaRPr/>
          </a:p>
          <a:p>
            <a:pPr indent="-277220" lvl="1" marL="554441" marR="0" rtl="0" algn="just">
              <a:lnSpc>
                <a:spcPct val="217990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568"/>
              <a:buFont typeface="Arial"/>
              <a:buChar char="•"/>
            </a:pPr>
            <a:r>
              <a:rPr b="0" i="0" lang="en-US" sz="2568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Specifically, the Gradient Boosting algorithm achieved an accuracy of 73%, and the XGBoost algorithm achieved an accuracy of 72%. </a:t>
            </a:r>
            <a:endParaRPr/>
          </a:p>
          <a:p>
            <a:pPr indent="-277220" lvl="1" marL="554441" marR="0" rtl="0" algn="just">
              <a:lnSpc>
                <a:spcPct val="217990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568"/>
              <a:buFont typeface="Arial"/>
              <a:buChar char="•"/>
            </a:pPr>
            <a:r>
              <a:rPr b="0" i="0" lang="en-US" sz="2568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On the other hand, the SVM algorithm achieved an accuracy of 68%, and the KNN algorithm achieved an accuracy of 55%</a:t>
            </a:r>
            <a:endParaRPr/>
          </a:p>
          <a:p>
            <a:pPr indent="-277220" lvl="1" marL="554441" marR="0" rtl="0" algn="just">
              <a:lnSpc>
                <a:spcPct val="217990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568"/>
              <a:buFont typeface="Arial"/>
              <a:buChar char="•"/>
            </a:pPr>
            <a:r>
              <a:rPr b="0" i="0" lang="en-US" sz="2568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 Gradient Boosting and XGBoost are both ensemble methods that combine weak learners, such as decision trees, to create a more robust predictor.</a:t>
            </a:r>
            <a:endParaRPr/>
          </a:p>
          <a:p>
            <a:pPr indent="-277220" lvl="1" marL="554441" marR="0" rtl="0" algn="just">
              <a:lnSpc>
                <a:spcPct val="217990"/>
              </a:lnSpc>
              <a:spcBef>
                <a:spcPts val="0"/>
              </a:spcBef>
              <a:spcAft>
                <a:spcPts val="0"/>
              </a:spcAft>
              <a:buClr>
                <a:srgbClr val="2B4A9D"/>
              </a:buClr>
              <a:buSzPts val="2568"/>
              <a:buFont typeface="Arial"/>
              <a:buChar char="•"/>
            </a:pPr>
            <a:r>
              <a:rPr b="0" i="0" lang="en-US" sz="2568" u="none" cap="none" strike="noStrike">
                <a:solidFill>
                  <a:srgbClr val="2B4A9D"/>
                </a:solidFill>
                <a:latin typeface="Arial"/>
                <a:ea typeface="Arial"/>
                <a:cs typeface="Arial"/>
                <a:sym typeface="Arial"/>
              </a:rPr>
              <a:t> The decision trees were trained sequentially to correct the errors of the previous tree, resulting in a highly accurate final predictor.</a:t>
            </a:r>
            <a:endParaRPr b="0" i="0" sz="2568" u="none" cap="none" strike="noStrike">
              <a:solidFill>
                <a:srgbClr val="2B4A9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15763213" y="-570564"/>
            <a:ext cx="2992173" cy="11428131"/>
          </a:xfrm>
          <a:custGeom>
            <a:rect b="b" l="l" r="r" t="t"/>
            <a:pathLst>
              <a:path extrusionOk="0" h="3339659" w="874407">
                <a:moveTo>
                  <a:pt x="0" y="0"/>
                </a:moveTo>
                <a:lnTo>
                  <a:pt x="874407" y="0"/>
                </a:lnTo>
                <a:lnTo>
                  <a:pt x="874407" y="3339659"/>
                </a:lnTo>
                <a:lnTo>
                  <a:pt x="0" y="3339659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65" name="Google Shape;165;p21"/>
          <p:cNvSpPr/>
          <p:nvPr/>
        </p:nvSpPr>
        <p:spPr>
          <a:xfrm>
            <a:off x="13725874" y="-1128319"/>
            <a:ext cx="5744420" cy="5770168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619537" y="8172754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1175" y="2609741"/>
            <a:ext cx="7950071" cy="637968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619537" y="1047750"/>
            <a:ext cx="8183276" cy="895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2B4A9D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FINAL 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