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74" d="100"/>
          <a:sy n="74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>
                <a:latin typeface="+mn-lt"/>
              </a:rPr>
              <a:t>Basic Details of the Team and Problem Statement</a:t>
            </a:r>
            <a:endParaRPr dirty="0">
              <a:latin typeface="+mn-lt"/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5282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+mn-lt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IN" b="1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National Technical Research Organisation(NTRO)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 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+mn-lt"/>
                <a:sym typeface="Franklin Gothic"/>
              </a:rPr>
              <a:t>PS Code: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1454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+mn-lt"/>
                <a:sym typeface="Franklin Gothic"/>
              </a:rPr>
              <a:t>Problem Statement Title: </a:t>
            </a:r>
            <a:r>
              <a:rPr lang="en-US" b="1" i="0" dirty="0">
                <a:solidFill>
                  <a:srgbClr val="212529"/>
                </a:solidFill>
                <a:effectLst/>
                <a:latin typeface="montserratregular"/>
              </a:rPr>
              <a:t>Create an intelligent system using AI/ML to detect phishing domains which imitate look and feel of genuine domains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+mn-lt"/>
                <a:sym typeface="Franklin Gothic"/>
              </a:rPr>
              <a:t>Team</a:t>
            </a:r>
            <a:r>
              <a:rPr lang="en-US" dirty="0">
                <a:latin typeface="+mn-lt"/>
                <a:sym typeface="Franklin Gothic"/>
              </a:rPr>
              <a:t> </a:t>
            </a:r>
            <a:r>
              <a:rPr lang="en-US" b="1" dirty="0">
                <a:latin typeface="+mn-lt"/>
                <a:sym typeface="Franklin Gothic"/>
              </a:rPr>
              <a:t>Name: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Phishing Threat Defenders </a:t>
            </a:r>
            <a:endParaRPr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+mn-lt"/>
                <a:sym typeface="Franklin Gothic"/>
              </a:rPr>
              <a:t>Team Leader Name: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Ravi Solanki</a:t>
            </a:r>
            <a:endParaRPr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latin typeface="+mn-lt"/>
                <a:sym typeface="Franklin Gothic"/>
              </a:rPr>
              <a:t>Institute Code (AISHE</a:t>
            </a:r>
            <a:r>
              <a:rPr lang="en-US" b="1">
                <a:latin typeface="+mn-lt"/>
                <a:sym typeface="Franklin Gothic"/>
              </a:rPr>
              <a:t>):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U-0136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+mn-lt"/>
                <a:sym typeface="Franklin Gothic"/>
              </a:rPr>
              <a:t>Institute Name: </a:t>
            </a:r>
            <a:r>
              <a:rPr lang="en-IN" b="1" i="0" dirty="0">
                <a:solidFill>
                  <a:srgbClr val="212529"/>
                </a:solidFill>
                <a:effectLst/>
                <a:latin typeface="montserratregular"/>
              </a:rPr>
              <a:t>National Technical Research Organisation,(NTRO)</a:t>
            </a:r>
            <a:endParaRPr b="1"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+mn-lt"/>
                <a:sym typeface="Franklin Gothic"/>
              </a:rPr>
              <a:t>Theme Name: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Blockchain and Cybersecurity</a:t>
            </a:r>
            <a:endParaRPr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latin typeface="+mn-lt"/>
              </a:rPr>
              <a:t>Idea/Approach Details</a:t>
            </a:r>
            <a:endParaRPr dirty="0">
              <a:latin typeface="+mn-lt"/>
            </a:endParaRPr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64023" y="1995949"/>
            <a:ext cx="5232605" cy="45839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550" b="1" i="0" dirty="0">
                <a:solidFill>
                  <a:schemeClr val="tx2"/>
                </a:solidFill>
                <a:effectLst/>
                <a:latin typeface="+mn-lt"/>
              </a:rPr>
              <a:t>     Idea/Solution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Begin with diverse domain datasets, including legitimate and phishing domains.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Advanced machine learning techniques are used to analyze web page content and structure, allowing the system to identify between authentic and phishing domains.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Utilize deep learning technique with the VGG16 pre-trained model to identify visual distinctions among websites, particularly those mimicking genuine layouts.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dirty="0">
                <a:solidFill>
                  <a:schemeClr val="tx1"/>
                </a:solidFill>
                <a:latin typeface="+mn-lt"/>
              </a:rPr>
              <a:t>Establish a real-time monitoring strategy to detect and respond to new phishing domains as they develop, thereby lowering the window of potential.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dirty="0">
                <a:solidFill>
                  <a:schemeClr val="tx1"/>
                </a:solidFill>
                <a:latin typeface="+mn-lt"/>
              </a:rPr>
              <a:t>Create an easy user interface that allows security experts to quickly access and comprehend detection data.</a:t>
            </a:r>
            <a:endParaRPr sz="1550"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6498453" y="3566675"/>
            <a:ext cx="5414686" cy="316248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800" b="1" i="0" dirty="0">
                <a:solidFill>
                  <a:schemeClr val="tx2"/>
                </a:solidFill>
                <a:latin typeface="+mn-lt"/>
                <a:ea typeface="Libre Franklin"/>
                <a:cs typeface="Libre Franklin"/>
                <a:sym typeface="Libre Franklin"/>
              </a:rPr>
              <a:t>Technology Stack</a:t>
            </a:r>
            <a:endParaRPr lang="en-IN" sz="1800" b="1" dirty="0">
              <a:solidFill>
                <a:schemeClr val="tx2"/>
              </a:solidFill>
              <a:latin typeface="+mn-lt"/>
              <a:ea typeface="Libre Franklin"/>
              <a:cs typeface="Libre Franklin"/>
              <a:sym typeface="Libre Franklin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sz="1550" b="1" dirty="0">
                <a:solidFill>
                  <a:schemeClr val="tx1"/>
                </a:solidFill>
                <a:latin typeface="+mn-lt"/>
                <a:ea typeface="Libre Franklin"/>
                <a:cs typeface="Libre Franklin"/>
                <a:sym typeface="Libre Franklin"/>
              </a:rPr>
              <a:t>Data collection: </a:t>
            </a:r>
            <a:r>
              <a:rPr lang="en-IN" sz="1550" dirty="0">
                <a:solidFill>
                  <a:schemeClr val="tx1"/>
                </a:solidFill>
                <a:latin typeface="+mn-lt"/>
                <a:ea typeface="Libre Franklin"/>
                <a:cs typeface="Libre Franklin"/>
                <a:sym typeface="Libre Franklin"/>
              </a:rPr>
              <a:t>Open Source Database,</a:t>
            </a:r>
            <a:r>
              <a:rPr lang="en-IN" sz="1550" b="1" dirty="0">
                <a:solidFill>
                  <a:schemeClr val="tx1"/>
                </a:solidFill>
                <a:latin typeface="+mn-lt"/>
                <a:ea typeface="Libre Franklin"/>
                <a:cs typeface="Libre Franklin"/>
                <a:sym typeface="Libre Franklin"/>
              </a:rPr>
              <a:t> </a:t>
            </a:r>
            <a:r>
              <a:rPr lang="en-IN" sz="1550" dirty="0">
                <a:solidFill>
                  <a:schemeClr val="tx1"/>
                </a:solidFill>
                <a:latin typeface="+mn-lt"/>
                <a:ea typeface="Libre Franklin"/>
                <a:cs typeface="Libre Franklin"/>
                <a:sym typeface="Libre Franklin"/>
              </a:rPr>
              <a:t>Web scraping</a:t>
            </a:r>
            <a:endParaRPr lang="en-IN" sz="155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Libre Franklin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sz="1550" b="1" dirty="0">
                <a:solidFill>
                  <a:schemeClr val="tx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Machine Learning</a:t>
            </a:r>
            <a:r>
              <a:rPr lang="en-IN" sz="1550" i="0" dirty="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lang="en-US" sz="1550" dirty="0"/>
              <a:t>Python, Scikit Learn</a:t>
            </a:r>
            <a:r>
              <a:rPr lang="en-IN" sz="1550" dirty="0">
                <a:solidFill>
                  <a:schemeClr val="tx1"/>
                </a:solidFill>
                <a:latin typeface="Libre Franklin"/>
                <a:sym typeface="Libre Franklin"/>
              </a:rPr>
              <a:t>, NLTK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b="1" dirty="0"/>
              <a:t>Deep Learning</a:t>
            </a:r>
            <a:r>
              <a:rPr lang="en-US" sz="1550" dirty="0"/>
              <a:t>: Tensorflow, Keras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b="1" dirty="0"/>
              <a:t>Web Development</a:t>
            </a:r>
            <a:r>
              <a:rPr lang="en-US" sz="1550" dirty="0"/>
              <a:t>: Flask, HTML, CSS , JavaScript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b="1"/>
              <a:t>Chatbot</a:t>
            </a:r>
            <a:r>
              <a:rPr lang="en-US" sz="1550" dirty="0"/>
              <a:t>: Azure Cognitive Services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b="1" dirty="0"/>
              <a:t>Model Deployment</a:t>
            </a:r>
            <a:r>
              <a:rPr lang="en-US" sz="1550" dirty="0"/>
              <a:t>: AWS / Azure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550" b="1" dirty="0"/>
              <a:t>Real Time Management:</a:t>
            </a:r>
            <a:r>
              <a:rPr lang="en-US" sz="1550" dirty="0"/>
              <a:t> Apache Kafka</a:t>
            </a:r>
          </a:p>
          <a:p>
            <a:pPr marR="0"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285750" marR="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i="0" dirty="0">
              <a:solidFill>
                <a:schemeClr val="tx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1" name="Picture Placeholder 10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3256D862-2C85-7FE2-14F4-BD344981222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32417" r="32417"/>
          <a:stretch>
            <a:fillRect/>
          </a:stretch>
        </p:blipFill>
        <p:spPr>
          <a:xfrm>
            <a:off x="6498453" y="346318"/>
            <a:ext cx="5414685" cy="2942863"/>
          </a:xfrm>
        </p:spPr>
      </p:pic>
      <p:pic>
        <p:nvPicPr>
          <p:cNvPr id="13" name="Picture 12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B9C84F67-7A69-A5C5-C259-8E3180929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63" y="166598"/>
            <a:ext cx="5705263" cy="33023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499" y="1974358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Use Cases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290273"/>
            <a:ext cx="4838701" cy="45127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endParaRPr lang="en-US" sz="1550" b="1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sz="1550" b="1" i="0" u="sng" dirty="0">
                <a:solidFill>
                  <a:schemeClr val="tx1"/>
                </a:solidFill>
                <a:effectLst/>
                <a:latin typeface="+mn-lt"/>
              </a:rPr>
              <a:t>Enterprise Email Security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: The system safeguards businesses from email phishing.</a:t>
            </a:r>
          </a:p>
          <a:p>
            <a:pPr marL="0" indent="0">
              <a:spcBef>
                <a:spcPts val="0"/>
              </a:spcBef>
            </a:pPr>
            <a:endParaRPr lang="en-US" sz="155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sz="1550" b="1" i="0" u="sng" dirty="0">
                <a:solidFill>
                  <a:schemeClr val="tx1"/>
                </a:solidFill>
                <a:effectLst/>
                <a:latin typeface="+mn-lt"/>
              </a:rPr>
              <a:t>Financial Services Fraud Prevention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:</a:t>
            </a:r>
            <a:r>
              <a:rPr lang="en-US" sz="1550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The system's role in financial security through phishing domain detection and fraud prevention.</a:t>
            </a: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endParaRPr lang="en-US" sz="155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sz="1550" b="1" i="0" u="sng" dirty="0">
                <a:solidFill>
                  <a:schemeClr val="tx1"/>
                </a:solidFill>
                <a:effectLst/>
                <a:latin typeface="+mn-lt"/>
              </a:rPr>
              <a:t>Government Cybersecurity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: T</a:t>
            </a:r>
            <a:r>
              <a:rPr lang="en-US" sz="1550" dirty="0">
                <a:solidFill>
                  <a:schemeClr val="tx1"/>
                </a:solidFill>
                <a:latin typeface="+mn-lt"/>
              </a:rPr>
              <a:t>he 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system protects government agencies from phishing threats, including disinformation campaigns, safeguarding critical infrastructure and national security.</a:t>
            </a:r>
          </a:p>
          <a:p>
            <a:pPr marL="0" indent="0">
              <a:spcBef>
                <a:spcPts val="0"/>
              </a:spcBef>
            </a:pPr>
            <a:endParaRPr lang="en-US" sz="155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sz="1550" b="1" i="0" u="sng" dirty="0">
                <a:solidFill>
                  <a:schemeClr val="tx1"/>
                </a:solidFill>
                <a:effectLst/>
                <a:latin typeface="+mn-lt"/>
              </a:rPr>
              <a:t>E-commerce Fraud Prevention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en-US" sz="1550" dirty="0">
                <a:solidFill>
                  <a:schemeClr val="tx1"/>
                </a:solidFill>
                <a:latin typeface="+mn-lt"/>
              </a:rPr>
              <a:t>T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he system identifies fake e-commerce sites, enhancing online shopper safety and trust.</a:t>
            </a: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endParaRPr lang="en-US" sz="155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sz="1550" b="1" u="sng" dirty="0">
                <a:solidFill>
                  <a:schemeClr val="tx1"/>
                </a:solidFill>
                <a:latin typeface="+mn-lt"/>
              </a:rPr>
              <a:t>Social Media Safety</a:t>
            </a:r>
            <a:r>
              <a:rPr lang="en-US" sz="1550" dirty="0">
                <a:solidFill>
                  <a:schemeClr val="tx1"/>
                </a:solidFill>
                <a:latin typeface="+mn-lt"/>
              </a:rPr>
              <a:t>: Our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 system's part in securing social media platforms by detecting and blocking phishing links, and preventing scams.</a:t>
            </a:r>
            <a:endParaRPr sz="155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1" name="Google Shape;231;p3"/>
          <p:cNvSpPr txBox="1"/>
          <p:nvPr/>
        </p:nvSpPr>
        <p:spPr>
          <a:xfrm>
            <a:off x="6095999" y="1974357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sym typeface="Franklin Gothic"/>
              </a:rPr>
              <a:t>Show Stopper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290273"/>
            <a:ext cx="4838701" cy="45127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550" b="1" i="0" u="sng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50" b="1" i="0" u="sng" dirty="0">
                <a:solidFill>
                  <a:schemeClr val="tx1"/>
                </a:solidFill>
                <a:effectLst/>
                <a:latin typeface="+mn-lt"/>
              </a:rPr>
              <a:t>Data imbalance</a:t>
            </a:r>
            <a:r>
              <a:rPr lang="en-US" sz="1550" b="1" i="0" dirty="0">
                <a:solidFill>
                  <a:schemeClr val="tx1"/>
                </a:solidFill>
                <a:effectLst/>
                <a:latin typeface="+mn-lt"/>
              </a:rPr>
              <a:t>: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550" dirty="0">
                <a:solidFill>
                  <a:schemeClr val="tx1"/>
                </a:solidFill>
                <a:latin typeface="+mn-lt"/>
              </a:rPr>
              <a:t>W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ith more legitimate domains, hampers training and may reduce phishing detection accuracy.</a:t>
            </a:r>
          </a:p>
          <a:p>
            <a:endParaRPr lang="en-US" sz="155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50" b="1" i="0" u="sng" dirty="0">
                <a:solidFill>
                  <a:schemeClr val="tx1"/>
                </a:solidFill>
                <a:effectLst/>
                <a:latin typeface="+mn-lt"/>
              </a:rPr>
              <a:t>Adversarial Evasion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: Sophisticated adversaries can craft phishing domains to evade detection, posing a constant challenge to staying ahead of evolving tactics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US" sz="155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50" b="1" i="0" u="sng" dirty="0">
                <a:solidFill>
                  <a:schemeClr val="tx1"/>
                </a:solidFill>
                <a:effectLst/>
                <a:latin typeface="+mn-lt"/>
              </a:rPr>
              <a:t>False Positives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: Balancing accurate detection with minimal false positives is challenging, as high false positives can disrupt user experience.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55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50" b="1" i="0" u="sng" dirty="0">
                <a:solidFill>
                  <a:schemeClr val="tx1"/>
                </a:solidFill>
                <a:effectLst/>
                <a:latin typeface="+mn-lt"/>
              </a:rPr>
              <a:t>Real-Time Detection</a:t>
            </a:r>
            <a:r>
              <a:rPr lang="en-US" sz="1550" b="0" i="0" dirty="0">
                <a:solidFill>
                  <a:schemeClr val="tx1"/>
                </a:solidFill>
                <a:effectLst/>
                <a:latin typeface="+mn-lt"/>
              </a:rPr>
              <a:t>: Achieving real-time detection while minimizing latency is essential for preventing user access to malicious sites.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550" b="1" i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>
                <a:latin typeface="+mn-lt"/>
              </a:rPr>
              <a:t>Team Member Details </a:t>
            </a:r>
            <a:endParaRPr dirty="0">
              <a:latin typeface="+mn-lt"/>
            </a:endParaRPr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n-lt"/>
              </a:rPr>
              <a:t>Team Leader Name: 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Ravi Solanki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n-lt"/>
              </a:rPr>
              <a:t>Branch: BSc 				                     Stream: Data Science	                                          Year: III 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n-lt"/>
              </a:rPr>
              <a:t>Team Member 1 Name: 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Shani Darji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indent="0">
              <a:buSzPts val="1200"/>
            </a:pPr>
            <a:r>
              <a:rPr lang="en-US" sz="1200" dirty="0">
                <a:latin typeface="+mn-lt"/>
              </a:rPr>
              <a:t>Branch: BSc  			                      Stream: AIML	                                          Year: III 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n-lt"/>
              </a:rPr>
              <a:t>Team Member 2 Name: 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Manav Patel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indent="0">
              <a:buSzPts val="1200"/>
            </a:pPr>
            <a:r>
              <a:rPr lang="en-US" sz="1200" dirty="0">
                <a:latin typeface="+mn-lt"/>
              </a:rPr>
              <a:t>Branch: BSc  				Stream: AIML 			Year: III 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n-lt"/>
              </a:rPr>
              <a:t>Team Member 3 Name: 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Meet Solanki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indent="0">
              <a:buSzPts val="1200"/>
            </a:pPr>
            <a:r>
              <a:rPr lang="en-US" sz="1200" dirty="0">
                <a:latin typeface="+mn-lt"/>
              </a:rPr>
              <a:t>Branch: BSc  				 Stream: AIML 			Year: III 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n-lt"/>
              </a:rPr>
              <a:t>Team Member 4 Name: 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Shreya Shah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indent="0">
              <a:buSzPts val="1200"/>
            </a:pPr>
            <a:r>
              <a:rPr lang="en-US" sz="1200" dirty="0">
                <a:latin typeface="+mn-lt"/>
              </a:rPr>
              <a:t>Branch: BSc  				 Stream: AIML 			Year: III </a:t>
            </a:r>
          </a:p>
          <a:p>
            <a:pPr marL="0" indent="0">
              <a:buSzPts val="1200"/>
            </a:pPr>
            <a:r>
              <a:rPr lang="en-US" sz="1200" b="1" dirty="0">
                <a:solidFill>
                  <a:srgbClr val="5D7C3F"/>
                </a:solidFill>
                <a:latin typeface="+mn-lt"/>
              </a:rPr>
              <a:t>Team Member 5 Name: 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Vrunda Bhuva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indent="0">
              <a:buSzPts val="1200"/>
            </a:pPr>
            <a:r>
              <a:rPr lang="en-US" sz="1200" dirty="0">
                <a:latin typeface="+mn-lt"/>
              </a:rPr>
              <a:t>Branch: BSc  				 Stream: AIML 			Year: III </a:t>
            </a:r>
          </a:p>
          <a:p>
            <a:pPr marL="0" indent="0">
              <a:buSzPts val="1200"/>
            </a:pPr>
            <a:r>
              <a:rPr lang="en-US" sz="1200" b="1" dirty="0">
                <a:solidFill>
                  <a:srgbClr val="804160"/>
                </a:solidFill>
                <a:latin typeface="+mn-lt"/>
              </a:rPr>
              <a:t>Team Mentor 1 Name: Type Your Name Here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n-lt"/>
              </a:rPr>
              <a:t>Category (Academic/Industry): 			Expertise (AI/ML/Blockchain etc): 		Domain Experience (in years):    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  <a:latin typeface="+mn-lt"/>
              </a:rPr>
              <a:t>Team Mentor 2 Name: Type Your Name Here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n-lt"/>
              </a:rPr>
              <a:t>Category (Academic/Industry):		 	Expertise (AI/ML/Blockchain etc): 		Domain Experience (in years):    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3286</TotalTime>
  <Words>651</Words>
  <Application>Microsoft Office PowerPoint</Application>
  <PresentationFormat>Widescreen</PresentationFormat>
  <Paragraphs>63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Franklin Gothic</vt:lpstr>
      <vt:lpstr>montserratregular</vt:lpstr>
      <vt:lpstr>Wingdings</vt:lpstr>
      <vt:lpstr>Noto Sans Symbols</vt:lpstr>
      <vt:lpstr>Söhne</vt:lpstr>
      <vt:lpstr>Arial</vt:lpstr>
      <vt:lpstr>Calibri</vt:lpstr>
      <vt:lpstr>Libre Franklin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Meet Solanki</cp:lastModifiedBy>
  <cp:revision>28</cp:revision>
  <dcterms:created xsi:type="dcterms:W3CDTF">2022-02-11T07:14:46Z</dcterms:created>
  <dcterms:modified xsi:type="dcterms:W3CDTF">2023-09-26T12:18:48Z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