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n-lt"/>
              </a:rPr>
              <a:t>Basic Details of the Team and Problem Statement</a:t>
            </a:r>
            <a:endParaRPr dirty="0">
              <a:latin typeface="+mn-lt"/>
            </a:endParaRPr>
          </a:p>
        </p:txBody>
      </p:sp>
      <p:sp>
        <p:nvSpPr>
          <p:cNvPr id="211" name="Google Shape;211;p1"/>
          <p:cNvSpPr txBox="1">
            <a:spLocks noGrp="1"/>
          </p:cNvSpPr>
          <p:nvPr>
            <p:ph type="body" idx="1"/>
          </p:nvPr>
        </p:nvSpPr>
        <p:spPr>
          <a:xfrm>
            <a:off x="5823750" y="1575621"/>
            <a:ext cx="6045695" cy="52823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mn-lt"/>
                <a:ea typeface="Franklin Gothic"/>
                <a:cs typeface="Franklin Gothic"/>
                <a:sym typeface="Franklin Gothic"/>
              </a:rPr>
              <a:t>Ministry/Organization Name/Student Innovation: </a:t>
            </a:r>
            <a:r>
              <a:rPr lang="en-IN" b="1" i="0"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National Technical Research Organisation(NTRO)</a:t>
            </a:r>
            <a:r>
              <a:rPr lang="en-US" b="1" dirty="0">
                <a:latin typeface="Calibri" panose="020F0502020204030204" pitchFamily="34" charset="0"/>
                <a:ea typeface="Calibri" panose="020F0502020204030204" pitchFamily="34" charset="0"/>
                <a:cs typeface="Calibri" panose="020F0502020204030204" pitchFamily="34" charset="0"/>
                <a:sym typeface="Franklin Gothic"/>
              </a:rPr>
              <a:t> </a:t>
            </a:r>
            <a:endParaRPr b="1" dirty="0">
              <a:latin typeface="Calibri" panose="020F0502020204030204" pitchFamily="34" charset="0"/>
              <a:ea typeface="Calibri" panose="020F0502020204030204" pitchFamily="34" charset="0"/>
              <a:cs typeface="Calibri" panose="020F0502020204030204" pitchFamily="34"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n-lt"/>
                <a:sym typeface="Franklin Gothic"/>
              </a:rPr>
              <a:t>PS Code: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sym typeface="Franklin Gothic"/>
              </a:rPr>
              <a:t>1454</a:t>
            </a: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lt2"/>
              </a:buClr>
              <a:buSzPts val="1800"/>
              <a:buNone/>
            </a:pPr>
            <a:br>
              <a:rPr lang="en-US" b="1" dirty="0">
                <a:latin typeface="Franklin Gothic"/>
                <a:ea typeface="Franklin Gothic"/>
                <a:cs typeface="Franklin Gothic"/>
                <a:sym typeface="Franklin Gothic"/>
              </a:rPr>
            </a:br>
            <a:r>
              <a:rPr lang="en-US" b="1" dirty="0">
                <a:latin typeface="+mn-lt"/>
                <a:sym typeface="Franklin Gothic"/>
              </a:rPr>
              <a:t>Problem Statement Title: </a:t>
            </a:r>
            <a:r>
              <a:rPr lang="en-US" b="1" i="0" dirty="0">
                <a:solidFill>
                  <a:srgbClr val="212529"/>
                </a:solidFill>
                <a:effectLst/>
                <a:latin typeface="montserratregular"/>
              </a:rPr>
              <a:t>Create an intelligent system using AI/ML to detect phishing domains which imitate look and feel of genuine domains</a:t>
            </a:r>
            <a:endParaRPr b="1"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b="1" dirty="0">
                <a:latin typeface="+mn-lt"/>
                <a:sym typeface="Franklin Gothic"/>
              </a:rPr>
              <a:t>Team</a:t>
            </a:r>
            <a:r>
              <a:rPr lang="en-US" dirty="0">
                <a:latin typeface="+mn-lt"/>
                <a:sym typeface="Franklin Gothic"/>
              </a:rPr>
              <a:t> </a:t>
            </a:r>
            <a:r>
              <a:rPr lang="en-US" b="1" dirty="0">
                <a:latin typeface="+mn-lt"/>
                <a:sym typeface="Franklin Gothic"/>
              </a:rPr>
              <a:t>Name: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sym typeface="Franklin Gothic"/>
              </a:rPr>
              <a:t>Phishing Threat Defenders </a:t>
            </a:r>
            <a:endParaRPr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b="1" dirty="0">
                <a:latin typeface="+mn-lt"/>
                <a:sym typeface="Franklin Gothic"/>
              </a:rPr>
              <a:t>Team Leader Name: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sym typeface="Franklin Gothic"/>
              </a:rPr>
              <a:t>Ravi Solanki</a:t>
            </a:r>
            <a:endParaRPr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b="1" dirty="0">
                <a:latin typeface="+mn-lt"/>
                <a:sym typeface="Franklin Gothic"/>
              </a:rPr>
              <a:t>Institute Code (AISHE): </a:t>
            </a:r>
            <a:r>
              <a:rPr lang="en-US" b="1" dirty="0">
                <a:solidFill>
                  <a:schemeClr val="tx1"/>
                </a:solidFill>
                <a:latin typeface="+mn-lt"/>
                <a:sym typeface="Franklin Gothic"/>
              </a:rPr>
              <a:t>U-0136</a:t>
            </a:r>
            <a:br>
              <a:rPr lang="en-US" dirty="0">
                <a:latin typeface="Franklin Gothic"/>
                <a:ea typeface="Franklin Gothic"/>
                <a:cs typeface="Franklin Gothic"/>
                <a:sym typeface="Franklin Gothic"/>
              </a:rPr>
            </a:b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n-lt"/>
                <a:sym typeface="Franklin Gothic"/>
              </a:rPr>
              <a:t>Institute Name: </a:t>
            </a:r>
            <a:r>
              <a:rPr lang="en-IN" b="1" i="0" dirty="0">
                <a:solidFill>
                  <a:srgbClr val="212529"/>
                </a:solidFill>
                <a:effectLst/>
                <a:latin typeface="montserratregular"/>
              </a:rPr>
              <a:t>National Technical Research Organisation(NTRO)</a:t>
            </a:r>
            <a:endParaRPr b="1" dirty="0">
              <a:latin typeface="+mn-lt"/>
            </a:endParaRPr>
          </a:p>
          <a:p>
            <a:pPr marL="0" lvl="0" indent="0" algn="l" rtl="0">
              <a:lnSpc>
                <a:spcPct val="90000"/>
              </a:lnSpc>
              <a:spcBef>
                <a:spcPts val="1000"/>
              </a:spcBef>
              <a:spcAft>
                <a:spcPts val="0"/>
              </a:spcAft>
              <a:buClr>
                <a:schemeClr val="lt2"/>
              </a:buClr>
              <a:buSzPts val="1800"/>
              <a:buNone/>
            </a:pPr>
            <a:r>
              <a:rPr lang="en-US" b="1" dirty="0">
                <a:latin typeface="+mn-lt"/>
                <a:sym typeface="Franklin Gothic"/>
              </a:rPr>
              <a:t>Theme Name: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sym typeface="Franklin Gothic"/>
              </a:rPr>
              <a:t>Blockchain and Cybersecurity</a:t>
            </a:r>
            <a:endParaRPr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662196" y="278129"/>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n-lt"/>
              </a:rPr>
              <a:t>Idea/Approach Details</a:t>
            </a:r>
            <a:endParaRPr dirty="0">
              <a:latin typeface="+mn-lt"/>
            </a:endParaRPr>
          </a:p>
        </p:txBody>
      </p:sp>
      <p:sp>
        <p:nvSpPr>
          <p:cNvPr id="218" name="Google Shape;218;p2"/>
          <p:cNvSpPr txBox="1">
            <a:spLocks noGrp="1"/>
          </p:cNvSpPr>
          <p:nvPr>
            <p:ph type="body" idx="1"/>
          </p:nvPr>
        </p:nvSpPr>
        <p:spPr>
          <a:xfrm>
            <a:off x="662195" y="1495671"/>
            <a:ext cx="5534431" cy="472814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1000"/>
              </a:spcBef>
              <a:spcAft>
                <a:spcPts val="0"/>
              </a:spcAft>
              <a:buClr>
                <a:schemeClr val="dk1"/>
              </a:buClr>
              <a:buSzPts val="1600"/>
            </a:pPr>
            <a:r>
              <a:rPr lang="en-US" sz="1550" b="1" i="0" dirty="0">
                <a:solidFill>
                  <a:schemeClr val="tx2"/>
                </a:solidFill>
                <a:effectLst/>
                <a:latin typeface="+mn-lt"/>
              </a:rPr>
              <a:t>     Idea/Solution</a:t>
            </a:r>
          </a:p>
          <a:p>
            <a:pPr marL="285750" indent="-285750">
              <a:buFont typeface="Wingdings" panose="05000000000000000000" pitchFamily="2" charset="2"/>
              <a:buChar char="Ø"/>
            </a:pPr>
            <a:r>
              <a:rPr lang="en-US" sz="1550" dirty="0">
                <a:solidFill>
                  <a:schemeClr val="tx1"/>
                </a:solidFill>
                <a:latin typeface="+mn-lt"/>
              </a:rPr>
              <a:t>Advanced Machine Learning(</a:t>
            </a:r>
            <a:r>
              <a:rPr lang="en-US" sz="1550" b="1" u="sng" dirty="0">
                <a:solidFill>
                  <a:schemeClr val="tx1"/>
                </a:solidFill>
                <a:latin typeface="+mn-lt"/>
              </a:rPr>
              <a:t>Logistics Reg.</a:t>
            </a:r>
            <a:r>
              <a:rPr lang="en-US" sz="1550" dirty="0">
                <a:solidFill>
                  <a:schemeClr val="tx1"/>
                </a:solidFill>
                <a:latin typeface="+mn-lt"/>
              </a:rPr>
              <a:t>) and Deep Learning(</a:t>
            </a:r>
            <a:r>
              <a:rPr lang="en-US" sz="1550" b="1" u="sng" dirty="0">
                <a:solidFill>
                  <a:schemeClr val="tx1"/>
                </a:solidFill>
                <a:latin typeface="+mn-lt"/>
              </a:rPr>
              <a:t>VGG16</a:t>
            </a:r>
            <a:r>
              <a:rPr lang="en-US" sz="1550" dirty="0">
                <a:solidFill>
                  <a:schemeClr val="tx1"/>
                </a:solidFill>
                <a:latin typeface="+mn-lt"/>
              </a:rPr>
              <a:t>) techniques </a:t>
            </a:r>
            <a:r>
              <a:rPr lang="en-US" sz="1550" b="0" i="0" dirty="0">
                <a:solidFill>
                  <a:schemeClr val="tx1"/>
                </a:solidFill>
                <a:effectLst/>
                <a:latin typeface="+mn-lt"/>
              </a:rPr>
              <a:t>are used to analyze web page content and image structure, allowing the system to identify between authentic and phishing domains.</a:t>
            </a:r>
          </a:p>
          <a:p>
            <a:pPr marL="285750" indent="-285750">
              <a:buFont typeface="Wingdings" panose="05000000000000000000" pitchFamily="2" charset="2"/>
              <a:buChar char="Ø"/>
            </a:pPr>
            <a:r>
              <a:rPr lang="en-US" sz="1550" dirty="0">
                <a:solidFill>
                  <a:schemeClr val="tx1"/>
                </a:solidFill>
                <a:latin typeface="+mn-lt"/>
              </a:rPr>
              <a:t>Create a user-friendly interface which also have multi linguistics support in near future that allows security experts and is also layman friendly for people in different countries and states to quickly access and comprehend detection data with official report.</a:t>
            </a:r>
            <a:endParaRPr lang="en-US" sz="1550" b="0" i="0" dirty="0">
              <a:solidFill>
                <a:schemeClr val="tx1"/>
              </a:solidFill>
              <a:effectLst/>
              <a:latin typeface="+mn-lt"/>
            </a:endParaRPr>
          </a:p>
          <a:p>
            <a:pPr marL="285750" indent="-285750">
              <a:buFont typeface="Wingdings" panose="05000000000000000000" pitchFamily="2" charset="2"/>
              <a:buChar char="Ø"/>
            </a:pPr>
            <a:r>
              <a:rPr lang="en-US" sz="1550" dirty="0">
                <a:solidFill>
                  <a:schemeClr val="tx1"/>
                </a:solidFill>
                <a:latin typeface="+mn-lt"/>
              </a:rPr>
              <a:t>Establish a real-time monitoring strategy to detect and respond to new phishing domains as they develop, thereby lowering the window of susceptibility.</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US" sz="1550" dirty="0">
                <a:solidFill>
                  <a:schemeClr val="tx1"/>
                </a:solidFill>
                <a:latin typeface="+mn-lt"/>
              </a:rPr>
              <a:t>We are also working on scalable model of this project.</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US" sz="1550" dirty="0">
                <a:solidFill>
                  <a:schemeClr val="tx1"/>
                </a:solidFill>
                <a:latin typeface="+mn-lt"/>
              </a:rPr>
              <a:t>Chatbot, API, URL Validation, Better Frontend and report in different formats and languages are the future prospects.</a:t>
            </a:r>
            <a:endParaRPr lang="en-US" sz="1550" dirty="0"/>
          </a:p>
          <a:p>
            <a:pPr marL="0" lvl="0" indent="0" algn="l" rtl="0">
              <a:lnSpc>
                <a:spcPct val="100000"/>
              </a:lnSpc>
              <a:spcBef>
                <a:spcPts val="1000"/>
              </a:spcBef>
              <a:spcAft>
                <a:spcPts val="0"/>
              </a:spcAft>
              <a:buClr>
                <a:schemeClr val="dk1"/>
              </a:buClr>
              <a:buSzPts val="1600"/>
            </a:pPr>
            <a:endParaRPr lang="en-US" sz="1550" b="1" i="0" dirty="0">
              <a:solidFill>
                <a:schemeClr val="tx2"/>
              </a:solidFill>
              <a:effectLst/>
              <a:latin typeface="+mn-lt"/>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6498453" y="3566675"/>
            <a:ext cx="5414686" cy="329132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1000"/>
              </a:spcBef>
              <a:spcAft>
                <a:spcPts val="0"/>
              </a:spcAft>
              <a:buClr>
                <a:schemeClr val="dk1"/>
              </a:buClr>
              <a:buSzPts val="1600"/>
              <a:buFont typeface="Arial"/>
              <a:buNone/>
            </a:pPr>
            <a:r>
              <a:rPr lang="en-IN" sz="1800" b="1" i="0" dirty="0">
                <a:solidFill>
                  <a:schemeClr val="tx2"/>
                </a:solidFill>
                <a:latin typeface="+mn-lt"/>
                <a:ea typeface="Libre Franklin"/>
                <a:cs typeface="Libre Franklin"/>
                <a:sym typeface="Libre Franklin"/>
              </a:rPr>
              <a:t>Technology Stack</a:t>
            </a:r>
            <a:endParaRPr lang="en-IN" sz="1800" b="1" dirty="0">
              <a:solidFill>
                <a:schemeClr val="tx2"/>
              </a:solidFill>
              <a:latin typeface="+mn-lt"/>
              <a:ea typeface="Libre Franklin"/>
              <a:cs typeface="Libre Franklin"/>
              <a:sym typeface="Libre Franklin"/>
            </a:endParaRPr>
          </a:p>
          <a:p>
            <a:pPr marL="285750" marR="0" lvl="0" indent="-285750" rtl="0">
              <a:lnSpc>
                <a:spcPct val="100000"/>
              </a:lnSpc>
              <a:spcBef>
                <a:spcPts val="1000"/>
              </a:spcBef>
              <a:spcAft>
                <a:spcPts val="0"/>
              </a:spcAft>
              <a:buClr>
                <a:schemeClr val="dk1"/>
              </a:buClr>
              <a:buSzPts val="1600"/>
              <a:buFont typeface="Wingdings" panose="05000000000000000000" pitchFamily="2" charset="2"/>
              <a:buChar char="Ø"/>
            </a:pPr>
            <a:r>
              <a:rPr lang="en-IN" sz="1550" b="1" dirty="0">
                <a:solidFill>
                  <a:schemeClr val="tx1"/>
                </a:solidFill>
                <a:latin typeface="+mn-lt"/>
                <a:ea typeface="Libre Franklin"/>
                <a:cs typeface="Libre Franklin"/>
                <a:sym typeface="Libre Franklin"/>
              </a:rPr>
              <a:t>Data collection: </a:t>
            </a:r>
            <a:r>
              <a:rPr lang="en-IN" sz="1550" dirty="0">
                <a:solidFill>
                  <a:schemeClr val="tx1"/>
                </a:solidFill>
                <a:latin typeface="+mn-lt"/>
                <a:ea typeface="Libre Franklin"/>
                <a:cs typeface="Libre Franklin"/>
                <a:sym typeface="Libre Franklin"/>
              </a:rPr>
              <a:t>Open Source Database,</a:t>
            </a:r>
            <a:r>
              <a:rPr lang="en-IN" sz="1550" b="1" dirty="0">
                <a:solidFill>
                  <a:schemeClr val="tx1"/>
                </a:solidFill>
                <a:latin typeface="+mn-lt"/>
                <a:ea typeface="Libre Franklin"/>
                <a:cs typeface="Libre Franklin"/>
                <a:sym typeface="Libre Franklin"/>
              </a:rPr>
              <a:t> </a:t>
            </a:r>
            <a:r>
              <a:rPr lang="en-IN" sz="1550" dirty="0">
                <a:solidFill>
                  <a:schemeClr val="tx1"/>
                </a:solidFill>
                <a:latin typeface="+mn-lt"/>
                <a:ea typeface="Libre Franklin"/>
                <a:cs typeface="Libre Franklin"/>
                <a:sym typeface="Libre Franklin"/>
              </a:rPr>
              <a:t>Web scraping</a:t>
            </a:r>
            <a:endParaRPr lang="en-IN" sz="1550" b="0" dirty="0">
              <a:solidFill>
                <a:schemeClr val="tx1"/>
              </a:solidFill>
              <a:effectLst/>
              <a:latin typeface="Arial" panose="020B0604020202020204" pitchFamily="34" charset="0"/>
              <a:cs typeface="Arial" panose="020B0604020202020204" pitchFamily="34" charset="0"/>
              <a:sym typeface="Libre Franklin"/>
            </a:endParaRPr>
          </a:p>
          <a:p>
            <a:pPr marL="285750" marR="0" lvl="0" indent="-285750" rtl="0">
              <a:lnSpc>
                <a:spcPct val="100000"/>
              </a:lnSpc>
              <a:spcBef>
                <a:spcPts val="1000"/>
              </a:spcBef>
              <a:spcAft>
                <a:spcPts val="0"/>
              </a:spcAft>
              <a:buClr>
                <a:schemeClr val="dk1"/>
              </a:buClr>
              <a:buSzPts val="1600"/>
              <a:buFont typeface="Wingdings" panose="05000000000000000000" pitchFamily="2" charset="2"/>
              <a:buChar char="Ø"/>
            </a:pPr>
            <a:r>
              <a:rPr lang="en-IN" sz="1550" b="1" dirty="0">
                <a:solidFill>
                  <a:schemeClr val="tx1"/>
                </a:solidFill>
                <a:latin typeface="Arial" panose="020B0604020202020204" pitchFamily="34" charset="0"/>
                <a:ea typeface="Libre Franklin"/>
                <a:cs typeface="Arial" panose="020B0604020202020204" pitchFamily="34" charset="0"/>
                <a:sym typeface="Libre Franklin"/>
              </a:rPr>
              <a:t>Machine Learning</a:t>
            </a:r>
            <a:r>
              <a:rPr lang="en-IN" sz="1550" i="0" dirty="0">
                <a:solidFill>
                  <a:schemeClr val="tx1"/>
                </a:solidFill>
                <a:latin typeface="Libre Franklin"/>
                <a:ea typeface="Libre Franklin"/>
                <a:cs typeface="Libre Franklin"/>
                <a:sym typeface="Libre Franklin"/>
              </a:rPr>
              <a:t>: </a:t>
            </a:r>
            <a:r>
              <a:rPr lang="en-US" sz="1550" dirty="0"/>
              <a:t>Python, Scikit Learn</a:t>
            </a:r>
            <a:r>
              <a:rPr lang="en-IN" sz="1550" dirty="0">
                <a:solidFill>
                  <a:schemeClr val="tx1"/>
                </a:solidFill>
                <a:latin typeface="Libre Franklin"/>
                <a:sym typeface="Libre Franklin"/>
              </a:rPr>
              <a:t>, NLTK</a:t>
            </a:r>
          </a:p>
          <a:p>
            <a:pPr marL="285750" indent="-285750">
              <a:spcBef>
                <a:spcPts val="1000"/>
              </a:spcBef>
              <a:buClr>
                <a:schemeClr val="dk1"/>
              </a:buClr>
              <a:buSzPts val="1600"/>
              <a:buFont typeface="Wingdings" panose="05000000000000000000" pitchFamily="2" charset="2"/>
              <a:buChar char="Ø"/>
            </a:pPr>
            <a:r>
              <a:rPr lang="en-US" sz="1550" b="1" dirty="0"/>
              <a:t>Deep Learning</a:t>
            </a:r>
            <a:r>
              <a:rPr lang="en-US" sz="1550" dirty="0"/>
              <a:t>: Tensorflow, Keras</a:t>
            </a:r>
          </a:p>
          <a:p>
            <a:pPr marL="285750" marR="0" lvl="0" indent="-285750" rtl="0">
              <a:lnSpc>
                <a:spcPct val="100000"/>
              </a:lnSpc>
              <a:spcBef>
                <a:spcPts val="1000"/>
              </a:spcBef>
              <a:spcAft>
                <a:spcPts val="0"/>
              </a:spcAft>
              <a:buClr>
                <a:schemeClr val="dk1"/>
              </a:buClr>
              <a:buSzPts val="1600"/>
              <a:buFont typeface="Wingdings" panose="05000000000000000000" pitchFamily="2" charset="2"/>
              <a:buChar char="Ø"/>
            </a:pPr>
            <a:r>
              <a:rPr lang="en-US" sz="1550" b="1" dirty="0"/>
              <a:t>Web Development</a:t>
            </a:r>
            <a:r>
              <a:rPr lang="en-US" sz="1550" dirty="0"/>
              <a:t>: Flask, HTML, JavaScript, CSS</a:t>
            </a:r>
          </a:p>
          <a:p>
            <a:pPr marL="285750" marR="0" lvl="0" indent="-285750" rtl="0">
              <a:lnSpc>
                <a:spcPct val="100000"/>
              </a:lnSpc>
              <a:spcBef>
                <a:spcPts val="1000"/>
              </a:spcBef>
              <a:spcAft>
                <a:spcPts val="0"/>
              </a:spcAft>
              <a:buClr>
                <a:schemeClr val="dk1"/>
              </a:buClr>
              <a:buSzPts val="1600"/>
              <a:buFont typeface="Wingdings" panose="05000000000000000000" pitchFamily="2" charset="2"/>
              <a:buChar char="Ø"/>
            </a:pPr>
            <a:r>
              <a:rPr lang="en-US" sz="1550" b="1" dirty="0"/>
              <a:t>Chatbot</a:t>
            </a:r>
            <a:r>
              <a:rPr lang="en-US" sz="1550" dirty="0"/>
              <a:t>: Azure Cognitive Services</a:t>
            </a:r>
          </a:p>
          <a:p>
            <a:pPr marL="285750" marR="0" lvl="0" indent="-285750" rtl="0">
              <a:lnSpc>
                <a:spcPct val="100000"/>
              </a:lnSpc>
              <a:spcBef>
                <a:spcPts val="1000"/>
              </a:spcBef>
              <a:spcAft>
                <a:spcPts val="0"/>
              </a:spcAft>
              <a:buClr>
                <a:schemeClr val="dk1"/>
              </a:buClr>
              <a:buSzPts val="1600"/>
              <a:buFont typeface="Wingdings" panose="05000000000000000000" pitchFamily="2" charset="2"/>
              <a:buChar char="Ø"/>
            </a:pPr>
            <a:r>
              <a:rPr lang="en-US" sz="1550" b="1" dirty="0"/>
              <a:t>Model Deployment</a:t>
            </a:r>
            <a:r>
              <a:rPr lang="en-US" sz="1550" dirty="0"/>
              <a:t>: AWS / Azure</a:t>
            </a:r>
          </a:p>
          <a:p>
            <a:pPr marL="285750" marR="0" lvl="0" indent="-285750" rtl="0">
              <a:lnSpc>
                <a:spcPct val="100000"/>
              </a:lnSpc>
              <a:spcBef>
                <a:spcPts val="1000"/>
              </a:spcBef>
              <a:spcAft>
                <a:spcPts val="0"/>
              </a:spcAft>
              <a:buClr>
                <a:schemeClr val="dk1"/>
              </a:buClr>
              <a:buSzPts val="1600"/>
              <a:buFont typeface="Wingdings" panose="05000000000000000000" pitchFamily="2" charset="2"/>
              <a:buChar char="Ø"/>
            </a:pPr>
            <a:r>
              <a:rPr lang="en-US" sz="1550" b="1" dirty="0"/>
              <a:t>Real-Time Management:</a:t>
            </a:r>
            <a:r>
              <a:rPr lang="en-US" sz="1550" dirty="0"/>
              <a:t> Apache Kafka</a:t>
            </a:r>
          </a:p>
          <a:p>
            <a:pPr marL="285750" marR="0" lvl="0" indent="-285750" rtl="0">
              <a:lnSpc>
                <a:spcPct val="100000"/>
              </a:lnSpc>
              <a:spcBef>
                <a:spcPts val="1000"/>
              </a:spcBef>
              <a:spcAft>
                <a:spcPts val="0"/>
              </a:spcAft>
              <a:buClr>
                <a:schemeClr val="dk1"/>
              </a:buClr>
              <a:buSzPts val="1600"/>
              <a:buFont typeface="Wingdings" panose="05000000000000000000" pitchFamily="2" charset="2"/>
              <a:buChar char="Ø"/>
            </a:pPr>
            <a:r>
              <a:rPr lang="en-US" sz="1550" b="1" dirty="0"/>
              <a:t>Security &amp; Firewall: </a:t>
            </a:r>
            <a:r>
              <a:rPr lang="en-US" sz="1550" dirty="0"/>
              <a:t>AWS WAF, SSL, SQL/XSS</a:t>
            </a:r>
          </a:p>
          <a:p>
            <a:pPr marR="0" lvl="0" rtl="0">
              <a:lnSpc>
                <a:spcPct val="100000"/>
              </a:lnSpc>
              <a:spcBef>
                <a:spcPts val="1000"/>
              </a:spcBef>
              <a:spcAft>
                <a:spcPts val="0"/>
              </a:spcAft>
              <a:buClr>
                <a:schemeClr val="dk1"/>
              </a:buClr>
              <a:buSzPts val="1600"/>
            </a:pPr>
            <a:endParaRPr lang="en-US" dirty="0"/>
          </a:p>
          <a:p>
            <a:pPr marL="285750" marR="0" lvl="0" indent="-285750" rtl="0">
              <a:lnSpc>
                <a:spcPct val="100000"/>
              </a:lnSpc>
              <a:spcBef>
                <a:spcPts val="1000"/>
              </a:spcBef>
              <a:spcAft>
                <a:spcPts val="0"/>
              </a:spcAft>
              <a:buClr>
                <a:schemeClr val="dk1"/>
              </a:buClr>
              <a:buSzPts val="1600"/>
              <a:buFont typeface="Wingdings" panose="05000000000000000000" pitchFamily="2" charset="2"/>
              <a:buChar char="Ø"/>
            </a:pPr>
            <a:endParaRPr i="0" dirty="0">
              <a:solidFill>
                <a:schemeClr val="tx1"/>
              </a:solidFill>
              <a:latin typeface="Libre Franklin"/>
              <a:ea typeface="Libre Franklin"/>
              <a:cs typeface="Libre Franklin"/>
              <a:sym typeface="Libre Franklin"/>
            </a:endParaRPr>
          </a:p>
        </p:txBody>
      </p:sp>
      <p:pic>
        <p:nvPicPr>
          <p:cNvPr id="11" name="Picture Placeholder 10" descr="A diagram of a computer program&#10;&#10;Description automatically generated">
            <a:extLst>
              <a:ext uri="{FF2B5EF4-FFF2-40B4-BE49-F238E27FC236}">
                <a16:creationId xmlns:a16="http://schemas.microsoft.com/office/drawing/2014/main" id="{3256D862-2C85-7FE2-14F4-BD3449812229}"/>
              </a:ext>
            </a:extLst>
          </p:cNvPr>
          <p:cNvPicPr>
            <a:picLocks noGrp="1" noChangeAspect="1"/>
          </p:cNvPicPr>
          <p:nvPr>
            <p:ph type="pic" idx="2"/>
          </p:nvPr>
        </p:nvPicPr>
        <p:blipFill>
          <a:blip r:embed="rId3"/>
          <a:srcRect l="32417" r="32417"/>
          <a:stretch>
            <a:fillRect/>
          </a:stretch>
        </p:blipFill>
        <p:spPr>
          <a:xfrm>
            <a:off x="6498453" y="346318"/>
            <a:ext cx="5414685" cy="2942863"/>
          </a:xfrm>
        </p:spPr>
      </p:pic>
      <p:pic>
        <p:nvPicPr>
          <p:cNvPr id="13" name="Picture 12" descr="A diagram of a computer program&#10;&#10;Description automatically generated">
            <a:extLst>
              <a:ext uri="{FF2B5EF4-FFF2-40B4-BE49-F238E27FC236}">
                <a16:creationId xmlns:a16="http://schemas.microsoft.com/office/drawing/2014/main" id="{B9C84F67-7A69-A5C5-C259-8E31809299DE}"/>
              </a:ext>
            </a:extLst>
          </p:cNvPr>
          <p:cNvPicPr>
            <a:picLocks noChangeAspect="1"/>
          </p:cNvPicPr>
          <p:nvPr/>
        </p:nvPicPr>
        <p:blipFill>
          <a:blip r:embed="rId3"/>
          <a:stretch>
            <a:fillRect/>
          </a:stretch>
        </p:blipFill>
        <p:spPr>
          <a:xfrm>
            <a:off x="6353163" y="138674"/>
            <a:ext cx="5705263" cy="33023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309765"/>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873841" y="920628"/>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dirty="0"/>
              <a:t>Use Cases</a:t>
            </a:r>
            <a:endParaRPr dirty="0"/>
          </a:p>
        </p:txBody>
      </p:sp>
      <p:sp>
        <p:nvSpPr>
          <p:cNvPr id="229" name="Google Shape;229;p3"/>
          <p:cNvSpPr txBox="1">
            <a:spLocks noGrp="1"/>
          </p:cNvSpPr>
          <p:nvPr>
            <p:ph type="body" idx="1"/>
          </p:nvPr>
        </p:nvSpPr>
        <p:spPr>
          <a:xfrm>
            <a:off x="873841" y="1235392"/>
            <a:ext cx="4838701" cy="451274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endParaRPr lang="en-US" sz="1550" b="1" i="0" dirty="0">
              <a:solidFill>
                <a:schemeClr val="tx1"/>
              </a:solidFill>
              <a:effectLst/>
              <a:latin typeface="+mn-lt"/>
            </a:endParaRPr>
          </a:p>
          <a:p>
            <a:pPr marL="285750" indent="-285750">
              <a:spcBef>
                <a:spcPts val="0"/>
              </a:spcBef>
              <a:buFont typeface="Noto Sans Symbols"/>
              <a:buChar char="⮚"/>
            </a:pPr>
            <a:r>
              <a:rPr lang="en-US" sz="1550" b="1" i="0" u="sng" dirty="0">
                <a:solidFill>
                  <a:schemeClr val="tx1"/>
                </a:solidFill>
                <a:effectLst/>
                <a:latin typeface="+mn-lt"/>
              </a:rPr>
              <a:t>Enterprise Email Security</a:t>
            </a:r>
            <a:r>
              <a:rPr lang="en-US" sz="1550" b="0" i="0" dirty="0">
                <a:solidFill>
                  <a:schemeClr val="tx1"/>
                </a:solidFill>
                <a:effectLst/>
                <a:latin typeface="+mn-lt"/>
              </a:rPr>
              <a:t>: The system safeguards businesses from email phishing.</a:t>
            </a:r>
          </a:p>
          <a:p>
            <a:pPr marL="0" indent="0">
              <a:spcBef>
                <a:spcPts val="0"/>
              </a:spcBef>
            </a:pPr>
            <a:endParaRPr lang="en-US" sz="1550" b="0" i="0" dirty="0">
              <a:solidFill>
                <a:schemeClr val="tx1"/>
              </a:solidFill>
              <a:effectLst/>
              <a:latin typeface="+mn-lt"/>
            </a:endParaRPr>
          </a:p>
          <a:p>
            <a:pPr marL="285750" indent="-285750">
              <a:spcBef>
                <a:spcPts val="0"/>
              </a:spcBef>
              <a:buFont typeface="Noto Sans Symbols"/>
              <a:buChar char="⮚"/>
            </a:pPr>
            <a:r>
              <a:rPr lang="en-US" sz="1550" b="1" i="0" u="sng" dirty="0">
                <a:solidFill>
                  <a:schemeClr val="tx1"/>
                </a:solidFill>
                <a:effectLst/>
                <a:latin typeface="+mn-lt"/>
              </a:rPr>
              <a:t>Financial Services Fraud Prevention</a:t>
            </a:r>
            <a:r>
              <a:rPr lang="en-US" sz="1550" b="0" i="0" dirty="0">
                <a:solidFill>
                  <a:schemeClr val="tx1"/>
                </a:solidFill>
                <a:effectLst/>
                <a:latin typeface="+mn-lt"/>
              </a:rPr>
              <a:t>:</a:t>
            </a:r>
            <a:r>
              <a:rPr lang="en-US" sz="1550" dirty="0">
                <a:solidFill>
                  <a:srgbClr val="D1D5DB"/>
                </a:solidFill>
                <a:latin typeface="Söhne"/>
              </a:rPr>
              <a:t> </a:t>
            </a:r>
            <a:r>
              <a:rPr lang="en-US" sz="1550" b="0" i="0" dirty="0">
                <a:solidFill>
                  <a:schemeClr val="tx1"/>
                </a:solidFill>
                <a:effectLst/>
                <a:latin typeface="+mn-lt"/>
              </a:rPr>
              <a:t>The system's role in financial security through phishing domain detection and fraud prevention.</a:t>
            </a:r>
          </a:p>
          <a:p>
            <a:pPr marL="285750" indent="-285750">
              <a:spcBef>
                <a:spcPts val="0"/>
              </a:spcBef>
              <a:buFont typeface="Noto Sans Symbols"/>
              <a:buChar char="⮚"/>
            </a:pPr>
            <a:endParaRPr lang="en-US" sz="1550" dirty="0">
              <a:solidFill>
                <a:schemeClr val="tx1"/>
              </a:solidFill>
              <a:latin typeface="+mn-lt"/>
            </a:endParaRPr>
          </a:p>
          <a:p>
            <a:pPr marL="285750" indent="-285750">
              <a:spcBef>
                <a:spcPts val="0"/>
              </a:spcBef>
              <a:buFont typeface="Noto Sans Symbols"/>
              <a:buChar char="⮚"/>
            </a:pPr>
            <a:r>
              <a:rPr lang="en-US" sz="1550" b="1" i="0" u="sng" dirty="0">
                <a:solidFill>
                  <a:schemeClr val="tx1"/>
                </a:solidFill>
                <a:effectLst/>
                <a:latin typeface="+mn-lt"/>
              </a:rPr>
              <a:t>Government Cybersecurity</a:t>
            </a:r>
            <a:r>
              <a:rPr lang="en-US" sz="1550" b="0" i="0" dirty="0">
                <a:solidFill>
                  <a:schemeClr val="tx1"/>
                </a:solidFill>
                <a:effectLst/>
                <a:latin typeface="+mn-lt"/>
              </a:rPr>
              <a:t>: T</a:t>
            </a:r>
            <a:r>
              <a:rPr lang="en-US" sz="1550" dirty="0">
                <a:solidFill>
                  <a:schemeClr val="tx1"/>
                </a:solidFill>
                <a:latin typeface="+mn-lt"/>
              </a:rPr>
              <a:t>he </a:t>
            </a:r>
            <a:r>
              <a:rPr lang="en-US" sz="1550" b="0" i="0" dirty="0">
                <a:solidFill>
                  <a:schemeClr val="tx1"/>
                </a:solidFill>
                <a:effectLst/>
                <a:latin typeface="+mn-lt"/>
              </a:rPr>
              <a:t>system protects government agencies from phishing threats, including disinformation campaigns, safeguarding critical infrastructure and national security.</a:t>
            </a:r>
          </a:p>
          <a:p>
            <a:pPr marL="0" indent="0">
              <a:spcBef>
                <a:spcPts val="0"/>
              </a:spcBef>
            </a:pPr>
            <a:endParaRPr lang="en-US" sz="1550" b="0" i="0" dirty="0">
              <a:solidFill>
                <a:schemeClr val="tx1"/>
              </a:solidFill>
              <a:effectLst/>
              <a:latin typeface="+mn-lt"/>
            </a:endParaRPr>
          </a:p>
          <a:p>
            <a:pPr marL="285750" indent="-285750">
              <a:spcBef>
                <a:spcPts val="0"/>
              </a:spcBef>
              <a:buFont typeface="Noto Sans Symbols"/>
              <a:buChar char="⮚"/>
            </a:pPr>
            <a:r>
              <a:rPr lang="en-US" sz="1550" b="1" i="0" u="sng" dirty="0">
                <a:solidFill>
                  <a:schemeClr val="tx1"/>
                </a:solidFill>
                <a:effectLst/>
                <a:latin typeface="+mn-lt"/>
              </a:rPr>
              <a:t>E-commerce Fraud Prevention</a:t>
            </a:r>
            <a:r>
              <a:rPr lang="en-US" sz="1550" b="0" i="0" dirty="0">
                <a:solidFill>
                  <a:schemeClr val="tx1"/>
                </a:solidFill>
                <a:effectLst/>
                <a:latin typeface="+mn-lt"/>
              </a:rPr>
              <a:t>: </a:t>
            </a:r>
            <a:r>
              <a:rPr lang="en-US" sz="1550" dirty="0">
                <a:solidFill>
                  <a:schemeClr val="tx1"/>
                </a:solidFill>
                <a:latin typeface="+mn-lt"/>
              </a:rPr>
              <a:t>T</a:t>
            </a:r>
            <a:r>
              <a:rPr lang="en-US" sz="1550" b="0" i="0" dirty="0">
                <a:solidFill>
                  <a:schemeClr val="tx1"/>
                </a:solidFill>
                <a:effectLst/>
                <a:latin typeface="+mn-lt"/>
              </a:rPr>
              <a:t>he system identifies fake e-commerce sites, enhancing online shopper safety and trust.</a:t>
            </a:r>
          </a:p>
          <a:p>
            <a:pPr marL="285750" indent="-285750">
              <a:spcBef>
                <a:spcPts val="0"/>
              </a:spcBef>
              <a:buFont typeface="Noto Sans Symbols"/>
              <a:buChar char="⮚"/>
            </a:pPr>
            <a:endParaRPr lang="en-US" sz="1550" b="0" i="0" dirty="0">
              <a:solidFill>
                <a:schemeClr val="tx1"/>
              </a:solidFill>
              <a:effectLst/>
              <a:latin typeface="+mn-lt"/>
            </a:endParaRPr>
          </a:p>
          <a:p>
            <a:pPr marL="285750" indent="-285750">
              <a:spcBef>
                <a:spcPts val="0"/>
              </a:spcBef>
              <a:buFont typeface="Noto Sans Symbols"/>
              <a:buChar char="⮚"/>
            </a:pPr>
            <a:r>
              <a:rPr lang="en-US" sz="1550" b="1" u="sng" dirty="0">
                <a:solidFill>
                  <a:schemeClr val="tx1"/>
                </a:solidFill>
                <a:latin typeface="+mn-lt"/>
              </a:rPr>
              <a:t>Social Media Safety</a:t>
            </a:r>
            <a:r>
              <a:rPr lang="en-US" sz="1550" dirty="0">
                <a:solidFill>
                  <a:schemeClr val="tx1"/>
                </a:solidFill>
                <a:latin typeface="+mn-lt"/>
              </a:rPr>
              <a:t>: Our</a:t>
            </a:r>
            <a:r>
              <a:rPr lang="en-US" sz="1550" b="0" i="0" dirty="0">
                <a:solidFill>
                  <a:schemeClr val="tx1"/>
                </a:solidFill>
                <a:effectLst/>
                <a:latin typeface="+mn-lt"/>
              </a:rPr>
              <a:t> system's part in securing social media platforms by detecting and blocking phishing links, and preventing scams.</a:t>
            </a:r>
            <a:endParaRPr sz="1550" dirty="0">
              <a:solidFill>
                <a:schemeClr val="tx1"/>
              </a:solidFill>
              <a:latin typeface="+mn-lt"/>
            </a:endParaRPr>
          </a:p>
        </p:txBody>
      </p:sp>
      <p:sp>
        <p:nvSpPr>
          <p:cNvPr id="231" name="Google Shape;231;p3"/>
          <p:cNvSpPr txBox="1"/>
          <p:nvPr/>
        </p:nvSpPr>
        <p:spPr>
          <a:xfrm>
            <a:off x="5943600" y="919477"/>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dirty="0">
                <a:solidFill>
                  <a:schemeClr val="lt2"/>
                </a:solidFill>
                <a:latin typeface="Franklin Gothic"/>
                <a:sym typeface="Franklin Gothic"/>
              </a:rPr>
              <a:t>Show Stopper</a:t>
            </a:r>
            <a:endParaRPr dirty="0"/>
          </a:p>
        </p:txBody>
      </p:sp>
      <p:sp>
        <p:nvSpPr>
          <p:cNvPr id="232" name="Google Shape;232;p3"/>
          <p:cNvSpPr txBox="1"/>
          <p:nvPr/>
        </p:nvSpPr>
        <p:spPr>
          <a:xfrm>
            <a:off x="6096000" y="1172630"/>
            <a:ext cx="4838701" cy="451274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buFont typeface="Wingdings" panose="05000000000000000000" pitchFamily="2" charset="2"/>
              <a:buChar char="Ø"/>
            </a:pPr>
            <a:endParaRPr lang="en-US" sz="1550" b="1" i="0" u="sng" dirty="0">
              <a:solidFill>
                <a:schemeClr val="tx1"/>
              </a:solidFill>
              <a:effectLst/>
              <a:latin typeface="+mn-lt"/>
            </a:endParaRPr>
          </a:p>
          <a:p>
            <a:pPr marL="285750" indent="-285750">
              <a:buFont typeface="Wingdings" panose="05000000000000000000" pitchFamily="2" charset="2"/>
              <a:buChar char="Ø"/>
            </a:pPr>
            <a:r>
              <a:rPr lang="en-US" sz="1550" b="1" i="0" u="sng" dirty="0">
                <a:solidFill>
                  <a:schemeClr val="tx1"/>
                </a:solidFill>
                <a:effectLst/>
                <a:latin typeface="+mn-lt"/>
              </a:rPr>
              <a:t>Data imbalance</a:t>
            </a:r>
            <a:r>
              <a:rPr lang="en-US" sz="1550" b="1" i="0" dirty="0">
                <a:solidFill>
                  <a:schemeClr val="tx1"/>
                </a:solidFill>
                <a:effectLst/>
                <a:latin typeface="+mn-lt"/>
              </a:rPr>
              <a:t>:</a:t>
            </a:r>
            <a:r>
              <a:rPr lang="en-US" sz="1550" b="0" i="0" dirty="0">
                <a:solidFill>
                  <a:schemeClr val="tx1"/>
                </a:solidFill>
                <a:effectLst/>
                <a:latin typeface="+mn-lt"/>
              </a:rPr>
              <a:t> </a:t>
            </a:r>
            <a:r>
              <a:rPr lang="en-US" sz="1550" dirty="0">
                <a:solidFill>
                  <a:schemeClr val="tx1"/>
                </a:solidFill>
                <a:latin typeface="+mn-lt"/>
              </a:rPr>
              <a:t>W</a:t>
            </a:r>
            <a:r>
              <a:rPr lang="en-US" sz="1550" b="0" i="0" dirty="0">
                <a:solidFill>
                  <a:schemeClr val="tx1"/>
                </a:solidFill>
                <a:effectLst/>
                <a:latin typeface="+mn-lt"/>
              </a:rPr>
              <a:t>ith more legitimate domains, hampers training and may reduce phishing detection accuracy.</a:t>
            </a:r>
          </a:p>
          <a:p>
            <a:endParaRPr lang="en-US" sz="1550" b="0" i="0" dirty="0">
              <a:solidFill>
                <a:schemeClr val="tx1"/>
              </a:solidFill>
              <a:effectLst/>
              <a:latin typeface="+mn-lt"/>
            </a:endParaRPr>
          </a:p>
          <a:p>
            <a:pPr marL="285750" indent="-285750">
              <a:buFont typeface="Wingdings" panose="05000000000000000000" pitchFamily="2" charset="2"/>
              <a:buChar char="Ø"/>
            </a:pPr>
            <a:r>
              <a:rPr lang="en-US" sz="1550" b="1" i="0" u="sng" dirty="0">
                <a:solidFill>
                  <a:schemeClr val="tx1"/>
                </a:solidFill>
                <a:effectLst/>
                <a:latin typeface="+mn-lt"/>
              </a:rPr>
              <a:t>Adversarial Evasion</a:t>
            </a:r>
            <a:r>
              <a:rPr lang="en-US" sz="1550" b="0" i="0" dirty="0">
                <a:solidFill>
                  <a:schemeClr val="tx1"/>
                </a:solidFill>
                <a:effectLst/>
                <a:latin typeface="+mn-lt"/>
              </a:rPr>
              <a:t>: Sophisticated adversaries can craft phishing domains to evade detection, posing a constant challenge to staying ahead of evolving tactics</a:t>
            </a:r>
            <a:r>
              <a:rPr lang="en-US" sz="2000" b="0" i="0" dirty="0">
                <a:solidFill>
                  <a:srgbClr val="D1D5DB"/>
                </a:solidFill>
                <a:effectLst/>
                <a:latin typeface="Söhne"/>
              </a:rPr>
              <a:t>.</a:t>
            </a:r>
          </a:p>
          <a:p>
            <a:endParaRPr lang="en-US" sz="1550" b="0" i="0" dirty="0">
              <a:solidFill>
                <a:schemeClr val="tx1"/>
              </a:solidFill>
              <a:effectLst/>
              <a:latin typeface="+mn-lt"/>
            </a:endParaRPr>
          </a:p>
          <a:p>
            <a:pPr marL="285750" indent="-285750">
              <a:buFont typeface="Wingdings" panose="05000000000000000000" pitchFamily="2" charset="2"/>
              <a:buChar char="Ø"/>
            </a:pPr>
            <a:r>
              <a:rPr lang="en-US" sz="1550" b="1" i="0" u="sng" dirty="0">
                <a:solidFill>
                  <a:schemeClr val="tx1"/>
                </a:solidFill>
                <a:effectLst/>
                <a:latin typeface="+mn-lt"/>
              </a:rPr>
              <a:t>False Positives</a:t>
            </a:r>
            <a:r>
              <a:rPr lang="en-US" sz="1550" b="0" i="0" dirty="0">
                <a:solidFill>
                  <a:schemeClr val="tx1"/>
                </a:solidFill>
                <a:effectLst/>
                <a:latin typeface="+mn-lt"/>
              </a:rPr>
              <a:t>: Balancing accurate detection with minimal false positives is challenging, as high false positives can disrupt user experience.</a:t>
            </a:r>
          </a:p>
          <a:p>
            <a:pPr marL="285750" indent="-285750">
              <a:buFont typeface="Wingdings" panose="05000000000000000000" pitchFamily="2" charset="2"/>
              <a:buChar char="Ø"/>
            </a:pPr>
            <a:endParaRPr lang="en-US" sz="1550" b="0" i="0" dirty="0">
              <a:solidFill>
                <a:schemeClr val="tx1"/>
              </a:solidFill>
              <a:effectLst/>
              <a:latin typeface="+mn-lt"/>
            </a:endParaRPr>
          </a:p>
          <a:p>
            <a:pPr marL="285750" indent="-285750">
              <a:buFont typeface="Wingdings" panose="05000000000000000000" pitchFamily="2" charset="2"/>
              <a:buChar char="Ø"/>
            </a:pPr>
            <a:r>
              <a:rPr lang="en-US" sz="1550" b="1" i="0" u="sng" dirty="0">
                <a:solidFill>
                  <a:schemeClr val="tx1"/>
                </a:solidFill>
                <a:effectLst/>
                <a:latin typeface="+mn-lt"/>
              </a:rPr>
              <a:t>Real-Time Detection</a:t>
            </a:r>
            <a:r>
              <a:rPr lang="en-US" sz="1550" b="0" i="0" dirty="0">
                <a:solidFill>
                  <a:schemeClr val="tx1"/>
                </a:solidFill>
                <a:effectLst/>
                <a:latin typeface="+mn-lt"/>
              </a:rPr>
              <a:t>: Achieving real-time detection while minimizing latency is essential for preventing user access to malicious sites.</a:t>
            </a:r>
          </a:p>
          <a:p>
            <a:pPr marL="285750" indent="-285750">
              <a:buFont typeface="Wingdings" panose="05000000000000000000" pitchFamily="2" charset="2"/>
              <a:buChar char="Ø"/>
            </a:pPr>
            <a:endParaRPr lang="en-US" sz="1550" b="1" i="0" dirty="0">
              <a:solidFill>
                <a:schemeClr val="tx1"/>
              </a:solidFill>
              <a:effectLst/>
              <a:latin typeface="+mn-lt"/>
            </a:endParaRPr>
          </a:p>
        </p:txBody>
      </p:sp>
      <p:sp>
        <p:nvSpPr>
          <p:cNvPr id="2" name="TextBox 1">
            <a:extLst>
              <a:ext uri="{FF2B5EF4-FFF2-40B4-BE49-F238E27FC236}">
                <a16:creationId xmlns:a16="http://schemas.microsoft.com/office/drawing/2014/main" id="{085BD917-F2A6-2769-63A9-90F3D3598153}"/>
              </a:ext>
            </a:extLst>
          </p:cNvPr>
          <p:cNvSpPr txBox="1"/>
          <p:nvPr/>
        </p:nvSpPr>
        <p:spPr>
          <a:xfrm>
            <a:off x="873841" y="5826790"/>
            <a:ext cx="9984662" cy="846386"/>
          </a:xfrm>
          <a:prstGeom prst="rect">
            <a:avLst/>
          </a:prstGeom>
          <a:noFill/>
        </p:spPr>
        <p:txBody>
          <a:bodyPr wrap="square" rtlCol="0">
            <a:spAutoFit/>
          </a:bodyPr>
          <a:lstStyle/>
          <a:p>
            <a:r>
              <a:rPr lang="en-IN" sz="1800" dirty="0">
                <a:solidFill>
                  <a:schemeClr val="tx2"/>
                </a:solidFill>
                <a:latin typeface="Franklin Gothic" panose="020B0604020202020204" charset="0"/>
              </a:rPr>
              <a:t>Product Status</a:t>
            </a:r>
            <a:r>
              <a:rPr lang="en-IN" sz="1800" dirty="0"/>
              <a:t>:</a:t>
            </a:r>
          </a:p>
          <a:p>
            <a:r>
              <a:rPr lang="en-US" sz="1550" b="0" i="0" dirty="0">
                <a:solidFill>
                  <a:schemeClr val="tx1"/>
                </a:solidFill>
                <a:effectLst/>
                <a:latin typeface="+mn-lt"/>
              </a:rPr>
              <a:t>Our product prototype development is in its final stages, and we are diligently progressing towards the completion of our final product.</a:t>
            </a:r>
            <a:endParaRPr lang="en-IN" sz="1550" dirty="0">
              <a:solidFill>
                <a:schemeClr val="tx1"/>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n-lt"/>
              </a:rPr>
              <a:t>Team Member Details </a:t>
            </a:r>
            <a:endParaRPr dirty="0">
              <a:latin typeface="+mn-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mn-lt"/>
              </a:rPr>
              <a:t>Team Leader Name: </a:t>
            </a:r>
            <a:r>
              <a:rPr lang="en-US" sz="1200" b="1" dirty="0">
                <a:solidFill>
                  <a:schemeClr val="tx1"/>
                </a:solidFill>
                <a:latin typeface="+mn-lt"/>
              </a:rPr>
              <a:t>Ravi Solanki</a:t>
            </a:r>
            <a:endParaRPr dirty="0">
              <a:solidFill>
                <a:schemeClr val="tx1"/>
              </a:solidFill>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Branch: BSc 		                    		 Stream: Data Science		                                          Year: III </a:t>
            </a:r>
            <a:endParaRPr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1 Name: </a:t>
            </a:r>
            <a:r>
              <a:rPr lang="en-US" sz="1200" b="1" dirty="0">
                <a:solidFill>
                  <a:schemeClr val="tx1"/>
                </a:solidFill>
                <a:latin typeface="+mn-lt"/>
              </a:rPr>
              <a:t>Shani Darji</a:t>
            </a:r>
            <a:endParaRPr dirty="0">
              <a:solidFill>
                <a:schemeClr val="tx1"/>
              </a:solidFill>
              <a:latin typeface="+mn-lt"/>
            </a:endParaRPr>
          </a:p>
          <a:p>
            <a:pPr marL="0" indent="0">
              <a:buSzPts val="1200"/>
            </a:pPr>
            <a:r>
              <a:rPr lang="en-US" sz="1200" dirty="0">
                <a:latin typeface="+mn-lt"/>
              </a:rPr>
              <a:t>Branch: BSc			                      Stream: AIML			                     Year: III </a:t>
            </a:r>
            <a:endParaRPr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2 Name: </a:t>
            </a:r>
            <a:r>
              <a:rPr lang="en-US" sz="1200" b="1" dirty="0">
                <a:solidFill>
                  <a:schemeClr val="tx1"/>
                </a:solidFill>
                <a:latin typeface="+mn-lt"/>
              </a:rPr>
              <a:t>Manav Patel</a:t>
            </a:r>
            <a:endParaRPr dirty="0">
              <a:solidFill>
                <a:schemeClr val="tx1"/>
              </a:solidFill>
              <a:latin typeface="+mn-lt"/>
            </a:endParaRPr>
          </a:p>
          <a:p>
            <a:pPr marL="0" indent="0">
              <a:buSzPts val="1200"/>
            </a:pPr>
            <a:r>
              <a:rPr lang="en-US" sz="1200" dirty="0">
                <a:latin typeface="+mn-lt"/>
              </a:rPr>
              <a:t>Branch: BSc				Stream: AIML				Year: III </a:t>
            </a:r>
            <a:endParaRPr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3 Name: </a:t>
            </a:r>
            <a:r>
              <a:rPr lang="en-US" sz="1200" b="1" dirty="0">
                <a:solidFill>
                  <a:schemeClr val="tx1"/>
                </a:solidFill>
                <a:latin typeface="+mn-lt"/>
              </a:rPr>
              <a:t>Meet Solanki</a:t>
            </a:r>
            <a:endParaRPr dirty="0">
              <a:solidFill>
                <a:schemeClr val="tx1"/>
              </a:solidFill>
              <a:latin typeface="+mn-lt"/>
            </a:endParaRPr>
          </a:p>
          <a:p>
            <a:pPr marL="0" indent="0">
              <a:buSzPts val="1200"/>
            </a:pPr>
            <a:r>
              <a:rPr lang="en-US" sz="1200" dirty="0">
                <a:latin typeface="+mn-lt"/>
              </a:rPr>
              <a:t>Branch: BSc				Stream: AIML 			                     Year: III </a:t>
            </a:r>
            <a:endParaRPr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4 Name: </a:t>
            </a:r>
            <a:r>
              <a:rPr lang="en-US" sz="1200" b="1" dirty="0">
                <a:solidFill>
                  <a:schemeClr val="tx1"/>
                </a:solidFill>
                <a:latin typeface="+mn-lt"/>
              </a:rPr>
              <a:t>Shreya Shah</a:t>
            </a:r>
            <a:endParaRPr dirty="0">
              <a:solidFill>
                <a:schemeClr val="tx1"/>
              </a:solidFill>
              <a:latin typeface="+mn-lt"/>
            </a:endParaRPr>
          </a:p>
          <a:p>
            <a:pPr marL="0" indent="0">
              <a:buSzPts val="1200"/>
            </a:pPr>
            <a:r>
              <a:rPr lang="en-US" sz="1200" dirty="0">
                <a:latin typeface="+mn-lt"/>
              </a:rPr>
              <a:t>Branch: BSc				Stream: AIML 				Year: III </a:t>
            </a:r>
            <a:endParaRPr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5 Name: </a:t>
            </a:r>
            <a:r>
              <a:rPr lang="en-US" sz="1200" b="1" dirty="0">
                <a:solidFill>
                  <a:schemeClr val="tx1"/>
                </a:solidFill>
                <a:latin typeface="+mn-lt"/>
              </a:rPr>
              <a:t>Vrunda Bhuva</a:t>
            </a:r>
            <a:endParaRPr dirty="0">
              <a:solidFill>
                <a:schemeClr val="tx1"/>
              </a:solidFill>
              <a:latin typeface="+mn-lt"/>
            </a:endParaRPr>
          </a:p>
          <a:p>
            <a:pPr marL="0" indent="0">
              <a:buSzPts val="1200"/>
            </a:pPr>
            <a:r>
              <a:rPr lang="en-US" sz="1200" dirty="0">
                <a:latin typeface="+mn-lt"/>
              </a:rPr>
              <a:t>Branch: BSc				Stream: AIML 				Year: III </a:t>
            </a:r>
            <a:endParaRPr lang="en-US" dirty="0">
              <a:latin typeface="+mn-lt"/>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mn-lt"/>
              </a:rPr>
              <a:t>Team Mentor 1 Name: Type Your Name Here</a:t>
            </a:r>
            <a:endParaRPr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Category (Academic/Industry): 			Expertise (AI/ML/Blockchain etc): 		Domain Experience (in years):    </a:t>
            </a:r>
            <a:endParaRPr dirty="0">
              <a:latin typeface="+mn-lt"/>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mn-lt"/>
              </a:rPr>
              <a:t>Team Mentor 2 Name: Type Your Name Here</a:t>
            </a:r>
            <a:endParaRPr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Category (Academic/Industry):		 	Expertise (AI/ML/Blockchain etc): 		Domain Experience (in years):    </a:t>
            </a:r>
            <a:endParaRPr dirty="0">
              <a:latin typeface="+mn-lt"/>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3384</TotalTime>
  <Words>725</Words>
  <Application>Microsoft Office PowerPoint</Application>
  <PresentationFormat>Widescreen</PresentationFormat>
  <Paragraphs>66</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Söhne</vt:lpstr>
      <vt:lpstr>Arial</vt:lpstr>
      <vt:lpstr>Noto Sans Symbols</vt:lpstr>
      <vt:lpstr>Calibri</vt:lpstr>
      <vt:lpstr>montserratregular</vt:lpstr>
      <vt:lpstr>Libre Franklin</vt:lpstr>
      <vt:lpstr>Franklin Gothic</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Ravi Solanki</cp:lastModifiedBy>
  <cp:revision>36</cp:revision>
  <dcterms:created xsi:type="dcterms:W3CDTF">2022-02-11T07:14:46Z</dcterms:created>
  <dcterms:modified xsi:type="dcterms:W3CDTF">2023-09-29T08:25:35Z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