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b36d358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b36d358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b36d358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b36d358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b36d358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b36d358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b36d358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b36d358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DC1C6"/>
                </a:solidFill>
                <a:highlight>
                  <a:srgbClr val="202124"/>
                </a:highlight>
              </a:rPr>
              <a:t>CMSIS enables </a:t>
            </a:r>
            <a:r>
              <a:rPr b="1" lang="en-GB" sz="1200">
                <a:solidFill>
                  <a:srgbClr val="BDC1C6"/>
                </a:solidFill>
                <a:highlight>
                  <a:srgbClr val="202124"/>
                </a:highlight>
              </a:rPr>
              <a:t>consistent device support and simple software interfaces to the processor and its peripherals</a:t>
            </a:r>
            <a:endParaRPr b="1"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b36d358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b36d358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b36d358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b36d358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6b36d358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6b36d358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b36d358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b36d358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b36d358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b36d358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b36d358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b36d358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6b36d358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6b36d35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b36d358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b36d358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b36d358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b36d358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b36d358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b36d35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b36d358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b36d358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b36d358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b36d358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b36d358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b36d358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b36d358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b36d358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Converts 3d convolution into 2d and 1d convolutions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b36d358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b36d358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b36d358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b36d358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32525" y="1976000"/>
            <a:ext cx="8929200" cy="15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44"/>
              <a:t>KeyWord Spotting on edge devices</a:t>
            </a:r>
            <a:endParaRPr sz="47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44"/>
              <a:t>Using Neural Networks</a:t>
            </a:r>
            <a:r>
              <a:rPr lang="en-GB"/>
              <a:t>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88700" cy="7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Meeta Malviya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180070034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Guide -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Prof. Rajbabu Velmurugan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MFCC Computations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600" y="1227750"/>
            <a:ext cx="3062351" cy="32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140175" y="4704275"/>
            <a:ext cx="88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Playfair Display"/>
                <a:ea typeface="Playfair Display"/>
                <a:cs typeface="Playfair Display"/>
                <a:sym typeface="Playfair Display"/>
              </a:rPr>
              <a:t>https://www.researchgate.net/profile/Christophe-Rosenberger/publication/257365356/figure/fig2/AS:297528441491462@1447947716655/Calculation-process-of-MFCC-coefficients.png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Playfair Display"/>
                <a:ea typeface="Playfair Display"/>
                <a:cs typeface="Playfair Display"/>
                <a:sym typeface="Playfair Display"/>
              </a:rPr>
              <a:t>https://www.researchgate.net/profile/Tao-Xie-22/publication/315501403/figure/fig2/AS:757175785893888@1557536183946/a-Mel-frequency-scale-versus-normal-frequency-b-In-total-24-triangular-window.png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48" y="1667848"/>
            <a:ext cx="5092925" cy="148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22"/>
          <p:cNvSpPr/>
          <p:nvPr/>
        </p:nvSpPr>
        <p:spPr>
          <a:xfrm>
            <a:off x="1052575" y="1960775"/>
            <a:ext cx="545700" cy="17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Between 8051 and STM32F769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1421150"/>
            <a:ext cx="4772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The dataset that we are using is ‘Google speech commands dataset'. The dataset consists of 1,05,829 utterances of 35 words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We have trained our model on 7h 44m 51s worth data for 10 output classes namely “Yes”, “No”, “Up”, “Down”, “Left”, “Right”, “On”, “Off”, “Stop”, and “Go”.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Each wav file was of 1s in length and the sample data is encoded as linear 16b single channel PCM values at 16 kHz.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694150" y="45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 in </a:t>
            </a:r>
            <a:r>
              <a:rPr lang="en-GB"/>
              <a:t>Microcontrollers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755125" y="12507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Tensorflow Lite for Microcontrollers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CMSIS -NN library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Edge Impulse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474" y="2581974"/>
            <a:ext cx="4800875" cy="18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Results- Changing Sampling Rate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00" y="1791600"/>
            <a:ext cx="62865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426275" y="1100275"/>
            <a:ext cx="67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Changing sampling rate for DS CNN model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26275" y="1100275"/>
            <a:ext cx="67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Changing sampling rate for res-8 model</a:t>
            </a:r>
            <a:endParaRPr sz="1600"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Results- Changing Sampling Rate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25" y="1613925"/>
            <a:ext cx="70389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Changing MFCC Parameters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209675"/>
            <a:ext cx="52197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1196700" y="4004575"/>
            <a:ext cx="70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Output of the neural network for the given configuration of 30 ms frame length and 10 ms frame stride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Changing MFCC Parameters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1196700" y="4004575"/>
            <a:ext cx="70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Output of the neural network for the given configuration of 40 ms frame length and 20 ms frame stride</a:t>
            </a:r>
            <a:endParaRPr sz="120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125" y="1230725"/>
            <a:ext cx="5188984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●"/>
            </a:pPr>
            <a:r>
              <a:rPr lang="en-GB" sz="1850"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●"/>
            </a:pPr>
            <a:r>
              <a:rPr lang="en-GB" sz="1850">
                <a:latin typeface="Arial"/>
                <a:ea typeface="Arial"/>
                <a:cs typeface="Arial"/>
                <a:sym typeface="Arial"/>
              </a:rPr>
              <a:t>Replication and understanding of the work done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●"/>
            </a:pPr>
            <a:r>
              <a:rPr lang="en-GB" sz="1850">
                <a:latin typeface="Arial"/>
                <a:ea typeface="Arial"/>
                <a:cs typeface="Arial"/>
                <a:sym typeface="Arial"/>
              </a:rPr>
              <a:t>Running experiments with neural network for higher accuracy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●"/>
            </a:pPr>
            <a:r>
              <a:rPr lang="en-GB" sz="1850">
                <a:latin typeface="Arial"/>
                <a:ea typeface="Arial"/>
                <a:cs typeface="Arial"/>
                <a:sym typeface="Arial"/>
              </a:rPr>
              <a:t>Creating and training </a:t>
            </a:r>
            <a:r>
              <a:rPr lang="en-GB" sz="1850">
                <a:latin typeface="Arial"/>
                <a:ea typeface="Arial"/>
                <a:cs typeface="Arial"/>
                <a:sym typeface="Arial"/>
              </a:rPr>
              <a:t>deployable</a:t>
            </a:r>
            <a:r>
              <a:rPr lang="en-GB" sz="1850">
                <a:latin typeface="Arial"/>
                <a:ea typeface="Arial"/>
                <a:cs typeface="Arial"/>
                <a:sym typeface="Arial"/>
              </a:rPr>
              <a:t> models on edge impulse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●"/>
            </a:pPr>
            <a:r>
              <a:rPr lang="en-GB" sz="1850">
                <a:latin typeface="Arial"/>
                <a:ea typeface="Arial"/>
                <a:cs typeface="Arial"/>
                <a:sym typeface="Arial"/>
              </a:rPr>
              <a:t>Running offline testing code (replication and </a:t>
            </a:r>
            <a:r>
              <a:rPr lang="en-GB" sz="1850">
                <a:latin typeface="Arial"/>
                <a:ea typeface="Arial"/>
                <a:cs typeface="Arial"/>
                <a:sym typeface="Arial"/>
              </a:rPr>
              <a:t>verification of prev work</a:t>
            </a:r>
            <a:r>
              <a:rPr lang="en-GB" sz="1850">
                <a:latin typeface="Arial"/>
                <a:ea typeface="Arial"/>
                <a:cs typeface="Arial"/>
                <a:sym typeface="Arial"/>
              </a:rPr>
              <a:t>)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●"/>
            </a:pPr>
            <a:r>
              <a:rPr lang="en-GB" sz="1850">
                <a:latin typeface="Arial"/>
                <a:ea typeface="Arial"/>
                <a:cs typeface="Arial"/>
                <a:sym typeface="Arial"/>
              </a:rPr>
              <a:t>Combining code for offline testing and microphone api of board for real time testing (in progress)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Neural Networks outperform traditional methods of keyword spotting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Trade of between complexity (accuracy) and memory footprint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Microcontrollers can be used for KWS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Higher accuracies can be obtained by carefully tuning the training parameters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99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Keyword Spotting?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66175" y="1234075"/>
            <a:ext cx="7469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Keyword spotting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deals with the identification of target keywords or phrases in utterances that triggers appropriate action to be taken once identified.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Eg. Spotting the wakeup command for smart home devices.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“Hello Google”, “Alexa”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544475" y="7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577750" y="15998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Further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quantization of models parameters in int4 and int2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robust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by adding background noise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Detecting phrases for more meaningful commands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027550" y="1936000"/>
            <a:ext cx="21543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Thank You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for the project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Critical for enabling speech based user interactions on smart devices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Traditional methods are hard to train and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computationally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 expensive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Real-time response and high accuracy requirement applications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gain?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96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Major advantages are -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Lower Latency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Reduced Network Overhead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Increased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Privacy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Robust from cyber attacks and network failure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16300" y="47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going forward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70150" y="1277650"/>
            <a:ext cx="81621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major challenges of implementing DL on microcontrollers are :-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Limited computational resources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Limited memory footprint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Limited execution time required- lower latency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Energy Constraints - Lower power consumption requirement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 - Neural Networks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81900" y="1363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RNN (</a:t>
            </a:r>
            <a:r>
              <a:rPr lang="en-GB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recurrent neural networks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Outperform HMM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Large Latency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DNN (Deep neural networks)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Outperform RNN - higher accuracy, lower size and latency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ignores local temporal and spectral correlation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CNN (convolutional neural networks) 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accuracy and takes correlation in account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ignore long term temporal dependencies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 -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CRNN (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Convolutional Recurrent Neural Networks)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Advantages of RNN and CNN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Does not learn relationship between successive time and frequency steps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DS-CNN (Depthwise Separable CNN)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Lower number of computations to be done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Vanishing gradient problem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Deep Residual Network (ResNet)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Compressible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and good accuracy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Vanishing gradient problem - skip connections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Size </a:t>
            </a:r>
            <a:r>
              <a:rPr lang="en-GB"/>
              <a:t>Comparison</a:t>
            </a:r>
            <a:r>
              <a:rPr lang="en-GB"/>
              <a:t> for Different Models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190625"/>
            <a:ext cx="42100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Windowing of speech signal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Calculation of MFCC coefficients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5" y="1484625"/>
            <a:ext cx="3415000" cy="28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19225" y="4875475"/>
            <a:ext cx="512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Playfair Display"/>
                <a:ea typeface="Playfair Display"/>
                <a:cs typeface="Playfair Display"/>
                <a:sym typeface="Playfair Display"/>
              </a:rPr>
              <a:t>https://www.researchgate.net/figure/Illustration-of-input-and-output-windowing-with-overlap-add-synthesis-in-a-speech_fig1_330871136</a:t>
            </a:r>
            <a:endParaRPr sz="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