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85" r:id="rId1"/>
  </p:sldMasterIdLst>
  <p:notesMasterIdLst>
    <p:notesMasterId r:id="rId5"/>
  </p:notesMasterIdLst>
  <p:handoutMasterIdLst>
    <p:handoutMasterId r:id="rId6"/>
  </p:handoutMasterIdLst>
  <p:sldIdLst>
    <p:sldId id="298" r:id="rId2"/>
    <p:sldId id="297" r:id="rId3"/>
    <p:sldId id="278" r:id="rId4"/>
  </p:sldIdLst>
  <p:sldSz cx="12192000" cy="6858000"/>
  <p:notesSz cx="6950075" cy="9236075"/>
  <p:custShowLst>
    <p:custShow name="Format Guide Workshop" id="0">
      <p:sldLst/>
    </p:custShow>
  </p:custShowLst>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74"/>
    <a:srgbClr val="197A56"/>
    <a:srgbClr val="A8B21C"/>
    <a:srgbClr val="F2F2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861C1D-8025-4B78-844B-CEBD777DDAC6}" v="9" dt="2023-12-06T12:30:34.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6323" autoAdjust="0"/>
  </p:normalViewPr>
  <p:slideViewPr>
    <p:cSldViewPr snapToGrid="0">
      <p:cViewPr>
        <p:scale>
          <a:sx n="95" d="100"/>
          <a:sy n="95" d="100"/>
        </p:scale>
        <p:origin x="93" y="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1986" y="-1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gs" Target="tags/tag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dola, Mayank" userId="7274feea-f1b8-4284-8263-ac20346c04b9" providerId="ADAL" clId="{D0861C1D-8025-4B78-844B-CEBD777DDAC6}"/>
    <pc:docChg chg="custSel modSld">
      <pc:chgData name="Bhadola, Mayank" userId="7274feea-f1b8-4284-8263-ac20346c04b9" providerId="ADAL" clId="{D0861C1D-8025-4B78-844B-CEBD777DDAC6}" dt="2023-12-06T12:31:13.825" v="357" actId="33524"/>
      <pc:docMkLst>
        <pc:docMk/>
      </pc:docMkLst>
      <pc:sldChg chg="addSp modSp mod">
        <pc:chgData name="Bhadola, Mayank" userId="7274feea-f1b8-4284-8263-ac20346c04b9" providerId="ADAL" clId="{D0861C1D-8025-4B78-844B-CEBD777DDAC6}" dt="2023-12-06T12:31:13.825" v="357" actId="33524"/>
        <pc:sldMkLst>
          <pc:docMk/>
          <pc:sldMk cId="1013493085" sldId="298"/>
        </pc:sldMkLst>
        <pc:spChg chg="add mod">
          <ac:chgData name="Bhadola, Mayank" userId="7274feea-f1b8-4284-8263-ac20346c04b9" providerId="ADAL" clId="{D0861C1D-8025-4B78-844B-CEBD777DDAC6}" dt="2023-12-06T12:31:13.825" v="357" actId="33524"/>
          <ac:spMkLst>
            <pc:docMk/>
            <pc:sldMk cId="1013493085" sldId="298"/>
            <ac:spMk id="2" creationId="{C273C1F4-E443-845A-D8D3-15C1FFF0D74B}"/>
          </ac:spMkLst>
        </pc:spChg>
        <pc:spChg chg="mod">
          <ac:chgData name="Bhadola, Mayank" userId="7274feea-f1b8-4284-8263-ac20346c04b9" providerId="ADAL" clId="{D0861C1D-8025-4B78-844B-CEBD777DDAC6}" dt="2023-12-06T12:20:27.868" v="0" actId="1076"/>
          <ac:spMkLst>
            <pc:docMk/>
            <pc:sldMk cId="1013493085" sldId="298"/>
            <ac:spMk id="5" creationId="{00000000-0000-0000-0000-000000000000}"/>
          </ac:spMkLst>
        </pc:spChg>
        <pc:spChg chg="mod">
          <ac:chgData name="Bhadola, Mayank" userId="7274feea-f1b8-4284-8263-ac20346c04b9" providerId="ADAL" clId="{D0861C1D-8025-4B78-844B-CEBD777DDAC6}" dt="2023-12-06T12:30:26.235" v="347" actId="1076"/>
          <ac:spMkLst>
            <pc:docMk/>
            <pc:sldMk cId="1013493085" sldId="298"/>
            <ac:spMk id="6" creationId="{C24DB4B9-E5B5-6A5D-9B01-BA2611F90AD2}"/>
          </ac:spMkLst>
        </pc:spChg>
        <pc:spChg chg="mod">
          <ac:chgData name="Bhadola, Mayank" userId="7274feea-f1b8-4284-8263-ac20346c04b9" providerId="ADAL" clId="{D0861C1D-8025-4B78-844B-CEBD777DDAC6}" dt="2023-12-06T12:30:34.874" v="349" actId="207"/>
          <ac:spMkLst>
            <pc:docMk/>
            <pc:sldMk cId="1013493085" sldId="298"/>
            <ac:spMk id="10" creationId="{4A902C2D-E8C7-1FEB-BB12-9FB09EC54822}"/>
          </ac:spMkLst>
        </pc:spChg>
        <pc:spChg chg="mod">
          <ac:chgData name="Bhadola, Mayank" userId="7274feea-f1b8-4284-8263-ac20346c04b9" providerId="ADAL" clId="{D0861C1D-8025-4B78-844B-CEBD777DDAC6}" dt="2023-12-06T12:30:32.040" v="348" actId="207"/>
          <ac:spMkLst>
            <pc:docMk/>
            <pc:sldMk cId="1013493085" sldId="298"/>
            <ac:spMk id="11" creationId="{BD35118A-84B2-4343-81B2-55BDC24408B6}"/>
          </ac:spMkLst>
        </pc:spChg>
        <pc:spChg chg="mod">
          <ac:chgData name="Bhadola, Mayank" userId="7274feea-f1b8-4284-8263-ac20346c04b9" providerId="ADAL" clId="{D0861C1D-8025-4B78-844B-CEBD777DDAC6}" dt="2023-12-06T12:21:37.965" v="10" actId="1076"/>
          <ac:spMkLst>
            <pc:docMk/>
            <pc:sldMk cId="1013493085" sldId="298"/>
            <ac:spMk id="15" creationId="{B62156C0-C339-4A01-A16F-EA3ECD9BF704}"/>
          </ac:spMkLst>
        </pc:spChg>
        <pc:spChg chg="mod">
          <ac:chgData name="Bhadola, Mayank" userId="7274feea-f1b8-4284-8263-ac20346c04b9" providerId="ADAL" clId="{D0861C1D-8025-4B78-844B-CEBD777DDAC6}" dt="2023-12-06T12:20:27.868" v="0" actId="1076"/>
          <ac:spMkLst>
            <pc:docMk/>
            <pc:sldMk cId="1013493085" sldId="298"/>
            <ac:spMk id="27" creationId="{00000000-0000-0000-0000-000000000000}"/>
          </ac:spMkLst>
        </pc:spChg>
        <pc:spChg chg="mod">
          <ac:chgData name="Bhadola, Mayank" userId="7274feea-f1b8-4284-8263-ac20346c04b9" providerId="ADAL" clId="{D0861C1D-8025-4B78-844B-CEBD777DDAC6}" dt="2023-12-06T12:21:40.054" v="11" actId="1076"/>
          <ac:spMkLst>
            <pc:docMk/>
            <pc:sldMk cId="1013493085" sldId="298"/>
            <ac:spMk id="42" creationId="{94BEE080-1B88-3E0C-7518-C10B358A9B62}"/>
          </ac:spMkLst>
        </pc:spChg>
        <pc:spChg chg="mod">
          <ac:chgData name="Bhadola, Mayank" userId="7274feea-f1b8-4284-8263-ac20346c04b9" providerId="ADAL" clId="{D0861C1D-8025-4B78-844B-CEBD777DDAC6}" dt="2023-12-06T12:21:40.054" v="11" actId="1076"/>
          <ac:spMkLst>
            <pc:docMk/>
            <pc:sldMk cId="1013493085" sldId="298"/>
            <ac:spMk id="43" creationId="{7354DD77-D287-2F54-F911-ED0BA47788D3}"/>
          </ac:spMkLst>
        </pc:spChg>
        <pc:spChg chg="mod">
          <ac:chgData name="Bhadola, Mayank" userId="7274feea-f1b8-4284-8263-ac20346c04b9" providerId="ADAL" clId="{D0861C1D-8025-4B78-844B-CEBD777DDAC6}" dt="2023-12-06T12:20:27.868" v="0" actId="1076"/>
          <ac:spMkLst>
            <pc:docMk/>
            <pc:sldMk cId="1013493085" sldId="298"/>
            <ac:spMk id="45" creationId="{C0519945-DA74-301F-B520-C98A5F48DE63}"/>
          </ac:spMkLst>
        </pc:spChg>
        <pc:spChg chg="mod">
          <ac:chgData name="Bhadola, Mayank" userId="7274feea-f1b8-4284-8263-ac20346c04b9" providerId="ADAL" clId="{D0861C1D-8025-4B78-844B-CEBD777DDAC6}" dt="2023-12-06T12:20:27.868" v="0" actId="1076"/>
          <ac:spMkLst>
            <pc:docMk/>
            <pc:sldMk cId="1013493085" sldId="298"/>
            <ac:spMk id="46" creationId="{2E3CCF78-DDF1-F1B8-6C6E-81FA4697E174}"/>
          </ac:spMkLst>
        </pc:spChg>
        <pc:grpChg chg="mod">
          <ac:chgData name="Bhadola, Mayank" userId="7274feea-f1b8-4284-8263-ac20346c04b9" providerId="ADAL" clId="{D0861C1D-8025-4B78-844B-CEBD777DDAC6}" dt="2023-12-06T12:30:26.235" v="347" actId="1076"/>
          <ac:grpSpMkLst>
            <pc:docMk/>
            <pc:sldMk cId="1013493085" sldId="298"/>
            <ac:grpSpMk id="3" creationId="{62489771-3422-BDD8-3D11-4B20AC69877D}"/>
          </ac:grpSpMkLst>
        </pc:grpChg>
        <pc:grpChg chg="mod">
          <ac:chgData name="Bhadola, Mayank" userId="7274feea-f1b8-4284-8263-ac20346c04b9" providerId="ADAL" clId="{D0861C1D-8025-4B78-844B-CEBD777DDAC6}" dt="2023-12-06T12:30:26.235" v="347" actId="1076"/>
          <ac:grpSpMkLst>
            <pc:docMk/>
            <pc:sldMk cId="1013493085" sldId="298"/>
            <ac:grpSpMk id="9" creationId="{136B2705-04E8-51E8-3BE4-331D16FD2986}"/>
          </ac:grpSpMkLst>
        </pc:grpChg>
        <pc:grpChg chg="mod">
          <ac:chgData name="Bhadola, Mayank" userId="7274feea-f1b8-4284-8263-ac20346c04b9" providerId="ADAL" clId="{D0861C1D-8025-4B78-844B-CEBD777DDAC6}" dt="2023-12-06T12:21:40.054" v="11" actId="1076"/>
          <ac:grpSpMkLst>
            <pc:docMk/>
            <pc:sldMk cId="1013493085" sldId="298"/>
            <ac:grpSpMk id="41" creationId="{9B87C82E-6D26-B319-68AD-72B39A6892D3}"/>
          </ac:grpSpMkLst>
        </pc:grpChg>
        <pc:grpChg chg="mod">
          <ac:chgData name="Bhadola, Mayank" userId="7274feea-f1b8-4284-8263-ac20346c04b9" providerId="ADAL" clId="{D0861C1D-8025-4B78-844B-CEBD777DDAC6}" dt="2023-12-06T12:20:27.868" v="0" actId="1076"/>
          <ac:grpSpMkLst>
            <pc:docMk/>
            <pc:sldMk cId="1013493085" sldId="298"/>
            <ac:grpSpMk id="44" creationId="{D2B94D65-AFD1-B79A-A276-FBB1A52F931B}"/>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12/6/2023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12/6/2023</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3512013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5.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emf"/></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image" Target="../media/image9.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4.jp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2.emf"/></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5.xml"/><Relationship Id="rId7" Type="http://schemas.openxmlformats.org/officeDocument/2006/relationships/image" Target="../media/image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emf"/><Relationship Id="rId5" Type="http://schemas.openxmlformats.org/officeDocument/2006/relationships/oleObject" Target="../embeddings/oleObject8.bin"/><Relationship Id="rId4" Type="http://schemas.openxmlformats.org/officeDocument/2006/relationships/slideMaster" Target="../slideMasters/slideMaster1.xm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image" Target="../media/image9.emf"/></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11.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4.jp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0.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7.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pic>
        <p:nvPicPr>
          <p:cNvPr id="16" name="Picture 15">
            <a:extLst>
              <a:ext uri="{FF2B5EF4-FFF2-40B4-BE49-F238E27FC236}">
                <a16:creationId xmlns:a16="http://schemas.microsoft.com/office/drawing/2014/main" id="{6C1B8D62-872A-4780-A72F-FA9B846359E4}"/>
              </a:ext>
            </a:extLst>
          </p:cNvPr>
          <p:cNvPicPr>
            <a:picLocks noChangeAspect="1"/>
          </p:cNvPicPr>
          <p:nvPr userDrawn="1"/>
        </p:nvPicPr>
        <p:blipFill>
          <a:blip r:embed="rId9"/>
          <a:stretch>
            <a:fillRect/>
          </a:stretch>
        </p:blipFill>
        <p:spPr>
          <a:xfrm>
            <a:off x="1117415" y="1112679"/>
            <a:ext cx="2327644" cy="556453"/>
          </a:xfrm>
          <a:prstGeom prst="rect">
            <a:avLst/>
          </a:prstGeom>
        </p:spPr>
      </p:pic>
    </p:spTree>
    <p:extLst>
      <p:ext uri="{BB962C8B-B14F-4D97-AF65-F5344CB8AC3E}">
        <p14:creationId xmlns:p14="http://schemas.microsoft.com/office/powerpoint/2010/main" val="28817850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3526394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513866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902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5216996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339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483938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27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269959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677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58556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10" name="Object 9"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3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37223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519419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2626464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832139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15586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463402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4053857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2067621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pic>
        <p:nvPicPr>
          <p:cNvPr id="7" name="Picture 6">
            <a:extLst>
              <a:ext uri="{FF2B5EF4-FFF2-40B4-BE49-F238E27FC236}">
                <a16:creationId xmlns:a16="http://schemas.microsoft.com/office/drawing/2014/main" id="{5036DC55-1130-4A87-84A0-0F2F3718634C}"/>
              </a:ext>
            </a:extLst>
          </p:cNvPr>
          <p:cNvPicPr>
            <a:picLocks noChangeAspect="1"/>
          </p:cNvPicPr>
          <p:nvPr userDrawn="1"/>
        </p:nvPicPr>
        <p:blipFill>
          <a:blip r:embed="rId7"/>
          <a:stretch>
            <a:fillRect/>
          </a:stretch>
        </p:blipFill>
        <p:spPr>
          <a:xfrm>
            <a:off x="2676858" y="2969513"/>
            <a:ext cx="4033357" cy="964225"/>
          </a:xfrm>
          <a:prstGeom prst="rect">
            <a:avLst/>
          </a:prstGeom>
        </p:spPr>
      </p:pic>
    </p:spTree>
    <p:extLst>
      <p:ext uri="{BB962C8B-B14F-4D97-AF65-F5344CB8AC3E}">
        <p14:creationId xmlns:p14="http://schemas.microsoft.com/office/powerpoint/2010/main" val="294808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211227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3" name="Object 2"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userDrawn="1">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670743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3" name="Object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pic>
        <p:nvPicPr>
          <p:cNvPr id="13" name="Picture 12">
            <a:extLst>
              <a:ext uri="{FF2B5EF4-FFF2-40B4-BE49-F238E27FC236}">
                <a16:creationId xmlns:a16="http://schemas.microsoft.com/office/drawing/2014/main" id="{FC59B0EE-3216-4852-BE15-AF6065A53641}"/>
              </a:ext>
            </a:extLst>
          </p:cNvPr>
          <p:cNvPicPr>
            <a:picLocks noChangeAspect="1"/>
          </p:cNvPicPr>
          <p:nvPr userDrawn="1"/>
        </p:nvPicPr>
        <p:blipFill>
          <a:blip r:embed="rId9"/>
          <a:stretch>
            <a:fillRect/>
          </a:stretch>
        </p:blipFill>
        <p:spPr>
          <a:xfrm>
            <a:off x="1117415" y="1112679"/>
            <a:ext cx="2327644" cy="556453"/>
          </a:xfrm>
          <a:prstGeom prst="rect">
            <a:avLst/>
          </a:prstGeom>
        </p:spPr>
      </p:pic>
    </p:spTree>
    <p:extLst>
      <p:ext uri="{BB962C8B-B14F-4D97-AF65-F5344CB8AC3E}">
        <p14:creationId xmlns:p14="http://schemas.microsoft.com/office/powerpoint/2010/main" val="2226358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970966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124074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4226022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02930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94935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7767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02395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48553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046621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756841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350728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186513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292308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8386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921829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1575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823153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55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6627284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313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1210149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2799048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60654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540885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2269485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62002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1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501810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1723880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2973789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pic>
        <p:nvPicPr>
          <p:cNvPr id="10" name="Picture 9">
            <a:extLst>
              <a:ext uri="{FF2B5EF4-FFF2-40B4-BE49-F238E27FC236}">
                <a16:creationId xmlns:a16="http://schemas.microsoft.com/office/drawing/2014/main" id="{BE44F684-C761-4270-9ACB-ACA5DC632A4F}"/>
              </a:ext>
            </a:extLst>
          </p:cNvPr>
          <p:cNvPicPr>
            <a:picLocks noChangeAspect="1"/>
          </p:cNvPicPr>
          <p:nvPr userDrawn="1"/>
        </p:nvPicPr>
        <p:blipFill>
          <a:blip r:embed="rId7"/>
          <a:stretch>
            <a:fillRect/>
          </a:stretch>
        </p:blipFill>
        <p:spPr>
          <a:xfrm>
            <a:off x="2676858" y="2969513"/>
            <a:ext cx="4033357" cy="964225"/>
          </a:xfrm>
          <a:prstGeom prst="rect">
            <a:avLst/>
          </a:prstGeom>
        </p:spPr>
      </p:pic>
    </p:spTree>
    <p:extLst>
      <p:ext uri="{BB962C8B-B14F-4D97-AF65-F5344CB8AC3E}">
        <p14:creationId xmlns:p14="http://schemas.microsoft.com/office/powerpoint/2010/main" val="4255436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0895384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27" imgH="327" progId="TCLayout.ActiveDocument.1">
                  <p:embed/>
                </p:oleObj>
              </mc:Choice>
              <mc:Fallback>
                <p:oleObj name="think-cell Slide" r:id="rId3" imgW="327" imgH="327" progId="TCLayout.ActiveDocument.1">
                  <p:embed/>
                  <p:pic>
                    <p:nvPicPr>
                      <p:cNvPr id="4" name="Object 3" hidden="1"/>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Tree>
    <p:extLst>
      <p:ext uri="{BB962C8B-B14F-4D97-AF65-F5344CB8AC3E}">
        <p14:creationId xmlns:p14="http://schemas.microsoft.com/office/powerpoint/2010/main" val="3488258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5270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3649891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0973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655829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731855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6958196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87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8282017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660857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7059544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2317168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9682541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408529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66831034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1191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3676389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127884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985222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2021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095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713019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2021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946869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Boston Consulting Group.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024478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19766643"/>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4.jp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3.emf"/><Relationship Id="rId5" Type="http://schemas.openxmlformats.org/officeDocument/2006/relationships/oleObject" Target="../embeddings/oleObject22.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6.wmf"/><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package" Target="../embeddings/Microsoft_Excel_Worksheet.xlsx"/><Relationship Id="rId5" Type="http://schemas.openxmlformats.org/officeDocument/2006/relationships/image" Target="../media/image15.emf"/><Relationship Id="rId4" Type="http://schemas.openxmlformats.org/officeDocument/2006/relationships/oleObject" Target="../embeddings/oleObject23.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5"/>
          <p:cNvSpPr txBox="1">
            <a:spLocks/>
          </p:cNvSpPr>
          <p:nvPr/>
        </p:nvSpPr>
        <p:spPr bwMode="blackWhite">
          <a:xfrm>
            <a:off x="663589" y="1622699"/>
            <a:ext cx="6511806" cy="387798"/>
          </a:xfrm>
          <a:prstGeom prst="rect">
            <a:avLst/>
          </a:prstGeom>
          <a:ln cap="rnd">
            <a:no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sz="2800" dirty="0">
                <a:solidFill>
                  <a:srgbClr val="D4DF33"/>
                </a:solidFill>
              </a:rPr>
              <a:t>Objectives:</a:t>
            </a:r>
            <a:endParaRPr lang="en-US" dirty="0">
              <a:solidFill>
                <a:srgbClr val="FFFFFF"/>
              </a:solidFill>
            </a:endParaRPr>
          </a:p>
        </p:txBody>
      </p:sp>
      <p:sp>
        <p:nvSpPr>
          <p:cNvPr id="17" name="Title 5"/>
          <p:cNvSpPr txBox="1">
            <a:spLocks/>
          </p:cNvSpPr>
          <p:nvPr/>
        </p:nvSpPr>
        <p:spPr bwMode="blackWhite">
          <a:xfrm>
            <a:off x="664482" y="596259"/>
            <a:ext cx="6511806" cy="387798"/>
          </a:xfrm>
          <a:prstGeom prst="rect">
            <a:avLst/>
          </a:prstGeom>
          <a:ln cap="rnd">
            <a:noFill/>
          </a:ln>
        </p:spPr>
        <p:txBody>
          <a:bodyPr vert="horz" wrap="square" lIns="0" tIns="0" rIns="0" bIns="0" rtlCol="0" anchor="ctr">
            <a:sp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sym typeface="Trebuchet MS" panose="020B0603020202020204" pitchFamily="34" charset="0"/>
              </a:defRPr>
            </a:lvl1pPr>
          </a:lstStyle>
          <a:p>
            <a:r>
              <a:rPr lang="en-US" sz="2800" dirty="0">
                <a:solidFill>
                  <a:srgbClr val="D4DF33"/>
                </a:solidFill>
              </a:rPr>
              <a:t>Client context:</a:t>
            </a:r>
            <a:endParaRPr lang="en-US" dirty="0">
              <a:solidFill>
                <a:srgbClr val="FFFFFF"/>
              </a:solidFill>
            </a:endParaRPr>
          </a:p>
        </p:txBody>
      </p:sp>
      <p:sp>
        <p:nvSpPr>
          <p:cNvPr id="4" name="Rectangle 3"/>
          <p:cNvSpPr/>
          <p:nvPr/>
        </p:nvSpPr>
        <p:spPr>
          <a:xfrm>
            <a:off x="517162" y="1015736"/>
            <a:ext cx="6731565" cy="523220"/>
          </a:xfrm>
          <a:prstGeom prst="rect">
            <a:avLst/>
          </a:prstGeom>
        </p:spPr>
        <p:txBody>
          <a:bodyPr wrap="square">
            <a:spAutoFit/>
          </a:bodyPr>
          <a:lstStyle/>
          <a:p>
            <a:pPr marL="109728" lvl="1" algn="just">
              <a:spcAft>
                <a:spcPts val="300"/>
              </a:spcAft>
              <a:buClr>
                <a:srgbClr val="29BA74">
                  <a:lumMod val="100000"/>
                </a:srgbClr>
              </a:buClr>
              <a:buSzPct val="100000"/>
            </a:pPr>
            <a:r>
              <a:rPr lang="en-US" sz="1400" dirty="0" err="1">
                <a:solidFill>
                  <a:srgbClr val="FFFFFF"/>
                </a:solidFill>
              </a:rPr>
              <a:t>FurniturePro</a:t>
            </a:r>
            <a:r>
              <a:rPr lang="en-US" sz="1400" dirty="0">
                <a:solidFill>
                  <a:srgbClr val="FFFFFF"/>
                </a:solidFill>
              </a:rPr>
              <a:t> &amp; Co., Retailers, a leading retail chain, is seeking enhanced insights into their sales operations. </a:t>
            </a:r>
          </a:p>
        </p:txBody>
      </p:sp>
      <p:sp>
        <p:nvSpPr>
          <p:cNvPr id="27" name="Rectangle 26"/>
          <p:cNvSpPr/>
          <p:nvPr/>
        </p:nvSpPr>
        <p:spPr>
          <a:xfrm>
            <a:off x="1232317" y="2179408"/>
            <a:ext cx="6355840" cy="2708434"/>
          </a:xfrm>
          <a:prstGeom prst="rect">
            <a:avLst/>
          </a:prstGeom>
        </p:spPr>
        <p:txBody>
          <a:bodyPr wrap="square">
            <a:spAutoFit/>
          </a:bodyPr>
          <a:lstStyle/>
          <a:p>
            <a:pPr>
              <a:lnSpc>
                <a:spcPct val="100000"/>
              </a:lnSpc>
              <a:spcBef>
                <a:spcPts val="0"/>
              </a:spcBef>
              <a:spcAft>
                <a:spcPts val="0"/>
              </a:spcAft>
            </a:pPr>
            <a:r>
              <a:rPr lang="en-US" sz="1400" b="1" dirty="0">
                <a:solidFill>
                  <a:srgbClr val="FFFFFF"/>
                </a:solidFill>
              </a:rPr>
              <a:t>Sales Performance Analysis</a:t>
            </a:r>
            <a:br>
              <a:rPr lang="en-US" sz="1600" dirty="0">
                <a:solidFill>
                  <a:srgbClr val="FFFFFF"/>
                </a:solidFill>
              </a:rPr>
            </a:br>
            <a:r>
              <a:rPr lang="en-US" sz="1400" dirty="0">
                <a:solidFill>
                  <a:srgbClr val="FFFFFF"/>
                </a:solidFill>
              </a:rPr>
              <a:t>Gain insights into monthly and quarterly sales trends, understand year-over-year growth</a:t>
            </a:r>
          </a:p>
          <a:p>
            <a:pPr marL="285750" indent="-285750">
              <a:lnSpc>
                <a:spcPct val="100000"/>
              </a:lnSpc>
              <a:spcBef>
                <a:spcPts val="0"/>
              </a:spcBef>
              <a:spcAft>
                <a:spcPts val="0"/>
              </a:spcAft>
              <a:buFontTx/>
              <a:buChar char="-"/>
            </a:pPr>
            <a:r>
              <a:rPr lang="en-US" sz="1400" dirty="0">
                <a:solidFill>
                  <a:srgbClr val="FFFFFF"/>
                </a:solidFill>
              </a:rPr>
              <a:t>Find out the regions, segments and categories that have high and low sales as compared to previous years?</a:t>
            </a:r>
          </a:p>
          <a:p>
            <a:pPr marL="285750" indent="-285750">
              <a:lnSpc>
                <a:spcPct val="100000"/>
              </a:lnSpc>
              <a:spcBef>
                <a:spcPts val="0"/>
              </a:spcBef>
              <a:spcAft>
                <a:spcPts val="0"/>
              </a:spcAft>
              <a:buFontTx/>
              <a:buChar char="-"/>
            </a:pPr>
            <a:r>
              <a:rPr lang="en-US" sz="1400" dirty="0">
                <a:solidFill>
                  <a:srgbClr val="FFFFFF"/>
                </a:solidFill>
              </a:rPr>
              <a:t>Analyze which products are getting returned the most and which category and region they belong to?</a:t>
            </a:r>
          </a:p>
          <a:p>
            <a:pPr marL="285750" indent="-285750">
              <a:lnSpc>
                <a:spcPct val="100000"/>
              </a:lnSpc>
              <a:spcBef>
                <a:spcPts val="0"/>
              </a:spcBef>
              <a:spcAft>
                <a:spcPts val="0"/>
              </a:spcAft>
              <a:buFontTx/>
              <a:buChar char="-"/>
            </a:pPr>
            <a:r>
              <a:rPr lang="en-US" sz="1400" dirty="0">
                <a:solidFill>
                  <a:srgbClr val="FFFFFF"/>
                </a:solidFill>
              </a:rPr>
              <a:t>What-If analysis – predict profit taking discount as an input from user</a:t>
            </a:r>
          </a:p>
          <a:p>
            <a:pPr marL="285750" indent="-285750">
              <a:lnSpc>
                <a:spcPct val="100000"/>
              </a:lnSpc>
              <a:spcBef>
                <a:spcPts val="0"/>
              </a:spcBef>
              <a:spcAft>
                <a:spcPts val="0"/>
              </a:spcAft>
              <a:buFontTx/>
              <a:buChar char="-"/>
            </a:pPr>
            <a:r>
              <a:rPr lang="en-US" sz="1400" dirty="0">
                <a:solidFill>
                  <a:schemeClr val="bg1"/>
                </a:solidFill>
                <a:latin typeface="Trebuchet MS" panose="020B0603020202020204" pitchFamily="34" charset="0"/>
              </a:rPr>
              <a:t>Pareto analysis and allow user the functionality to check what % of total sales are contributed by a chosen % of top customers</a:t>
            </a:r>
            <a:endParaRPr lang="en-US" sz="1400" dirty="0">
              <a:solidFill>
                <a:schemeClr val="bg1"/>
              </a:solidFill>
            </a:endParaRPr>
          </a:p>
          <a:p>
            <a:pPr marL="285750" indent="-285750">
              <a:lnSpc>
                <a:spcPct val="100000"/>
              </a:lnSpc>
              <a:spcBef>
                <a:spcPts val="0"/>
              </a:spcBef>
              <a:spcAft>
                <a:spcPts val="0"/>
              </a:spcAft>
              <a:buFontTx/>
              <a:buChar char="-"/>
            </a:pPr>
            <a:endParaRPr lang="en-US" sz="1400" dirty="0">
              <a:solidFill>
                <a:srgbClr val="FFFFFF"/>
              </a:solidFill>
            </a:endParaRPr>
          </a:p>
          <a:p>
            <a:pPr marL="285750" indent="-285750">
              <a:lnSpc>
                <a:spcPct val="100000"/>
              </a:lnSpc>
              <a:spcBef>
                <a:spcPts val="0"/>
              </a:spcBef>
              <a:spcAft>
                <a:spcPts val="0"/>
              </a:spcAft>
              <a:buFontTx/>
              <a:buChar char="-"/>
            </a:pPr>
            <a:endParaRPr lang="en-US" sz="1600" dirty="0">
              <a:solidFill>
                <a:srgbClr val="FFFFFF"/>
              </a:solidFill>
            </a:endParaRPr>
          </a:p>
        </p:txBody>
      </p:sp>
      <p:pic>
        <p:nvPicPr>
          <p:cNvPr id="8" name="Picture Placeholder 7" descr="A picture containing person, indoor&#10;&#10;Description automatically generated">
            <a:extLst>
              <a:ext uri="{FF2B5EF4-FFF2-40B4-BE49-F238E27FC236}">
                <a16:creationId xmlns:a16="http://schemas.microsoft.com/office/drawing/2014/main" id="{E2C4E75D-E1C1-4C08-AC8A-41055A230DEF}"/>
              </a:ext>
            </a:extLst>
          </p:cNvPr>
          <p:cNvPicPr>
            <a:picLocks noGrp="1" noChangeAspect="1"/>
          </p:cNvPicPr>
          <p:nvPr>
            <p:ph type="pic" sz="quarter" idx="11"/>
          </p:nvPr>
        </p:nvPicPr>
        <p:blipFill>
          <a:blip r:embed="rId7"/>
          <a:srcRect l="28750" r="28750"/>
          <a:stretch>
            <a:fillRect/>
          </a:stretch>
        </p:blipFill>
        <p:spPr/>
      </p:pic>
      <p:sp>
        <p:nvSpPr>
          <p:cNvPr id="15" name="Rectangle 14">
            <a:extLst>
              <a:ext uri="{FF2B5EF4-FFF2-40B4-BE49-F238E27FC236}">
                <a16:creationId xmlns:a16="http://schemas.microsoft.com/office/drawing/2014/main" id="{B62156C0-C339-4A01-A16F-EA3ECD9BF704}"/>
              </a:ext>
            </a:extLst>
          </p:cNvPr>
          <p:cNvSpPr/>
          <p:nvPr/>
        </p:nvSpPr>
        <p:spPr>
          <a:xfrm>
            <a:off x="1242078" y="4425542"/>
            <a:ext cx="6299960" cy="1384995"/>
          </a:xfrm>
          <a:prstGeom prst="rect">
            <a:avLst/>
          </a:prstGeom>
        </p:spPr>
        <p:txBody>
          <a:bodyPr wrap="square">
            <a:spAutoFit/>
          </a:bodyPr>
          <a:lstStyle/>
          <a:p>
            <a:pPr>
              <a:lnSpc>
                <a:spcPct val="100000"/>
              </a:lnSpc>
              <a:spcBef>
                <a:spcPts val="0"/>
              </a:spcBef>
              <a:spcAft>
                <a:spcPts val="0"/>
              </a:spcAft>
            </a:pPr>
            <a:r>
              <a:rPr lang="en-US" sz="1400" b="1" dirty="0">
                <a:solidFill>
                  <a:srgbClr val="FFFFFF"/>
                </a:solidFill>
              </a:rPr>
              <a:t>Customer Analysis</a:t>
            </a:r>
            <a:br>
              <a:rPr lang="en-US" dirty="0">
                <a:solidFill>
                  <a:srgbClr val="FFFFFF"/>
                </a:solidFill>
              </a:rPr>
            </a:br>
            <a:r>
              <a:rPr lang="en-US" sz="1400" dirty="0">
                <a:solidFill>
                  <a:srgbClr val="FFFFFF"/>
                </a:solidFill>
              </a:rPr>
              <a:t>Utilize </a:t>
            </a:r>
            <a:r>
              <a:rPr lang="en-US" sz="1400" dirty="0" err="1">
                <a:solidFill>
                  <a:srgbClr val="FFFFFF"/>
                </a:solidFill>
              </a:rPr>
              <a:t>RFM</a:t>
            </a:r>
            <a:r>
              <a:rPr lang="en-US" sz="1400" dirty="0">
                <a:solidFill>
                  <a:srgbClr val="FFFFFF"/>
                </a:solidFill>
              </a:rPr>
              <a:t> (Recency, Frequency, and Monetary value) analysis to segment customers and identify high-value segments</a:t>
            </a:r>
          </a:p>
          <a:p>
            <a:pPr marL="285750" indent="-285750">
              <a:lnSpc>
                <a:spcPct val="100000"/>
              </a:lnSpc>
              <a:spcBef>
                <a:spcPts val="0"/>
              </a:spcBef>
              <a:spcAft>
                <a:spcPts val="0"/>
              </a:spcAft>
              <a:buFontTx/>
              <a:buChar char="-"/>
            </a:pPr>
            <a:r>
              <a:rPr lang="en-US" sz="1400" dirty="0">
                <a:solidFill>
                  <a:srgbClr val="FFFFFF"/>
                </a:solidFill>
              </a:rPr>
              <a:t>Customer segmentation analysis</a:t>
            </a:r>
          </a:p>
          <a:p>
            <a:pPr marL="285750" indent="-285750">
              <a:lnSpc>
                <a:spcPct val="100000"/>
              </a:lnSpc>
              <a:spcBef>
                <a:spcPts val="0"/>
              </a:spcBef>
              <a:spcAft>
                <a:spcPts val="0"/>
              </a:spcAft>
              <a:buFontTx/>
              <a:buChar char="-"/>
            </a:pPr>
            <a:r>
              <a:rPr lang="en-US" sz="1400" dirty="0">
                <a:solidFill>
                  <a:srgbClr val="FFFFFF"/>
                </a:solidFill>
              </a:rPr>
              <a:t>New customer analysis</a:t>
            </a:r>
          </a:p>
          <a:p>
            <a:pPr marL="285750" indent="-285750">
              <a:lnSpc>
                <a:spcPct val="100000"/>
              </a:lnSpc>
              <a:spcBef>
                <a:spcPts val="0"/>
              </a:spcBef>
              <a:spcAft>
                <a:spcPts val="0"/>
              </a:spcAft>
              <a:buFontTx/>
              <a:buChar char="-"/>
            </a:pPr>
            <a:r>
              <a:rPr lang="en-US" sz="1400" dirty="0">
                <a:solidFill>
                  <a:srgbClr val="FFFFFF"/>
                </a:solidFill>
              </a:rPr>
              <a:t>Segment-wise best sales persons</a:t>
            </a:r>
          </a:p>
        </p:txBody>
      </p:sp>
      <p:sp>
        <p:nvSpPr>
          <p:cNvPr id="37" name="Title 2">
            <a:extLst>
              <a:ext uri="{FF2B5EF4-FFF2-40B4-BE49-F238E27FC236}">
                <a16:creationId xmlns:a16="http://schemas.microsoft.com/office/drawing/2014/main" id="{3BE3376C-AC93-28F8-0BBF-CB5FFFC6E701}"/>
              </a:ext>
            </a:extLst>
          </p:cNvPr>
          <p:cNvSpPr>
            <a:spLocks noGrp="1"/>
          </p:cNvSpPr>
          <p:nvPr>
            <p:ph type="title"/>
          </p:nvPr>
        </p:nvSpPr>
        <p:spPr>
          <a:xfrm>
            <a:off x="-5094268" y="3334728"/>
            <a:ext cx="4825525" cy="153103"/>
          </a:xfrm>
        </p:spPr>
        <p:txBody>
          <a:bodyPr/>
          <a:lstStyle/>
          <a:p>
            <a:endParaRPr lang="en-US" dirty="0"/>
          </a:p>
        </p:txBody>
      </p:sp>
      <p:grpSp>
        <p:nvGrpSpPr>
          <p:cNvPr id="41" name="bcgBugs_Center for Customer Insight ">
            <a:extLst>
              <a:ext uri="{FF2B5EF4-FFF2-40B4-BE49-F238E27FC236}">
                <a16:creationId xmlns:a16="http://schemas.microsoft.com/office/drawing/2014/main" id="{9B87C82E-6D26-B319-68AD-72B39A6892D3}"/>
              </a:ext>
            </a:extLst>
          </p:cNvPr>
          <p:cNvGrpSpPr>
            <a:grpSpLocks noChangeAspect="1"/>
          </p:cNvGrpSpPr>
          <p:nvPr/>
        </p:nvGrpSpPr>
        <p:grpSpPr>
          <a:xfrm>
            <a:off x="553434" y="4332284"/>
            <a:ext cx="683763" cy="683763"/>
            <a:chOff x="5477147" y="3411582"/>
            <a:chExt cx="457200" cy="457200"/>
          </a:xfrm>
        </p:grpSpPr>
        <p:sp>
          <p:nvSpPr>
            <p:cNvPr id="42" name="AutoShape 20">
              <a:extLst>
                <a:ext uri="{FF2B5EF4-FFF2-40B4-BE49-F238E27FC236}">
                  <a16:creationId xmlns:a16="http://schemas.microsoft.com/office/drawing/2014/main" id="{94BEE080-1B88-3E0C-7518-C10B358A9B62}"/>
                </a:ext>
              </a:extLst>
            </p:cNvPr>
            <p:cNvSpPr>
              <a:spLocks noChangeAspect="1" noChangeArrowheads="1" noTextEdit="1"/>
            </p:cNvSpPr>
            <p:nvPr/>
          </p:nvSpPr>
          <p:spPr bwMode="auto">
            <a:xfrm>
              <a:off x="5477147" y="341158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2">
              <a:extLst>
                <a:ext uri="{FF2B5EF4-FFF2-40B4-BE49-F238E27FC236}">
                  <a16:creationId xmlns:a16="http://schemas.microsoft.com/office/drawing/2014/main" id="{7354DD77-D287-2F54-F911-ED0BA47788D3}"/>
                </a:ext>
              </a:extLst>
            </p:cNvPr>
            <p:cNvSpPr>
              <a:spLocks noEditPoints="1"/>
            </p:cNvSpPr>
            <p:nvPr/>
          </p:nvSpPr>
          <p:spPr bwMode="auto">
            <a:xfrm>
              <a:off x="5504664" y="3441793"/>
              <a:ext cx="402744" cy="397164"/>
            </a:xfrm>
            <a:custGeom>
              <a:avLst/>
              <a:gdLst>
                <a:gd name="T0" fmla="*/ 582 w 880"/>
                <a:gd name="T1" fmla="*/ 527 h 868"/>
                <a:gd name="T2" fmla="*/ 545 w 880"/>
                <a:gd name="T3" fmla="*/ 655 h 868"/>
                <a:gd name="T4" fmla="*/ 356 w 880"/>
                <a:gd name="T5" fmla="*/ 673 h 868"/>
                <a:gd name="T6" fmla="*/ 253 w 880"/>
                <a:gd name="T7" fmla="*/ 495 h 868"/>
                <a:gd name="T8" fmla="*/ 557 w 880"/>
                <a:gd name="T9" fmla="*/ 703 h 868"/>
                <a:gd name="T10" fmla="*/ 440 w 880"/>
                <a:gd name="T11" fmla="*/ 759 h 868"/>
                <a:gd name="T12" fmla="*/ 90 w 880"/>
                <a:gd name="T13" fmla="*/ 868 h 868"/>
                <a:gd name="T14" fmla="*/ 770 w 880"/>
                <a:gd name="T15" fmla="*/ 349 h 868"/>
                <a:gd name="T16" fmla="*/ 623 w 880"/>
                <a:gd name="T17" fmla="*/ 120 h 868"/>
                <a:gd name="T18" fmla="*/ 265 w 880"/>
                <a:gd name="T19" fmla="*/ 130 h 868"/>
                <a:gd name="T20" fmla="*/ 94 w 880"/>
                <a:gd name="T21" fmla="*/ 344 h 868"/>
                <a:gd name="T22" fmla="*/ 282 w 880"/>
                <a:gd name="T23" fmla="*/ 490 h 868"/>
                <a:gd name="T24" fmla="*/ 617 w 880"/>
                <a:gd name="T25" fmla="*/ 465 h 868"/>
                <a:gd name="T26" fmla="*/ 363 w 880"/>
                <a:gd name="T27" fmla="*/ 77 h 868"/>
                <a:gd name="T28" fmla="*/ 440 w 880"/>
                <a:gd name="T29" fmla="*/ 154 h 868"/>
                <a:gd name="T30" fmla="*/ 429 w 880"/>
                <a:gd name="T31" fmla="*/ 91 h 868"/>
                <a:gd name="T32" fmla="*/ 447 w 880"/>
                <a:gd name="T33" fmla="*/ 97 h 868"/>
                <a:gd name="T34" fmla="*/ 465 w 880"/>
                <a:gd name="T35" fmla="*/ 89 h 868"/>
                <a:gd name="T36" fmla="*/ 461 w 880"/>
                <a:gd name="T37" fmla="*/ 68 h 868"/>
                <a:gd name="T38" fmla="*/ 442 w 880"/>
                <a:gd name="T39" fmla="*/ 75 h 868"/>
                <a:gd name="T40" fmla="*/ 409 w 880"/>
                <a:gd name="T41" fmla="*/ 68 h 868"/>
                <a:gd name="T42" fmla="*/ 697 w 880"/>
                <a:gd name="T43" fmla="*/ 215 h 868"/>
                <a:gd name="T44" fmla="*/ 711 w 880"/>
                <a:gd name="T45" fmla="*/ 183 h 868"/>
                <a:gd name="T46" fmla="*/ 747 w 880"/>
                <a:gd name="T47" fmla="*/ 242 h 868"/>
                <a:gd name="T48" fmla="*/ 643 w 880"/>
                <a:gd name="T49" fmla="*/ 129 h 868"/>
                <a:gd name="T50" fmla="*/ 715 w 880"/>
                <a:gd name="T51" fmla="*/ 232 h 868"/>
                <a:gd name="T52" fmla="*/ 645 w 880"/>
                <a:gd name="T53" fmla="*/ 183 h 868"/>
                <a:gd name="T54" fmla="*/ 129 w 880"/>
                <a:gd name="T55" fmla="*/ 237 h 868"/>
                <a:gd name="T56" fmla="*/ 247 w 880"/>
                <a:gd name="T57" fmla="*/ 141 h 868"/>
                <a:gd name="T58" fmla="*/ 137 w 880"/>
                <a:gd name="T59" fmla="*/ 193 h 868"/>
                <a:gd name="T60" fmla="*/ 155 w 880"/>
                <a:gd name="T61" fmla="*/ 223 h 868"/>
                <a:gd name="T62" fmla="*/ 161 w 880"/>
                <a:gd name="T63" fmla="*/ 177 h 868"/>
                <a:gd name="T64" fmla="*/ 175 w 880"/>
                <a:gd name="T65" fmla="*/ 226 h 868"/>
                <a:gd name="T66" fmla="*/ 185 w 880"/>
                <a:gd name="T67" fmla="*/ 161 h 868"/>
                <a:gd name="T68" fmla="*/ 184 w 880"/>
                <a:gd name="T69" fmla="*/ 226 h 868"/>
                <a:gd name="T70" fmla="*/ 219 w 880"/>
                <a:gd name="T71" fmla="*/ 141 h 868"/>
                <a:gd name="T72" fmla="*/ 203 w 880"/>
                <a:gd name="T73" fmla="*/ 223 h 868"/>
                <a:gd name="T74" fmla="*/ 880 w 880"/>
                <a:gd name="T75" fmla="*/ 440 h 868"/>
                <a:gd name="T76" fmla="*/ 818 w 880"/>
                <a:gd name="T77" fmla="*/ 489 h 868"/>
                <a:gd name="T78" fmla="*/ 790 w 880"/>
                <a:gd name="T79" fmla="*/ 491 h 868"/>
                <a:gd name="T80" fmla="*/ 823 w 880"/>
                <a:gd name="T81" fmla="*/ 478 h 868"/>
                <a:gd name="T82" fmla="*/ 820 w 880"/>
                <a:gd name="T83" fmla="*/ 471 h 868"/>
                <a:gd name="T84" fmla="*/ 820 w 880"/>
                <a:gd name="T85" fmla="*/ 471 h 868"/>
                <a:gd name="T86" fmla="*/ 771 w 880"/>
                <a:gd name="T87" fmla="*/ 419 h 868"/>
                <a:gd name="T88" fmla="*/ 801 w 880"/>
                <a:gd name="T89" fmla="*/ 449 h 868"/>
                <a:gd name="T90" fmla="*/ 798 w 880"/>
                <a:gd name="T91" fmla="*/ 438 h 868"/>
                <a:gd name="T92" fmla="*/ 796 w 880"/>
                <a:gd name="T93" fmla="*/ 427 h 868"/>
                <a:gd name="T94" fmla="*/ 809 w 880"/>
                <a:gd name="T95" fmla="*/ 426 h 868"/>
                <a:gd name="T96" fmla="*/ 813 w 880"/>
                <a:gd name="T97" fmla="*/ 441 h 868"/>
                <a:gd name="T98" fmla="*/ 828 w 880"/>
                <a:gd name="T99" fmla="*/ 440 h 868"/>
                <a:gd name="T100" fmla="*/ 77 w 880"/>
                <a:gd name="T101" fmla="*/ 364 h 868"/>
                <a:gd name="T102" fmla="*/ 82 w 880"/>
                <a:gd name="T103" fmla="*/ 434 h 868"/>
                <a:gd name="T104" fmla="*/ 92 w 880"/>
                <a:gd name="T105" fmla="*/ 416 h 868"/>
                <a:gd name="T106" fmla="*/ 70 w 880"/>
                <a:gd name="T107" fmla="*/ 401 h 868"/>
                <a:gd name="T108" fmla="*/ 61 w 880"/>
                <a:gd name="T109" fmla="*/ 436 h 868"/>
                <a:gd name="T110" fmla="*/ 59 w 880"/>
                <a:gd name="T111" fmla="*/ 461 h 868"/>
                <a:gd name="T112" fmla="*/ 95 w 880"/>
                <a:gd name="T113" fmla="*/ 47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80" h="868">
                  <a:moveTo>
                    <a:pt x="293" y="522"/>
                  </a:moveTo>
                  <a:cubicBezTo>
                    <a:pt x="295" y="523"/>
                    <a:pt x="296" y="525"/>
                    <a:pt x="297" y="527"/>
                  </a:cubicBezTo>
                  <a:cubicBezTo>
                    <a:pt x="314" y="570"/>
                    <a:pt x="343" y="635"/>
                    <a:pt x="353" y="644"/>
                  </a:cubicBezTo>
                  <a:cubicBezTo>
                    <a:pt x="370" y="659"/>
                    <a:pt x="416" y="688"/>
                    <a:pt x="440" y="688"/>
                  </a:cubicBezTo>
                  <a:cubicBezTo>
                    <a:pt x="464" y="688"/>
                    <a:pt x="510" y="659"/>
                    <a:pt x="527" y="644"/>
                  </a:cubicBezTo>
                  <a:cubicBezTo>
                    <a:pt x="537" y="635"/>
                    <a:pt x="565" y="570"/>
                    <a:pt x="582" y="527"/>
                  </a:cubicBezTo>
                  <a:cubicBezTo>
                    <a:pt x="583" y="525"/>
                    <a:pt x="585" y="523"/>
                    <a:pt x="587" y="522"/>
                  </a:cubicBezTo>
                  <a:cubicBezTo>
                    <a:pt x="596" y="517"/>
                    <a:pt x="601" y="510"/>
                    <a:pt x="604" y="504"/>
                  </a:cubicBezTo>
                  <a:cubicBezTo>
                    <a:pt x="604" y="504"/>
                    <a:pt x="604" y="504"/>
                    <a:pt x="627" y="493"/>
                  </a:cubicBezTo>
                  <a:cubicBezTo>
                    <a:pt x="627" y="493"/>
                    <a:pt x="627" y="494"/>
                    <a:pt x="627" y="495"/>
                  </a:cubicBezTo>
                  <a:cubicBezTo>
                    <a:pt x="626" y="504"/>
                    <a:pt x="621" y="526"/>
                    <a:pt x="600" y="538"/>
                  </a:cubicBezTo>
                  <a:cubicBezTo>
                    <a:pt x="591" y="560"/>
                    <a:pt x="562" y="632"/>
                    <a:pt x="545" y="655"/>
                  </a:cubicBezTo>
                  <a:cubicBezTo>
                    <a:pt x="545" y="655"/>
                    <a:pt x="545" y="655"/>
                    <a:pt x="545" y="686"/>
                  </a:cubicBezTo>
                  <a:cubicBezTo>
                    <a:pt x="543" y="687"/>
                    <a:pt x="541" y="689"/>
                    <a:pt x="540" y="690"/>
                  </a:cubicBezTo>
                  <a:cubicBezTo>
                    <a:pt x="540" y="691"/>
                    <a:pt x="534" y="698"/>
                    <a:pt x="524" y="707"/>
                  </a:cubicBezTo>
                  <a:cubicBezTo>
                    <a:pt x="524" y="707"/>
                    <a:pt x="524" y="707"/>
                    <a:pt x="524" y="673"/>
                  </a:cubicBezTo>
                  <a:cubicBezTo>
                    <a:pt x="500" y="689"/>
                    <a:pt x="465" y="709"/>
                    <a:pt x="440" y="709"/>
                  </a:cubicBezTo>
                  <a:cubicBezTo>
                    <a:pt x="415" y="709"/>
                    <a:pt x="380" y="689"/>
                    <a:pt x="356" y="673"/>
                  </a:cubicBezTo>
                  <a:cubicBezTo>
                    <a:pt x="356" y="673"/>
                    <a:pt x="356" y="673"/>
                    <a:pt x="356" y="707"/>
                  </a:cubicBezTo>
                  <a:cubicBezTo>
                    <a:pt x="346" y="698"/>
                    <a:pt x="340" y="691"/>
                    <a:pt x="340" y="691"/>
                  </a:cubicBezTo>
                  <a:cubicBezTo>
                    <a:pt x="339" y="689"/>
                    <a:pt x="337" y="688"/>
                    <a:pt x="335" y="686"/>
                  </a:cubicBezTo>
                  <a:cubicBezTo>
                    <a:pt x="335" y="686"/>
                    <a:pt x="335" y="686"/>
                    <a:pt x="335" y="655"/>
                  </a:cubicBezTo>
                  <a:cubicBezTo>
                    <a:pt x="318" y="633"/>
                    <a:pt x="289" y="560"/>
                    <a:pt x="280" y="538"/>
                  </a:cubicBezTo>
                  <a:cubicBezTo>
                    <a:pt x="261" y="527"/>
                    <a:pt x="254" y="507"/>
                    <a:pt x="253" y="495"/>
                  </a:cubicBezTo>
                  <a:cubicBezTo>
                    <a:pt x="253" y="495"/>
                    <a:pt x="253" y="494"/>
                    <a:pt x="253" y="493"/>
                  </a:cubicBezTo>
                  <a:cubicBezTo>
                    <a:pt x="253" y="493"/>
                    <a:pt x="253" y="493"/>
                    <a:pt x="276" y="504"/>
                  </a:cubicBezTo>
                  <a:cubicBezTo>
                    <a:pt x="279" y="510"/>
                    <a:pt x="284" y="517"/>
                    <a:pt x="293" y="522"/>
                  </a:cubicBezTo>
                  <a:close/>
                  <a:moveTo>
                    <a:pt x="799" y="856"/>
                  </a:moveTo>
                  <a:cubicBezTo>
                    <a:pt x="787" y="826"/>
                    <a:pt x="756" y="749"/>
                    <a:pt x="712" y="729"/>
                  </a:cubicBezTo>
                  <a:cubicBezTo>
                    <a:pt x="657" y="704"/>
                    <a:pt x="557" y="703"/>
                    <a:pt x="557" y="703"/>
                  </a:cubicBezTo>
                  <a:cubicBezTo>
                    <a:pt x="557" y="703"/>
                    <a:pt x="553" y="708"/>
                    <a:pt x="545" y="716"/>
                  </a:cubicBezTo>
                  <a:cubicBezTo>
                    <a:pt x="542" y="718"/>
                    <a:pt x="540" y="720"/>
                    <a:pt x="538" y="722"/>
                  </a:cubicBezTo>
                  <a:cubicBezTo>
                    <a:pt x="519" y="738"/>
                    <a:pt x="486" y="758"/>
                    <a:pt x="440" y="759"/>
                  </a:cubicBezTo>
                  <a:cubicBezTo>
                    <a:pt x="440" y="759"/>
                    <a:pt x="441" y="759"/>
                    <a:pt x="442" y="759"/>
                  </a:cubicBezTo>
                  <a:cubicBezTo>
                    <a:pt x="438" y="759"/>
                    <a:pt x="438" y="759"/>
                    <a:pt x="438" y="759"/>
                  </a:cubicBezTo>
                  <a:cubicBezTo>
                    <a:pt x="439" y="759"/>
                    <a:pt x="440" y="759"/>
                    <a:pt x="440" y="759"/>
                  </a:cubicBezTo>
                  <a:cubicBezTo>
                    <a:pt x="394" y="758"/>
                    <a:pt x="361" y="738"/>
                    <a:pt x="342" y="722"/>
                  </a:cubicBezTo>
                  <a:cubicBezTo>
                    <a:pt x="340" y="720"/>
                    <a:pt x="338" y="718"/>
                    <a:pt x="335" y="716"/>
                  </a:cubicBezTo>
                  <a:cubicBezTo>
                    <a:pt x="327" y="708"/>
                    <a:pt x="323" y="703"/>
                    <a:pt x="323" y="703"/>
                  </a:cubicBezTo>
                  <a:cubicBezTo>
                    <a:pt x="323" y="703"/>
                    <a:pt x="223" y="704"/>
                    <a:pt x="168" y="729"/>
                  </a:cubicBezTo>
                  <a:cubicBezTo>
                    <a:pt x="124" y="749"/>
                    <a:pt x="93" y="826"/>
                    <a:pt x="81" y="856"/>
                  </a:cubicBezTo>
                  <a:cubicBezTo>
                    <a:pt x="80" y="861"/>
                    <a:pt x="84" y="868"/>
                    <a:pt x="90" y="868"/>
                  </a:cubicBezTo>
                  <a:cubicBezTo>
                    <a:pt x="790" y="868"/>
                    <a:pt x="790" y="868"/>
                    <a:pt x="790" y="868"/>
                  </a:cubicBezTo>
                  <a:cubicBezTo>
                    <a:pt x="796" y="868"/>
                    <a:pt x="800" y="861"/>
                    <a:pt x="799" y="856"/>
                  </a:cubicBezTo>
                  <a:close/>
                  <a:moveTo>
                    <a:pt x="791" y="344"/>
                  </a:moveTo>
                  <a:cubicBezTo>
                    <a:pt x="783" y="314"/>
                    <a:pt x="771" y="286"/>
                    <a:pt x="757" y="260"/>
                  </a:cubicBezTo>
                  <a:cubicBezTo>
                    <a:pt x="752" y="264"/>
                    <a:pt x="746" y="268"/>
                    <a:pt x="740" y="271"/>
                  </a:cubicBezTo>
                  <a:cubicBezTo>
                    <a:pt x="753" y="295"/>
                    <a:pt x="763" y="321"/>
                    <a:pt x="770" y="349"/>
                  </a:cubicBezTo>
                  <a:cubicBezTo>
                    <a:pt x="777" y="346"/>
                    <a:pt x="784" y="345"/>
                    <a:pt x="791" y="344"/>
                  </a:cubicBezTo>
                  <a:close/>
                  <a:moveTo>
                    <a:pt x="623" y="120"/>
                  </a:moveTo>
                  <a:cubicBezTo>
                    <a:pt x="596" y="104"/>
                    <a:pt x="568" y="92"/>
                    <a:pt x="537" y="82"/>
                  </a:cubicBezTo>
                  <a:cubicBezTo>
                    <a:pt x="537" y="89"/>
                    <a:pt x="535" y="96"/>
                    <a:pt x="534" y="103"/>
                  </a:cubicBezTo>
                  <a:cubicBezTo>
                    <a:pt x="561" y="111"/>
                    <a:pt x="587" y="123"/>
                    <a:pt x="611" y="137"/>
                  </a:cubicBezTo>
                  <a:cubicBezTo>
                    <a:pt x="614" y="131"/>
                    <a:pt x="619" y="126"/>
                    <a:pt x="623" y="120"/>
                  </a:cubicBezTo>
                  <a:close/>
                  <a:moveTo>
                    <a:pt x="265" y="130"/>
                  </a:moveTo>
                  <a:cubicBezTo>
                    <a:pt x="289" y="116"/>
                    <a:pt x="317" y="106"/>
                    <a:pt x="345" y="99"/>
                  </a:cubicBezTo>
                  <a:cubicBezTo>
                    <a:pt x="344" y="92"/>
                    <a:pt x="343" y="85"/>
                    <a:pt x="343" y="78"/>
                  </a:cubicBezTo>
                  <a:cubicBezTo>
                    <a:pt x="311" y="86"/>
                    <a:pt x="280" y="98"/>
                    <a:pt x="251" y="114"/>
                  </a:cubicBezTo>
                  <a:cubicBezTo>
                    <a:pt x="252" y="114"/>
                    <a:pt x="252" y="114"/>
                    <a:pt x="252" y="114"/>
                  </a:cubicBezTo>
                  <a:cubicBezTo>
                    <a:pt x="257" y="120"/>
                    <a:pt x="261" y="125"/>
                    <a:pt x="265" y="130"/>
                  </a:cubicBezTo>
                  <a:close/>
                  <a:moveTo>
                    <a:pt x="128" y="264"/>
                  </a:moveTo>
                  <a:cubicBezTo>
                    <a:pt x="123" y="260"/>
                    <a:pt x="118" y="257"/>
                    <a:pt x="114" y="252"/>
                  </a:cubicBezTo>
                  <a:cubicBezTo>
                    <a:pt x="114" y="251"/>
                    <a:pt x="113" y="251"/>
                    <a:pt x="112" y="250"/>
                  </a:cubicBezTo>
                  <a:cubicBezTo>
                    <a:pt x="95" y="279"/>
                    <a:pt x="82" y="310"/>
                    <a:pt x="73" y="343"/>
                  </a:cubicBezTo>
                  <a:cubicBezTo>
                    <a:pt x="74" y="343"/>
                    <a:pt x="75" y="343"/>
                    <a:pt x="77" y="343"/>
                  </a:cubicBezTo>
                  <a:cubicBezTo>
                    <a:pt x="82" y="343"/>
                    <a:pt x="88" y="344"/>
                    <a:pt x="94" y="344"/>
                  </a:cubicBezTo>
                  <a:cubicBezTo>
                    <a:pt x="102" y="316"/>
                    <a:pt x="113" y="289"/>
                    <a:pt x="128" y="264"/>
                  </a:cubicBezTo>
                  <a:close/>
                  <a:moveTo>
                    <a:pt x="440" y="213"/>
                  </a:moveTo>
                  <a:cubicBezTo>
                    <a:pt x="336" y="213"/>
                    <a:pt x="256" y="297"/>
                    <a:pt x="256" y="401"/>
                  </a:cubicBezTo>
                  <a:cubicBezTo>
                    <a:pt x="256" y="424"/>
                    <a:pt x="256" y="446"/>
                    <a:pt x="263" y="467"/>
                  </a:cubicBezTo>
                  <a:cubicBezTo>
                    <a:pt x="263" y="467"/>
                    <a:pt x="263" y="467"/>
                    <a:pt x="263" y="467"/>
                  </a:cubicBezTo>
                  <a:cubicBezTo>
                    <a:pt x="282" y="484"/>
                    <a:pt x="282" y="490"/>
                    <a:pt x="282" y="490"/>
                  </a:cubicBezTo>
                  <a:cubicBezTo>
                    <a:pt x="294" y="492"/>
                    <a:pt x="294" y="492"/>
                    <a:pt x="294" y="492"/>
                  </a:cubicBezTo>
                  <a:cubicBezTo>
                    <a:pt x="294" y="492"/>
                    <a:pt x="284" y="381"/>
                    <a:pt x="339" y="364"/>
                  </a:cubicBezTo>
                  <a:cubicBezTo>
                    <a:pt x="339" y="364"/>
                    <a:pt x="560" y="461"/>
                    <a:pt x="581" y="355"/>
                  </a:cubicBezTo>
                  <a:cubicBezTo>
                    <a:pt x="583" y="487"/>
                    <a:pt x="583" y="494"/>
                    <a:pt x="583" y="494"/>
                  </a:cubicBezTo>
                  <a:cubicBezTo>
                    <a:pt x="596" y="494"/>
                    <a:pt x="596" y="494"/>
                    <a:pt x="596" y="494"/>
                  </a:cubicBezTo>
                  <a:cubicBezTo>
                    <a:pt x="613" y="474"/>
                    <a:pt x="617" y="465"/>
                    <a:pt x="617" y="465"/>
                  </a:cubicBezTo>
                  <a:cubicBezTo>
                    <a:pt x="617" y="465"/>
                    <a:pt x="617" y="465"/>
                    <a:pt x="617" y="465"/>
                  </a:cubicBezTo>
                  <a:cubicBezTo>
                    <a:pt x="624" y="445"/>
                    <a:pt x="624" y="423"/>
                    <a:pt x="624" y="401"/>
                  </a:cubicBezTo>
                  <a:cubicBezTo>
                    <a:pt x="624" y="297"/>
                    <a:pt x="544" y="213"/>
                    <a:pt x="440" y="213"/>
                  </a:cubicBezTo>
                  <a:close/>
                  <a:moveTo>
                    <a:pt x="440" y="154"/>
                  </a:moveTo>
                  <a:cubicBezTo>
                    <a:pt x="404" y="154"/>
                    <a:pt x="373" y="128"/>
                    <a:pt x="365" y="94"/>
                  </a:cubicBezTo>
                  <a:cubicBezTo>
                    <a:pt x="364" y="88"/>
                    <a:pt x="363" y="83"/>
                    <a:pt x="363" y="77"/>
                  </a:cubicBezTo>
                  <a:cubicBezTo>
                    <a:pt x="363" y="76"/>
                    <a:pt x="363" y="75"/>
                    <a:pt x="363" y="73"/>
                  </a:cubicBezTo>
                  <a:cubicBezTo>
                    <a:pt x="365" y="33"/>
                    <a:pt x="399" y="0"/>
                    <a:pt x="440" y="0"/>
                  </a:cubicBezTo>
                  <a:cubicBezTo>
                    <a:pt x="483" y="0"/>
                    <a:pt x="517" y="35"/>
                    <a:pt x="517" y="77"/>
                  </a:cubicBezTo>
                  <a:cubicBezTo>
                    <a:pt x="517" y="77"/>
                    <a:pt x="517" y="77"/>
                    <a:pt x="517" y="77"/>
                  </a:cubicBezTo>
                  <a:cubicBezTo>
                    <a:pt x="517" y="84"/>
                    <a:pt x="516" y="91"/>
                    <a:pt x="514" y="97"/>
                  </a:cubicBezTo>
                  <a:cubicBezTo>
                    <a:pt x="505" y="130"/>
                    <a:pt x="475" y="154"/>
                    <a:pt x="440" y="154"/>
                  </a:cubicBezTo>
                  <a:close/>
                  <a:moveTo>
                    <a:pt x="395" y="52"/>
                  </a:moveTo>
                  <a:cubicBezTo>
                    <a:pt x="395" y="58"/>
                    <a:pt x="395" y="64"/>
                    <a:pt x="397" y="69"/>
                  </a:cubicBezTo>
                  <a:cubicBezTo>
                    <a:pt x="398" y="72"/>
                    <a:pt x="400" y="75"/>
                    <a:pt x="402" y="78"/>
                  </a:cubicBezTo>
                  <a:cubicBezTo>
                    <a:pt x="405" y="82"/>
                    <a:pt x="410" y="86"/>
                    <a:pt x="415" y="88"/>
                  </a:cubicBezTo>
                  <a:cubicBezTo>
                    <a:pt x="418" y="89"/>
                    <a:pt x="421" y="90"/>
                    <a:pt x="424" y="91"/>
                  </a:cubicBezTo>
                  <a:cubicBezTo>
                    <a:pt x="426" y="91"/>
                    <a:pt x="427" y="91"/>
                    <a:pt x="429" y="91"/>
                  </a:cubicBezTo>
                  <a:cubicBezTo>
                    <a:pt x="433" y="91"/>
                    <a:pt x="438" y="90"/>
                    <a:pt x="442" y="88"/>
                  </a:cubicBezTo>
                  <a:cubicBezTo>
                    <a:pt x="443" y="87"/>
                    <a:pt x="444" y="87"/>
                    <a:pt x="445" y="86"/>
                  </a:cubicBezTo>
                  <a:cubicBezTo>
                    <a:pt x="445" y="86"/>
                    <a:pt x="445" y="86"/>
                    <a:pt x="447" y="88"/>
                  </a:cubicBezTo>
                  <a:cubicBezTo>
                    <a:pt x="447" y="89"/>
                    <a:pt x="448" y="90"/>
                    <a:pt x="449" y="92"/>
                  </a:cubicBezTo>
                  <a:cubicBezTo>
                    <a:pt x="449" y="92"/>
                    <a:pt x="449" y="92"/>
                    <a:pt x="447" y="93"/>
                  </a:cubicBezTo>
                  <a:cubicBezTo>
                    <a:pt x="446" y="94"/>
                    <a:pt x="446" y="96"/>
                    <a:pt x="447" y="97"/>
                  </a:cubicBezTo>
                  <a:cubicBezTo>
                    <a:pt x="447" y="97"/>
                    <a:pt x="447" y="97"/>
                    <a:pt x="466" y="123"/>
                  </a:cubicBezTo>
                  <a:cubicBezTo>
                    <a:pt x="467" y="124"/>
                    <a:pt x="469" y="125"/>
                    <a:pt x="470" y="125"/>
                  </a:cubicBezTo>
                  <a:cubicBezTo>
                    <a:pt x="471" y="125"/>
                    <a:pt x="471" y="125"/>
                    <a:pt x="472" y="125"/>
                  </a:cubicBezTo>
                  <a:cubicBezTo>
                    <a:pt x="474" y="124"/>
                    <a:pt x="476" y="123"/>
                    <a:pt x="478" y="122"/>
                  </a:cubicBezTo>
                  <a:cubicBezTo>
                    <a:pt x="482" y="119"/>
                    <a:pt x="483" y="114"/>
                    <a:pt x="482" y="111"/>
                  </a:cubicBezTo>
                  <a:cubicBezTo>
                    <a:pt x="482" y="111"/>
                    <a:pt x="482" y="111"/>
                    <a:pt x="465" y="89"/>
                  </a:cubicBezTo>
                  <a:cubicBezTo>
                    <a:pt x="464" y="88"/>
                    <a:pt x="463" y="87"/>
                    <a:pt x="462" y="86"/>
                  </a:cubicBezTo>
                  <a:cubicBezTo>
                    <a:pt x="462" y="85"/>
                    <a:pt x="461" y="85"/>
                    <a:pt x="461" y="84"/>
                  </a:cubicBezTo>
                  <a:cubicBezTo>
                    <a:pt x="460" y="84"/>
                    <a:pt x="459" y="85"/>
                    <a:pt x="459" y="85"/>
                  </a:cubicBezTo>
                  <a:cubicBezTo>
                    <a:pt x="459" y="85"/>
                    <a:pt x="459" y="85"/>
                    <a:pt x="456" y="86"/>
                  </a:cubicBezTo>
                  <a:cubicBezTo>
                    <a:pt x="456" y="86"/>
                    <a:pt x="456" y="86"/>
                    <a:pt x="453" y="81"/>
                  </a:cubicBezTo>
                  <a:cubicBezTo>
                    <a:pt x="456" y="78"/>
                    <a:pt x="459" y="73"/>
                    <a:pt x="461" y="68"/>
                  </a:cubicBezTo>
                  <a:cubicBezTo>
                    <a:pt x="461" y="66"/>
                    <a:pt x="462" y="64"/>
                    <a:pt x="462" y="62"/>
                  </a:cubicBezTo>
                  <a:cubicBezTo>
                    <a:pt x="463" y="53"/>
                    <a:pt x="461" y="44"/>
                    <a:pt x="455" y="37"/>
                  </a:cubicBezTo>
                  <a:cubicBezTo>
                    <a:pt x="444" y="22"/>
                    <a:pt x="423" y="19"/>
                    <a:pt x="408" y="30"/>
                  </a:cubicBezTo>
                  <a:cubicBezTo>
                    <a:pt x="401" y="35"/>
                    <a:pt x="397" y="43"/>
                    <a:pt x="395" y="52"/>
                  </a:cubicBezTo>
                  <a:close/>
                  <a:moveTo>
                    <a:pt x="411" y="71"/>
                  </a:moveTo>
                  <a:cubicBezTo>
                    <a:pt x="418" y="81"/>
                    <a:pt x="433" y="83"/>
                    <a:pt x="442" y="75"/>
                  </a:cubicBezTo>
                  <a:cubicBezTo>
                    <a:pt x="445" y="73"/>
                    <a:pt x="447" y="71"/>
                    <a:pt x="449" y="67"/>
                  </a:cubicBezTo>
                  <a:cubicBezTo>
                    <a:pt x="453" y="60"/>
                    <a:pt x="452" y="50"/>
                    <a:pt x="447" y="43"/>
                  </a:cubicBezTo>
                  <a:cubicBezTo>
                    <a:pt x="442" y="37"/>
                    <a:pt x="435" y="35"/>
                    <a:pt x="429" y="35"/>
                  </a:cubicBezTo>
                  <a:cubicBezTo>
                    <a:pt x="424" y="35"/>
                    <a:pt x="419" y="36"/>
                    <a:pt x="415" y="39"/>
                  </a:cubicBezTo>
                  <a:cubicBezTo>
                    <a:pt x="410" y="43"/>
                    <a:pt x="407" y="48"/>
                    <a:pt x="406" y="54"/>
                  </a:cubicBezTo>
                  <a:cubicBezTo>
                    <a:pt x="406" y="59"/>
                    <a:pt x="406" y="64"/>
                    <a:pt x="409" y="68"/>
                  </a:cubicBezTo>
                  <a:cubicBezTo>
                    <a:pt x="409" y="69"/>
                    <a:pt x="410" y="70"/>
                    <a:pt x="411" y="71"/>
                  </a:cubicBezTo>
                  <a:close/>
                  <a:moveTo>
                    <a:pt x="697" y="152"/>
                  </a:moveTo>
                  <a:cubicBezTo>
                    <a:pt x="714" y="152"/>
                    <a:pt x="728" y="166"/>
                    <a:pt x="728" y="183"/>
                  </a:cubicBezTo>
                  <a:cubicBezTo>
                    <a:pt x="728" y="192"/>
                    <a:pt x="725" y="199"/>
                    <a:pt x="720" y="205"/>
                  </a:cubicBezTo>
                  <a:cubicBezTo>
                    <a:pt x="715" y="210"/>
                    <a:pt x="709" y="214"/>
                    <a:pt x="701" y="215"/>
                  </a:cubicBezTo>
                  <a:cubicBezTo>
                    <a:pt x="700" y="215"/>
                    <a:pt x="698" y="215"/>
                    <a:pt x="697" y="215"/>
                  </a:cubicBezTo>
                  <a:cubicBezTo>
                    <a:pt x="680" y="215"/>
                    <a:pt x="666" y="201"/>
                    <a:pt x="666" y="183"/>
                  </a:cubicBezTo>
                  <a:cubicBezTo>
                    <a:pt x="666" y="181"/>
                    <a:pt x="666" y="179"/>
                    <a:pt x="666" y="178"/>
                  </a:cubicBezTo>
                  <a:cubicBezTo>
                    <a:pt x="668" y="171"/>
                    <a:pt x="671" y="164"/>
                    <a:pt x="677" y="159"/>
                  </a:cubicBezTo>
                  <a:cubicBezTo>
                    <a:pt x="682" y="155"/>
                    <a:pt x="689" y="152"/>
                    <a:pt x="697" y="152"/>
                  </a:cubicBezTo>
                  <a:close/>
                  <a:moveTo>
                    <a:pt x="709" y="191"/>
                  </a:moveTo>
                  <a:cubicBezTo>
                    <a:pt x="710" y="189"/>
                    <a:pt x="711" y="186"/>
                    <a:pt x="711" y="183"/>
                  </a:cubicBezTo>
                  <a:cubicBezTo>
                    <a:pt x="711" y="175"/>
                    <a:pt x="705" y="169"/>
                    <a:pt x="697" y="169"/>
                  </a:cubicBezTo>
                  <a:cubicBezTo>
                    <a:pt x="694" y="169"/>
                    <a:pt x="691" y="170"/>
                    <a:pt x="689" y="171"/>
                  </a:cubicBezTo>
                  <a:cubicBezTo>
                    <a:pt x="685" y="174"/>
                    <a:pt x="683" y="178"/>
                    <a:pt x="683" y="183"/>
                  </a:cubicBezTo>
                  <a:cubicBezTo>
                    <a:pt x="683" y="191"/>
                    <a:pt x="689" y="197"/>
                    <a:pt x="697" y="197"/>
                  </a:cubicBezTo>
                  <a:cubicBezTo>
                    <a:pt x="702" y="197"/>
                    <a:pt x="706" y="195"/>
                    <a:pt x="709" y="191"/>
                  </a:cubicBezTo>
                  <a:close/>
                  <a:moveTo>
                    <a:pt x="747" y="242"/>
                  </a:moveTo>
                  <a:cubicBezTo>
                    <a:pt x="741" y="246"/>
                    <a:pt x="735" y="250"/>
                    <a:pt x="729" y="253"/>
                  </a:cubicBezTo>
                  <a:cubicBezTo>
                    <a:pt x="719" y="258"/>
                    <a:pt x="708" y="260"/>
                    <a:pt x="697" y="260"/>
                  </a:cubicBezTo>
                  <a:cubicBezTo>
                    <a:pt x="677" y="260"/>
                    <a:pt x="658" y="252"/>
                    <a:pt x="643" y="237"/>
                  </a:cubicBezTo>
                  <a:cubicBezTo>
                    <a:pt x="619" y="214"/>
                    <a:pt x="614" y="177"/>
                    <a:pt x="629" y="148"/>
                  </a:cubicBezTo>
                  <a:cubicBezTo>
                    <a:pt x="632" y="143"/>
                    <a:pt x="636" y="136"/>
                    <a:pt x="641" y="131"/>
                  </a:cubicBezTo>
                  <a:cubicBezTo>
                    <a:pt x="641" y="131"/>
                    <a:pt x="642" y="130"/>
                    <a:pt x="643" y="129"/>
                  </a:cubicBezTo>
                  <a:cubicBezTo>
                    <a:pt x="658" y="114"/>
                    <a:pt x="677" y="107"/>
                    <a:pt x="697" y="107"/>
                  </a:cubicBezTo>
                  <a:cubicBezTo>
                    <a:pt x="717" y="107"/>
                    <a:pt x="736" y="114"/>
                    <a:pt x="751" y="129"/>
                  </a:cubicBezTo>
                  <a:cubicBezTo>
                    <a:pt x="781" y="159"/>
                    <a:pt x="781" y="208"/>
                    <a:pt x="751" y="237"/>
                  </a:cubicBezTo>
                  <a:cubicBezTo>
                    <a:pt x="749" y="239"/>
                    <a:pt x="748" y="241"/>
                    <a:pt x="747" y="242"/>
                  </a:cubicBezTo>
                  <a:close/>
                  <a:moveTo>
                    <a:pt x="697" y="236"/>
                  </a:moveTo>
                  <a:cubicBezTo>
                    <a:pt x="703" y="236"/>
                    <a:pt x="710" y="234"/>
                    <a:pt x="715" y="232"/>
                  </a:cubicBezTo>
                  <a:cubicBezTo>
                    <a:pt x="722" y="230"/>
                    <a:pt x="727" y="226"/>
                    <a:pt x="733" y="221"/>
                  </a:cubicBezTo>
                  <a:cubicBezTo>
                    <a:pt x="742" y="212"/>
                    <a:pt x="749" y="198"/>
                    <a:pt x="749" y="183"/>
                  </a:cubicBezTo>
                  <a:cubicBezTo>
                    <a:pt x="749" y="155"/>
                    <a:pt x="726" y="131"/>
                    <a:pt x="697" y="131"/>
                  </a:cubicBezTo>
                  <a:cubicBezTo>
                    <a:pt x="683" y="131"/>
                    <a:pt x="670" y="137"/>
                    <a:pt x="661" y="146"/>
                  </a:cubicBezTo>
                  <a:cubicBezTo>
                    <a:pt x="655" y="151"/>
                    <a:pt x="652" y="157"/>
                    <a:pt x="649" y="163"/>
                  </a:cubicBezTo>
                  <a:cubicBezTo>
                    <a:pt x="647" y="170"/>
                    <a:pt x="645" y="176"/>
                    <a:pt x="645" y="183"/>
                  </a:cubicBezTo>
                  <a:cubicBezTo>
                    <a:pt x="645" y="212"/>
                    <a:pt x="668" y="236"/>
                    <a:pt x="697" y="236"/>
                  </a:cubicBezTo>
                  <a:close/>
                  <a:moveTo>
                    <a:pt x="247" y="141"/>
                  </a:moveTo>
                  <a:cubicBezTo>
                    <a:pt x="267" y="171"/>
                    <a:pt x="264" y="211"/>
                    <a:pt x="237" y="237"/>
                  </a:cubicBezTo>
                  <a:cubicBezTo>
                    <a:pt x="222" y="252"/>
                    <a:pt x="203" y="260"/>
                    <a:pt x="183" y="260"/>
                  </a:cubicBezTo>
                  <a:cubicBezTo>
                    <a:pt x="167" y="260"/>
                    <a:pt x="152" y="255"/>
                    <a:pt x="139" y="246"/>
                  </a:cubicBezTo>
                  <a:cubicBezTo>
                    <a:pt x="135" y="244"/>
                    <a:pt x="132" y="241"/>
                    <a:pt x="129" y="237"/>
                  </a:cubicBezTo>
                  <a:cubicBezTo>
                    <a:pt x="127" y="236"/>
                    <a:pt x="125" y="234"/>
                    <a:pt x="124" y="232"/>
                  </a:cubicBezTo>
                  <a:cubicBezTo>
                    <a:pt x="99" y="201"/>
                    <a:pt x="101" y="157"/>
                    <a:pt x="129" y="129"/>
                  </a:cubicBezTo>
                  <a:cubicBezTo>
                    <a:pt x="144" y="114"/>
                    <a:pt x="163" y="107"/>
                    <a:pt x="183" y="107"/>
                  </a:cubicBezTo>
                  <a:cubicBezTo>
                    <a:pt x="201" y="107"/>
                    <a:pt x="218" y="113"/>
                    <a:pt x="233" y="125"/>
                  </a:cubicBezTo>
                  <a:cubicBezTo>
                    <a:pt x="234" y="126"/>
                    <a:pt x="236" y="128"/>
                    <a:pt x="237" y="129"/>
                  </a:cubicBezTo>
                  <a:cubicBezTo>
                    <a:pt x="241" y="133"/>
                    <a:pt x="244" y="136"/>
                    <a:pt x="247" y="141"/>
                  </a:cubicBezTo>
                  <a:close/>
                  <a:moveTo>
                    <a:pt x="155" y="223"/>
                  </a:moveTo>
                  <a:cubicBezTo>
                    <a:pt x="155" y="223"/>
                    <a:pt x="155" y="223"/>
                    <a:pt x="155" y="193"/>
                  </a:cubicBezTo>
                  <a:cubicBezTo>
                    <a:pt x="155" y="193"/>
                    <a:pt x="155" y="192"/>
                    <a:pt x="155" y="192"/>
                  </a:cubicBezTo>
                  <a:cubicBezTo>
                    <a:pt x="154" y="191"/>
                    <a:pt x="153" y="190"/>
                    <a:pt x="153" y="190"/>
                  </a:cubicBezTo>
                  <a:cubicBezTo>
                    <a:pt x="153" y="190"/>
                    <a:pt x="153" y="190"/>
                    <a:pt x="139" y="190"/>
                  </a:cubicBezTo>
                  <a:cubicBezTo>
                    <a:pt x="138" y="190"/>
                    <a:pt x="137" y="192"/>
                    <a:pt x="137" y="193"/>
                  </a:cubicBezTo>
                  <a:cubicBezTo>
                    <a:pt x="137" y="193"/>
                    <a:pt x="137" y="193"/>
                    <a:pt x="137" y="213"/>
                  </a:cubicBezTo>
                  <a:cubicBezTo>
                    <a:pt x="137" y="216"/>
                    <a:pt x="137" y="220"/>
                    <a:pt x="137" y="223"/>
                  </a:cubicBezTo>
                  <a:cubicBezTo>
                    <a:pt x="137" y="225"/>
                    <a:pt x="138" y="226"/>
                    <a:pt x="139" y="226"/>
                  </a:cubicBezTo>
                  <a:cubicBezTo>
                    <a:pt x="139" y="226"/>
                    <a:pt x="139" y="226"/>
                    <a:pt x="153" y="226"/>
                  </a:cubicBezTo>
                  <a:cubicBezTo>
                    <a:pt x="153" y="226"/>
                    <a:pt x="153" y="226"/>
                    <a:pt x="153" y="226"/>
                  </a:cubicBezTo>
                  <a:cubicBezTo>
                    <a:pt x="154" y="225"/>
                    <a:pt x="155" y="225"/>
                    <a:pt x="155" y="223"/>
                  </a:cubicBezTo>
                  <a:cubicBezTo>
                    <a:pt x="155" y="223"/>
                    <a:pt x="155" y="223"/>
                    <a:pt x="155" y="223"/>
                  </a:cubicBezTo>
                  <a:close/>
                  <a:moveTo>
                    <a:pt x="177" y="197"/>
                  </a:moveTo>
                  <a:cubicBezTo>
                    <a:pt x="177" y="179"/>
                    <a:pt x="177" y="179"/>
                    <a:pt x="177" y="179"/>
                  </a:cubicBezTo>
                  <a:cubicBezTo>
                    <a:pt x="177" y="178"/>
                    <a:pt x="176" y="177"/>
                    <a:pt x="175" y="177"/>
                  </a:cubicBezTo>
                  <a:cubicBezTo>
                    <a:pt x="173" y="177"/>
                    <a:pt x="171" y="177"/>
                    <a:pt x="169" y="177"/>
                  </a:cubicBezTo>
                  <a:cubicBezTo>
                    <a:pt x="161" y="177"/>
                    <a:pt x="161" y="177"/>
                    <a:pt x="161" y="177"/>
                  </a:cubicBezTo>
                  <a:cubicBezTo>
                    <a:pt x="160" y="177"/>
                    <a:pt x="159" y="178"/>
                    <a:pt x="159" y="179"/>
                  </a:cubicBezTo>
                  <a:cubicBezTo>
                    <a:pt x="159" y="182"/>
                    <a:pt x="159" y="184"/>
                    <a:pt x="159" y="187"/>
                  </a:cubicBezTo>
                  <a:cubicBezTo>
                    <a:pt x="159" y="204"/>
                    <a:pt x="159" y="214"/>
                    <a:pt x="159" y="218"/>
                  </a:cubicBezTo>
                  <a:cubicBezTo>
                    <a:pt x="159" y="223"/>
                    <a:pt x="159" y="223"/>
                    <a:pt x="159" y="223"/>
                  </a:cubicBezTo>
                  <a:cubicBezTo>
                    <a:pt x="159" y="225"/>
                    <a:pt x="160" y="226"/>
                    <a:pt x="161" y="226"/>
                  </a:cubicBezTo>
                  <a:cubicBezTo>
                    <a:pt x="175" y="226"/>
                    <a:pt x="175" y="226"/>
                    <a:pt x="175" y="226"/>
                  </a:cubicBezTo>
                  <a:cubicBezTo>
                    <a:pt x="176" y="226"/>
                    <a:pt x="177" y="225"/>
                    <a:pt x="177" y="223"/>
                  </a:cubicBezTo>
                  <a:cubicBezTo>
                    <a:pt x="177" y="212"/>
                    <a:pt x="177" y="204"/>
                    <a:pt x="177" y="197"/>
                  </a:cubicBezTo>
                  <a:close/>
                  <a:moveTo>
                    <a:pt x="200" y="176"/>
                  </a:moveTo>
                  <a:cubicBezTo>
                    <a:pt x="200" y="164"/>
                    <a:pt x="200" y="164"/>
                    <a:pt x="200" y="164"/>
                  </a:cubicBezTo>
                  <a:cubicBezTo>
                    <a:pt x="200" y="162"/>
                    <a:pt x="198" y="161"/>
                    <a:pt x="197" y="161"/>
                  </a:cubicBezTo>
                  <a:cubicBezTo>
                    <a:pt x="190" y="161"/>
                    <a:pt x="187" y="161"/>
                    <a:pt x="185" y="161"/>
                  </a:cubicBezTo>
                  <a:cubicBezTo>
                    <a:pt x="184" y="161"/>
                    <a:pt x="184" y="161"/>
                    <a:pt x="184" y="161"/>
                  </a:cubicBezTo>
                  <a:cubicBezTo>
                    <a:pt x="182" y="161"/>
                    <a:pt x="182" y="162"/>
                    <a:pt x="182" y="164"/>
                  </a:cubicBezTo>
                  <a:cubicBezTo>
                    <a:pt x="182" y="164"/>
                    <a:pt x="182" y="164"/>
                    <a:pt x="182" y="165"/>
                  </a:cubicBezTo>
                  <a:cubicBezTo>
                    <a:pt x="182" y="176"/>
                    <a:pt x="182" y="186"/>
                    <a:pt x="182" y="193"/>
                  </a:cubicBezTo>
                  <a:cubicBezTo>
                    <a:pt x="182" y="223"/>
                    <a:pt x="182" y="223"/>
                    <a:pt x="182" y="223"/>
                  </a:cubicBezTo>
                  <a:cubicBezTo>
                    <a:pt x="182" y="225"/>
                    <a:pt x="182" y="226"/>
                    <a:pt x="184" y="226"/>
                  </a:cubicBezTo>
                  <a:cubicBezTo>
                    <a:pt x="197" y="226"/>
                    <a:pt x="197" y="226"/>
                    <a:pt x="197" y="226"/>
                  </a:cubicBezTo>
                  <a:cubicBezTo>
                    <a:pt x="198" y="226"/>
                    <a:pt x="200" y="225"/>
                    <a:pt x="200" y="223"/>
                  </a:cubicBezTo>
                  <a:cubicBezTo>
                    <a:pt x="200" y="199"/>
                    <a:pt x="200" y="185"/>
                    <a:pt x="200" y="176"/>
                  </a:cubicBezTo>
                  <a:close/>
                  <a:moveTo>
                    <a:pt x="222" y="158"/>
                  </a:moveTo>
                  <a:cubicBezTo>
                    <a:pt x="222" y="143"/>
                    <a:pt x="222" y="143"/>
                    <a:pt x="222" y="143"/>
                  </a:cubicBezTo>
                  <a:cubicBezTo>
                    <a:pt x="222" y="142"/>
                    <a:pt x="221" y="141"/>
                    <a:pt x="219" y="141"/>
                  </a:cubicBezTo>
                  <a:cubicBezTo>
                    <a:pt x="215" y="141"/>
                    <a:pt x="212" y="141"/>
                    <a:pt x="210" y="141"/>
                  </a:cubicBezTo>
                  <a:cubicBezTo>
                    <a:pt x="206" y="141"/>
                    <a:pt x="206" y="141"/>
                    <a:pt x="206" y="141"/>
                  </a:cubicBezTo>
                  <a:cubicBezTo>
                    <a:pt x="205" y="141"/>
                    <a:pt x="203" y="142"/>
                    <a:pt x="203" y="143"/>
                  </a:cubicBezTo>
                  <a:cubicBezTo>
                    <a:pt x="203" y="144"/>
                    <a:pt x="203" y="145"/>
                    <a:pt x="203" y="146"/>
                  </a:cubicBezTo>
                  <a:cubicBezTo>
                    <a:pt x="203" y="156"/>
                    <a:pt x="203" y="165"/>
                    <a:pt x="203" y="172"/>
                  </a:cubicBezTo>
                  <a:cubicBezTo>
                    <a:pt x="203" y="223"/>
                    <a:pt x="203" y="223"/>
                    <a:pt x="203" y="223"/>
                  </a:cubicBezTo>
                  <a:cubicBezTo>
                    <a:pt x="203" y="225"/>
                    <a:pt x="205" y="226"/>
                    <a:pt x="206" y="226"/>
                  </a:cubicBezTo>
                  <a:cubicBezTo>
                    <a:pt x="219" y="226"/>
                    <a:pt x="219" y="226"/>
                    <a:pt x="219" y="226"/>
                  </a:cubicBezTo>
                  <a:cubicBezTo>
                    <a:pt x="221" y="226"/>
                    <a:pt x="222" y="225"/>
                    <a:pt x="222" y="223"/>
                  </a:cubicBezTo>
                  <a:cubicBezTo>
                    <a:pt x="222" y="188"/>
                    <a:pt x="222" y="169"/>
                    <a:pt x="222" y="158"/>
                  </a:cubicBezTo>
                  <a:close/>
                  <a:moveTo>
                    <a:pt x="803" y="364"/>
                  </a:moveTo>
                  <a:cubicBezTo>
                    <a:pt x="846" y="364"/>
                    <a:pt x="880" y="398"/>
                    <a:pt x="880" y="440"/>
                  </a:cubicBezTo>
                  <a:cubicBezTo>
                    <a:pt x="880" y="483"/>
                    <a:pt x="846" y="517"/>
                    <a:pt x="803" y="517"/>
                  </a:cubicBezTo>
                  <a:cubicBezTo>
                    <a:pt x="761" y="517"/>
                    <a:pt x="727" y="483"/>
                    <a:pt x="727" y="440"/>
                  </a:cubicBezTo>
                  <a:cubicBezTo>
                    <a:pt x="727" y="408"/>
                    <a:pt x="747" y="380"/>
                    <a:pt x="775" y="369"/>
                  </a:cubicBezTo>
                  <a:cubicBezTo>
                    <a:pt x="782" y="366"/>
                    <a:pt x="788" y="365"/>
                    <a:pt x="795" y="364"/>
                  </a:cubicBezTo>
                  <a:cubicBezTo>
                    <a:pt x="798" y="364"/>
                    <a:pt x="801" y="364"/>
                    <a:pt x="803" y="364"/>
                  </a:cubicBezTo>
                  <a:close/>
                  <a:moveTo>
                    <a:pt x="818" y="489"/>
                  </a:moveTo>
                  <a:cubicBezTo>
                    <a:pt x="818" y="485"/>
                    <a:pt x="818" y="485"/>
                    <a:pt x="818" y="485"/>
                  </a:cubicBezTo>
                  <a:cubicBezTo>
                    <a:pt x="818" y="485"/>
                    <a:pt x="818" y="484"/>
                    <a:pt x="818" y="484"/>
                  </a:cubicBezTo>
                  <a:cubicBezTo>
                    <a:pt x="818" y="484"/>
                    <a:pt x="818" y="484"/>
                    <a:pt x="789" y="484"/>
                  </a:cubicBezTo>
                  <a:cubicBezTo>
                    <a:pt x="789" y="484"/>
                    <a:pt x="788" y="485"/>
                    <a:pt x="788" y="485"/>
                  </a:cubicBezTo>
                  <a:cubicBezTo>
                    <a:pt x="788" y="489"/>
                    <a:pt x="788" y="489"/>
                    <a:pt x="788" y="489"/>
                  </a:cubicBezTo>
                  <a:cubicBezTo>
                    <a:pt x="788" y="490"/>
                    <a:pt x="789" y="491"/>
                    <a:pt x="790" y="491"/>
                  </a:cubicBezTo>
                  <a:cubicBezTo>
                    <a:pt x="796" y="494"/>
                    <a:pt x="802" y="494"/>
                    <a:pt x="803" y="494"/>
                  </a:cubicBezTo>
                  <a:cubicBezTo>
                    <a:pt x="804" y="494"/>
                    <a:pt x="804" y="494"/>
                    <a:pt x="805" y="494"/>
                  </a:cubicBezTo>
                  <a:cubicBezTo>
                    <a:pt x="807" y="494"/>
                    <a:pt x="812" y="494"/>
                    <a:pt x="817" y="491"/>
                  </a:cubicBezTo>
                  <a:cubicBezTo>
                    <a:pt x="818" y="491"/>
                    <a:pt x="818" y="490"/>
                    <a:pt x="818" y="489"/>
                  </a:cubicBezTo>
                  <a:close/>
                  <a:moveTo>
                    <a:pt x="820" y="481"/>
                  </a:moveTo>
                  <a:cubicBezTo>
                    <a:pt x="822" y="481"/>
                    <a:pt x="823" y="479"/>
                    <a:pt x="823" y="478"/>
                  </a:cubicBezTo>
                  <a:cubicBezTo>
                    <a:pt x="823" y="476"/>
                    <a:pt x="822" y="475"/>
                    <a:pt x="820" y="475"/>
                  </a:cubicBezTo>
                  <a:cubicBezTo>
                    <a:pt x="786" y="475"/>
                    <a:pt x="786" y="475"/>
                    <a:pt x="786" y="475"/>
                  </a:cubicBezTo>
                  <a:cubicBezTo>
                    <a:pt x="785" y="475"/>
                    <a:pt x="784" y="476"/>
                    <a:pt x="784" y="478"/>
                  </a:cubicBezTo>
                  <a:cubicBezTo>
                    <a:pt x="784" y="479"/>
                    <a:pt x="785" y="481"/>
                    <a:pt x="786" y="481"/>
                  </a:cubicBezTo>
                  <a:cubicBezTo>
                    <a:pt x="820" y="481"/>
                    <a:pt x="820" y="481"/>
                    <a:pt x="820" y="481"/>
                  </a:cubicBezTo>
                  <a:close/>
                  <a:moveTo>
                    <a:pt x="820" y="471"/>
                  </a:moveTo>
                  <a:cubicBezTo>
                    <a:pt x="822" y="471"/>
                    <a:pt x="823" y="470"/>
                    <a:pt x="823" y="468"/>
                  </a:cubicBezTo>
                  <a:cubicBezTo>
                    <a:pt x="823" y="467"/>
                    <a:pt x="822" y="466"/>
                    <a:pt x="820" y="466"/>
                  </a:cubicBezTo>
                  <a:cubicBezTo>
                    <a:pt x="786" y="466"/>
                    <a:pt x="786" y="466"/>
                    <a:pt x="786" y="466"/>
                  </a:cubicBezTo>
                  <a:cubicBezTo>
                    <a:pt x="785" y="466"/>
                    <a:pt x="784" y="467"/>
                    <a:pt x="784" y="468"/>
                  </a:cubicBezTo>
                  <a:cubicBezTo>
                    <a:pt x="784" y="470"/>
                    <a:pt x="785" y="471"/>
                    <a:pt x="786" y="471"/>
                  </a:cubicBezTo>
                  <a:cubicBezTo>
                    <a:pt x="820" y="471"/>
                    <a:pt x="820" y="471"/>
                    <a:pt x="820" y="471"/>
                  </a:cubicBezTo>
                  <a:close/>
                  <a:moveTo>
                    <a:pt x="828" y="440"/>
                  </a:moveTo>
                  <a:cubicBezTo>
                    <a:pt x="833" y="434"/>
                    <a:pt x="835" y="427"/>
                    <a:pt x="835" y="419"/>
                  </a:cubicBezTo>
                  <a:cubicBezTo>
                    <a:pt x="835" y="402"/>
                    <a:pt x="821" y="387"/>
                    <a:pt x="803" y="387"/>
                  </a:cubicBezTo>
                  <a:cubicBezTo>
                    <a:pt x="802" y="387"/>
                    <a:pt x="800" y="387"/>
                    <a:pt x="799" y="387"/>
                  </a:cubicBezTo>
                  <a:cubicBezTo>
                    <a:pt x="792" y="388"/>
                    <a:pt x="785" y="392"/>
                    <a:pt x="780" y="397"/>
                  </a:cubicBezTo>
                  <a:cubicBezTo>
                    <a:pt x="774" y="403"/>
                    <a:pt x="771" y="410"/>
                    <a:pt x="771" y="419"/>
                  </a:cubicBezTo>
                  <a:cubicBezTo>
                    <a:pt x="771" y="427"/>
                    <a:pt x="774" y="434"/>
                    <a:pt x="779" y="440"/>
                  </a:cubicBezTo>
                  <a:cubicBezTo>
                    <a:pt x="779" y="440"/>
                    <a:pt x="779" y="440"/>
                    <a:pt x="779" y="440"/>
                  </a:cubicBezTo>
                  <a:cubicBezTo>
                    <a:pt x="779" y="441"/>
                    <a:pt x="787" y="447"/>
                    <a:pt x="787" y="455"/>
                  </a:cubicBezTo>
                  <a:cubicBezTo>
                    <a:pt x="787" y="455"/>
                    <a:pt x="787" y="455"/>
                    <a:pt x="787" y="462"/>
                  </a:cubicBezTo>
                  <a:cubicBezTo>
                    <a:pt x="787" y="462"/>
                    <a:pt x="787" y="462"/>
                    <a:pt x="801" y="462"/>
                  </a:cubicBezTo>
                  <a:cubicBezTo>
                    <a:pt x="801" y="460"/>
                    <a:pt x="801" y="456"/>
                    <a:pt x="801" y="449"/>
                  </a:cubicBezTo>
                  <a:cubicBezTo>
                    <a:pt x="801" y="448"/>
                    <a:pt x="801" y="447"/>
                    <a:pt x="801" y="447"/>
                  </a:cubicBezTo>
                  <a:cubicBezTo>
                    <a:pt x="801" y="447"/>
                    <a:pt x="801" y="447"/>
                    <a:pt x="806" y="442"/>
                  </a:cubicBezTo>
                  <a:cubicBezTo>
                    <a:pt x="806" y="442"/>
                    <a:pt x="806" y="442"/>
                    <a:pt x="799" y="442"/>
                  </a:cubicBezTo>
                  <a:cubicBezTo>
                    <a:pt x="799" y="442"/>
                    <a:pt x="798" y="441"/>
                    <a:pt x="797" y="440"/>
                  </a:cubicBezTo>
                  <a:cubicBezTo>
                    <a:pt x="797" y="439"/>
                    <a:pt x="797" y="439"/>
                    <a:pt x="797" y="438"/>
                  </a:cubicBezTo>
                  <a:cubicBezTo>
                    <a:pt x="797" y="438"/>
                    <a:pt x="797" y="438"/>
                    <a:pt x="798" y="438"/>
                  </a:cubicBezTo>
                  <a:cubicBezTo>
                    <a:pt x="798" y="438"/>
                    <a:pt x="798" y="438"/>
                    <a:pt x="803" y="431"/>
                  </a:cubicBezTo>
                  <a:cubicBezTo>
                    <a:pt x="803" y="431"/>
                    <a:pt x="803" y="431"/>
                    <a:pt x="803" y="431"/>
                  </a:cubicBezTo>
                  <a:cubicBezTo>
                    <a:pt x="803" y="431"/>
                    <a:pt x="803" y="431"/>
                    <a:pt x="803" y="431"/>
                  </a:cubicBezTo>
                  <a:cubicBezTo>
                    <a:pt x="802" y="431"/>
                    <a:pt x="801" y="431"/>
                    <a:pt x="799" y="431"/>
                  </a:cubicBezTo>
                  <a:cubicBezTo>
                    <a:pt x="798" y="431"/>
                    <a:pt x="797" y="430"/>
                    <a:pt x="796" y="430"/>
                  </a:cubicBezTo>
                  <a:cubicBezTo>
                    <a:pt x="796" y="429"/>
                    <a:pt x="796" y="428"/>
                    <a:pt x="796" y="427"/>
                  </a:cubicBezTo>
                  <a:cubicBezTo>
                    <a:pt x="796" y="427"/>
                    <a:pt x="796" y="427"/>
                    <a:pt x="802" y="420"/>
                  </a:cubicBezTo>
                  <a:cubicBezTo>
                    <a:pt x="803" y="418"/>
                    <a:pt x="805" y="416"/>
                    <a:pt x="806" y="414"/>
                  </a:cubicBezTo>
                  <a:cubicBezTo>
                    <a:pt x="807" y="413"/>
                    <a:pt x="809" y="413"/>
                    <a:pt x="810" y="414"/>
                  </a:cubicBezTo>
                  <a:cubicBezTo>
                    <a:pt x="812" y="415"/>
                    <a:pt x="812" y="416"/>
                    <a:pt x="811" y="417"/>
                  </a:cubicBezTo>
                  <a:cubicBezTo>
                    <a:pt x="811" y="417"/>
                    <a:pt x="811" y="417"/>
                    <a:pt x="804" y="426"/>
                  </a:cubicBezTo>
                  <a:cubicBezTo>
                    <a:pt x="804" y="426"/>
                    <a:pt x="804" y="426"/>
                    <a:pt x="809" y="426"/>
                  </a:cubicBezTo>
                  <a:cubicBezTo>
                    <a:pt x="810" y="426"/>
                    <a:pt x="811" y="426"/>
                    <a:pt x="812" y="427"/>
                  </a:cubicBezTo>
                  <a:cubicBezTo>
                    <a:pt x="812" y="428"/>
                    <a:pt x="812" y="429"/>
                    <a:pt x="811" y="430"/>
                  </a:cubicBezTo>
                  <a:cubicBezTo>
                    <a:pt x="811" y="430"/>
                    <a:pt x="811" y="430"/>
                    <a:pt x="806" y="437"/>
                  </a:cubicBezTo>
                  <a:cubicBezTo>
                    <a:pt x="806" y="437"/>
                    <a:pt x="806" y="437"/>
                    <a:pt x="812" y="437"/>
                  </a:cubicBezTo>
                  <a:cubicBezTo>
                    <a:pt x="813" y="437"/>
                    <a:pt x="813" y="437"/>
                    <a:pt x="814" y="438"/>
                  </a:cubicBezTo>
                  <a:cubicBezTo>
                    <a:pt x="814" y="439"/>
                    <a:pt x="814" y="440"/>
                    <a:pt x="813" y="441"/>
                  </a:cubicBezTo>
                  <a:cubicBezTo>
                    <a:pt x="813" y="441"/>
                    <a:pt x="813" y="441"/>
                    <a:pt x="806" y="450"/>
                  </a:cubicBezTo>
                  <a:cubicBezTo>
                    <a:pt x="806" y="450"/>
                    <a:pt x="806" y="450"/>
                    <a:pt x="806" y="462"/>
                  </a:cubicBezTo>
                  <a:cubicBezTo>
                    <a:pt x="806" y="462"/>
                    <a:pt x="806" y="462"/>
                    <a:pt x="820" y="462"/>
                  </a:cubicBezTo>
                  <a:cubicBezTo>
                    <a:pt x="820" y="461"/>
                    <a:pt x="820" y="459"/>
                    <a:pt x="820" y="455"/>
                  </a:cubicBezTo>
                  <a:cubicBezTo>
                    <a:pt x="820" y="447"/>
                    <a:pt x="828" y="441"/>
                    <a:pt x="828" y="440"/>
                  </a:cubicBezTo>
                  <a:cubicBezTo>
                    <a:pt x="828" y="440"/>
                    <a:pt x="828" y="440"/>
                    <a:pt x="828" y="440"/>
                  </a:cubicBezTo>
                  <a:close/>
                  <a:moveTo>
                    <a:pt x="89" y="365"/>
                  </a:moveTo>
                  <a:cubicBezTo>
                    <a:pt x="125" y="371"/>
                    <a:pt x="153" y="402"/>
                    <a:pt x="153" y="440"/>
                  </a:cubicBezTo>
                  <a:cubicBezTo>
                    <a:pt x="153" y="483"/>
                    <a:pt x="119" y="517"/>
                    <a:pt x="77" y="517"/>
                  </a:cubicBezTo>
                  <a:cubicBezTo>
                    <a:pt x="34" y="517"/>
                    <a:pt x="0" y="483"/>
                    <a:pt x="0" y="440"/>
                  </a:cubicBezTo>
                  <a:cubicBezTo>
                    <a:pt x="0" y="401"/>
                    <a:pt x="30" y="368"/>
                    <a:pt x="68" y="364"/>
                  </a:cubicBezTo>
                  <a:cubicBezTo>
                    <a:pt x="71" y="364"/>
                    <a:pt x="74" y="364"/>
                    <a:pt x="77" y="364"/>
                  </a:cubicBezTo>
                  <a:cubicBezTo>
                    <a:pt x="81" y="364"/>
                    <a:pt x="85" y="364"/>
                    <a:pt x="89" y="365"/>
                  </a:cubicBezTo>
                  <a:close/>
                  <a:moveTo>
                    <a:pt x="95" y="470"/>
                  </a:moveTo>
                  <a:cubicBezTo>
                    <a:pt x="98" y="466"/>
                    <a:pt x="100" y="462"/>
                    <a:pt x="100" y="458"/>
                  </a:cubicBezTo>
                  <a:cubicBezTo>
                    <a:pt x="100" y="454"/>
                    <a:pt x="99" y="451"/>
                    <a:pt x="98" y="448"/>
                  </a:cubicBezTo>
                  <a:cubicBezTo>
                    <a:pt x="97" y="445"/>
                    <a:pt x="95" y="443"/>
                    <a:pt x="93" y="441"/>
                  </a:cubicBezTo>
                  <a:cubicBezTo>
                    <a:pt x="90" y="438"/>
                    <a:pt x="87" y="437"/>
                    <a:pt x="82" y="434"/>
                  </a:cubicBezTo>
                  <a:cubicBezTo>
                    <a:pt x="81" y="434"/>
                    <a:pt x="81" y="434"/>
                    <a:pt x="81" y="434"/>
                  </a:cubicBezTo>
                  <a:cubicBezTo>
                    <a:pt x="72" y="429"/>
                    <a:pt x="67" y="424"/>
                    <a:pt x="67" y="420"/>
                  </a:cubicBezTo>
                  <a:cubicBezTo>
                    <a:pt x="67" y="418"/>
                    <a:pt x="68" y="416"/>
                    <a:pt x="70" y="414"/>
                  </a:cubicBezTo>
                  <a:cubicBezTo>
                    <a:pt x="72" y="412"/>
                    <a:pt x="74" y="411"/>
                    <a:pt x="77" y="411"/>
                  </a:cubicBezTo>
                  <a:cubicBezTo>
                    <a:pt x="79" y="411"/>
                    <a:pt x="81" y="411"/>
                    <a:pt x="82" y="412"/>
                  </a:cubicBezTo>
                  <a:cubicBezTo>
                    <a:pt x="86" y="413"/>
                    <a:pt x="89" y="414"/>
                    <a:pt x="92" y="416"/>
                  </a:cubicBezTo>
                  <a:cubicBezTo>
                    <a:pt x="92" y="416"/>
                    <a:pt x="92" y="416"/>
                    <a:pt x="96" y="405"/>
                  </a:cubicBezTo>
                  <a:cubicBezTo>
                    <a:pt x="93" y="402"/>
                    <a:pt x="89" y="401"/>
                    <a:pt x="83" y="400"/>
                  </a:cubicBezTo>
                  <a:cubicBezTo>
                    <a:pt x="83" y="400"/>
                    <a:pt x="82" y="400"/>
                    <a:pt x="82" y="400"/>
                  </a:cubicBezTo>
                  <a:cubicBezTo>
                    <a:pt x="82" y="400"/>
                    <a:pt x="82" y="400"/>
                    <a:pt x="82" y="391"/>
                  </a:cubicBezTo>
                  <a:cubicBezTo>
                    <a:pt x="82" y="391"/>
                    <a:pt x="82" y="391"/>
                    <a:pt x="70" y="391"/>
                  </a:cubicBezTo>
                  <a:cubicBezTo>
                    <a:pt x="70" y="391"/>
                    <a:pt x="70" y="391"/>
                    <a:pt x="70" y="401"/>
                  </a:cubicBezTo>
                  <a:cubicBezTo>
                    <a:pt x="67" y="402"/>
                    <a:pt x="65" y="402"/>
                    <a:pt x="62" y="404"/>
                  </a:cubicBezTo>
                  <a:cubicBezTo>
                    <a:pt x="61" y="405"/>
                    <a:pt x="60" y="406"/>
                    <a:pt x="58" y="408"/>
                  </a:cubicBezTo>
                  <a:cubicBezTo>
                    <a:pt x="55" y="411"/>
                    <a:pt x="54" y="416"/>
                    <a:pt x="54" y="420"/>
                  </a:cubicBezTo>
                  <a:cubicBezTo>
                    <a:pt x="54" y="423"/>
                    <a:pt x="54" y="426"/>
                    <a:pt x="55" y="429"/>
                  </a:cubicBezTo>
                  <a:cubicBezTo>
                    <a:pt x="56" y="431"/>
                    <a:pt x="58" y="434"/>
                    <a:pt x="60" y="436"/>
                  </a:cubicBezTo>
                  <a:cubicBezTo>
                    <a:pt x="60" y="436"/>
                    <a:pt x="60" y="436"/>
                    <a:pt x="61" y="436"/>
                  </a:cubicBezTo>
                  <a:cubicBezTo>
                    <a:pt x="61" y="437"/>
                    <a:pt x="62" y="438"/>
                    <a:pt x="63" y="438"/>
                  </a:cubicBezTo>
                  <a:cubicBezTo>
                    <a:pt x="65" y="439"/>
                    <a:pt x="68" y="441"/>
                    <a:pt x="72" y="443"/>
                  </a:cubicBezTo>
                  <a:cubicBezTo>
                    <a:pt x="77" y="445"/>
                    <a:pt x="81" y="448"/>
                    <a:pt x="83" y="451"/>
                  </a:cubicBezTo>
                  <a:cubicBezTo>
                    <a:pt x="85" y="453"/>
                    <a:pt x="86" y="456"/>
                    <a:pt x="86" y="459"/>
                  </a:cubicBezTo>
                  <a:cubicBezTo>
                    <a:pt x="86" y="464"/>
                    <a:pt x="82" y="466"/>
                    <a:pt x="74" y="466"/>
                  </a:cubicBezTo>
                  <a:cubicBezTo>
                    <a:pt x="69" y="466"/>
                    <a:pt x="64" y="465"/>
                    <a:pt x="59" y="461"/>
                  </a:cubicBezTo>
                  <a:cubicBezTo>
                    <a:pt x="59" y="461"/>
                    <a:pt x="59" y="461"/>
                    <a:pt x="53" y="473"/>
                  </a:cubicBezTo>
                  <a:cubicBezTo>
                    <a:pt x="59" y="476"/>
                    <a:pt x="64" y="478"/>
                    <a:pt x="70" y="479"/>
                  </a:cubicBezTo>
                  <a:cubicBezTo>
                    <a:pt x="70" y="479"/>
                    <a:pt x="70" y="479"/>
                    <a:pt x="70" y="489"/>
                  </a:cubicBezTo>
                  <a:cubicBezTo>
                    <a:pt x="70" y="489"/>
                    <a:pt x="70" y="489"/>
                    <a:pt x="82" y="489"/>
                  </a:cubicBezTo>
                  <a:cubicBezTo>
                    <a:pt x="82" y="489"/>
                    <a:pt x="82" y="489"/>
                    <a:pt x="82" y="477"/>
                  </a:cubicBezTo>
                  <a:cubicBezTo>
                    <a:pt x="88" y="476"/>
                    <a:pt x="92" y="473"/>
                    <a:pt x="95" y="4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4" name="bcgBugs_Slide with Graphs">
            <a:extLst>
              <a:ext uri="{FF2B5EF4-FFF2-40B4-BE49-F238E27FC236}">
                <a16:creationId xmlns:a16="http://schemas.microsoft.com/office/drawing/2014/main" id="{D2B94D65-AFD1-B79A-A276-FBB1A52F931B}"/>
              </a:ext>
            </a:extLst>
          </p:cNvPr>
          <p:cNvGrpSpPr>
            <a:grpSpLocks noChangeAspect="1"/>
          </p:cNvGrpSpPr>
          <p:nvPr/>
        </p:nvGrpSpPr>
        <p:grpSpPr bwMode="auto">
          <a:xfrm>
            <a:off x="517162" y="2177278"/>
            <a:ext cx="683761" cy="683761"/>
            <a:chOff x="1800" y="1263"/>
            <a:chExt cx="288" cy="288"/>
          </a:xfrm>
        </p:grpSpPr>
        <p:sp>
          <p:nvSpPr>
            <p:cNvPr id="45" name="AutoShape 12">
              <a:extLst>
                <a:ext uri="{FF2B5EF4-FFF2-40B4-BE49-F238E27FC236}">
                  <a16:creationId xmlns:a16="http://schemas.microsoft.com/office/drawing/2014/main" id="{C0519945-DA74-301F-B520-C98A5F48DE63}"/>
                </a:ext>
              </a:extLst>
            </p:cNvPr>
            <p:cNvSpPr>
              <a:spLocks noChangeAspect="1" noChangeArrowheads="1" noTextEdit="1"/>
            </p:cNvSpPr>
            <p:nvPr/>
          </p:nvSpPr>
          <p:spPr bwMode="auto">
            <a:xfrm>
              <a:off x="1800" y="126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4">
              <a:extLst>
                <a:ext uri="{FF2B5EF4-FFF2-40B4-BE49-F238E27FC236}">
                  <a16:creationId xmlns:a16="http://schemas.microsoft.com/office/drawing/2014/main" id="{2E3CCF78-DDF1-F1B8-6C6E-81FA4697E174}"/>
                </a:ext>
              </a:extLst>
            </p:cNvPr>
            <p:cNvSpPr>
              <a:spLocks noEditPoints="1"/>
            </p:cNvSpPr>
            <p:nvPr/>
          </p:nvSpPr>
          <p:spPr bwMode="auto">
            <a:xfrm>
              <a:off x="1817" y="1317"/>
              <a:ext cx="255" cy="181"/>
            </a:xfrm>
            <a:custGeom>
              <a:avLst/>
              <a:gdLst>
                <a:gd name="T0" fmla="*/ 659 w 884"/>
                <a:gd name="T1" fmla="*/ 71 h 628"/>
                <a:gd name="T2" fmla="*/ 659 w 884"/>
                <a:gd name="T3" fmla="*/ 215 h 628"/>
                <a:gd name="T4" fmla="*/ 872 w 884"/>
                <a:gd name="T5" fmla="*/ 0 h 628"/>
                <a:gd name="T6" fmla="*/ 0 w 884"/>
                <a:gd name="T7" fmla="*/ 11 h 628"/>
                <a:gd name="T8" fmla="*/ 12 w 884"/>
                <a:gd name="T9" fmla="*/ 628 h 628"/>
                <a:gd name="T10" fmla="*/ 884 w 884"/>
                <a:gd name="T11" fmla="*/ 617 h 628"/>
                <a:gd name="T12" fmla="*/ 872 w 884"/>
                <a:gd name="T13" fmla="*/ 0 h 628"/>
                <a:gd name="T14" fmla="*/ 662 w 884"/>
                <a:gd name="T15" fmla="*/ 48 h 628"/>
                <a:gd name="T16" fmla="*/ 666 w 884"/>
                <a:gd name="T17" fmla="*/ 48 h 628"/>
                <a:gd name="T18" fmla="*/ 672 w 884"/>
                <a:gd name="T19" fmla="*/ 48 h 628"/>
                <a:gd name="T20" fmla="*/ 658 w 884"/>
                <a:gd name="T21" fmla="*/ 378 h 628"/>
                <a:gd name="T22" fmla="*/ 584 w 884"/>
                <a:gd name="T23" fmla="*/ 361 h 628"/>
                <a:gd name="T24" fmla="*/ 658 w 884"/>
                <a:gd name="T25" fmla="*/ 47 h 628"/>
                <a:gd name="T26" fmla="*/ 330 w 884"/>
                <a:gd name="T27" fmla="*/ 47 h 628"/>
                <a:gd name="T28" fmla="*/ 391 w 884"/>
                <a:gd name="T29" fmla="*/ 57 h 628"/>
                <a:gd name="T30" fmla="*/ 381 w 884"/>
                <a:gd name="T31" fmla="*/ 378 h 628"/>
                <a:gd name="T32" fmla="*/ 320 w 884"/>
                <a:gd name="T33" fmla="*/ 369 h 628"/>
                <a:gd name="T34" fmla="*/ 235 w 884"/>
                <a:gd name="T35" fmla="*/ 135 h 628"/>
                <a:gd name="T36" fmla="*/ 295 w 884"/>
                <a:gd name="T37" fmla="*/ 126 h 628"/>
                <a:gd name="T38" fmla="*/ 305 w 884"/>
                <a:gd name="T39" fmla="*/ 369 h 628"/>
                <a:gd name="T40" fmla="*/ 244 w 884"/>
                <a:gd name="T41" fmla="*/ 378 h 628"/>
                <a:gd name="T42" fmla="*/ 235 w 884"/>
                <a:gd name="T43" fmla="*/ 135 h 628"/>
                <a:gd name="T44" fmla="*/ 157 w 884"/>
                <a:gd name="T45" fmla="*/ 187 h 628"/>
                <a:gd name="T46" fmla="*/ 219 w 884"/>
                <a:gd name="T47" fmla="*/ 196 h 628"/>
                <a:gd name="T48" fmla="*/ 209 w 884"/>
                <a:gd name="T49" fmla="*/ 378 h 628"/>
                <a:gd name="T50" fmla="*/ 148 w 884"/>
                <a:gd name="T51" fmla="*/ 369 h 628"/>
                <a:gd name="T52" fmla="*/ 61 w 884"/>
                <a:gd name="T53" fmla="*/ 250 h 628"/>
                <a:gd name="T54" fmla="*/ 122 w 884"/>
                <a:gd name="T55" fmla="*/ 240 h 628"/>
                <a:gd name="T56" fmla="*/ 132 w 884"/>
                <a:gd name="T57" fmla="*/ 369 h 628"/>
                <a:gd name="T58" fmla="*/ 70 w 884"/>
                <a:gd name="T59" fmla="*/ 378 h 628"/>
                <a:gd name="T60" fmla="*/ 61 w 884"/>
                <a:gd name="T61" fmla="*/ 250 h 628"/>
                <a:gd name="T62" fmla="*/ 61 w 884"/>
                <a:gd name="T63" fmla="*/ 562 h 628"/>
                <a:gd name="T64" fmla="*/ 61 w 884"/>
                <a:gd name="T65" fmla="*/ 538 h 628"/>
                <a:gd name="T66" fmla="*/ 835 w 884"/>
                <a:gd name="T67" fmla="*/ 550 h 628"/>
                <a:gd name="T68" fmla="*/ 823 w 884"/>
                <a:gd name="T69" fmla="*/ 500 h 628"/>
                <a:gd name="T70" fmla="*/ 49 w 884"/>
                <a:gd name="T71" fmla="*/ 488 h 628"/>
                <a:gd name="T72" fmla="*/ 823 w 884"/>
                <a:gd name="T73" fmla="*/ 476 h 628"/>
                <a:gd name="T74" fmla="*/ 823 w 884"/>
                <a:gd name="T75" fmla="*/ 500 h 628"/>
                <a:gd name="T76" fmla="*/ 61 w 884"/>
                <a:gd name="T77" fmla="*/ 438 h 628"/>
                <a:gd name="T78" fmla="*/ 61 w 884"/>
                <a:gd name="T79" fmla="*/ 414 h 628"/>
                <a:gd name="T80" fmla="*/ 835 w 884"/>
                <a:gd name="T81" fmla="*/ 426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4" h="628">
                  <a:moveTo>
                    <a:pt x="662" y="72"/>
                  </a:moveTo>
                  <a:cubicBezTo>
                    <a:pt x="661" y="72"/>
                    <a:pt x="660" y="71"/>
                    <a:pt x="659" y="71"/>
                  </a:cubicBezTo>
                  <a:cubicBezTo>
                    <a:pt x="612" y="71"/>
                    <a:pt x="571" y="94"/>
                    <a:pt x="544" y="129"/>
                  </a:cubicBezTo>
                  <a:cubicBezTo>
                    <a:pt x="659" y="215"/>
                    <a:pt x="659" y="215"/>
                    <a:pt x="659" y="215"/>
                  </a:cubicBezTo>
                  <a:cubicBezTo>
                    <a:pt x="661" y="135"/>
                    <a:pt x="662" y="93"/>
                    <a:pt x="662" y="72"/>
                  </a:cubicBezTo>
                  <a:close/>
                  <a:moveTo>
                    <a:pt x="872" y="0"/>
                  </a:moveTo>
                  <a:cubicBezTo>
                    <a:pt x="12" y="0"/>
                    <a:pt x="12" y="0"/>
                    <a:pt x="12" y="0"/>
                  </a:cubicBezTo>
                  <a:cubicBezTo>
                    <a:pt x="5" y="0"/>
                    <a:pt x="0" y="5"/>
                    <a:pt x="0" y="11"/>
                  </a:cubicBezTo>
                  <a:cubicBezTo>
                    <a:pt x="0" y="617"/>
                    <a:pt x="0" y="617"/>
                    <a:pt x="0" y="617"/>
                  </a:cubicBezTo>
                  <a:cubicBezTo>
                    <a:pt x="0" y="623"/>
                    <a:pt x="5" y="628"/>
                    <a:pt x="12" y="628"/>
                  </a:cubicBezTo>
                  <a:cubicBezTo>
                    <a:pt x="872" y="628"/>
                    <a:pt x="872" y="628"/>
                    <a:pt x="872" y="628"/>
                  </a:cubicBezTo>
                  <a:cubicBezTo>
                    <a:pt x="879" y="628"/>
                    <a:pt x="884" y="623"/>
                    <a:pt x="884" y="617"/>
                  </a:cubicBezTo>
                  <a:cubicBezTo>
                    <a:pt x="884" y="11"/>
                    <a:pt x="884" y="11"/>
                    <a:pt x="884" y="11"/>
                  </a:cubicBezTo>
                  <a:cubicBezTo>
                    <a:pt x="884" y="5"/>
                    <a:pt x="879" y="0"/>
                    <a:pt x="872" y="0"/>
                  </a:cubicBezTo>
                  <a:close/>
                  <a:moveTo>
                    <a:pt x="658" y="47"/>
                  </a:moveTo>
                  <a:cubicBezTo>
                    <a:pt x="660" y="47"/>
                    <a:pt x="661" y="48"/>
                    <a:pt x="662" y="48"/>
                  </a:cubicBezTo>
                  <a:cubicBezTo>
                    <a:pt x="662" y="47"/>
                    <a:pt x="662" y="47"/>
                    <a:pt x="662" y="47"/>
                  </a:cubicBezTo>
                  <a:cubicBezTo>
                    <a:pt x="663" y="47"/>
                    <a:pt x="665" y="48"/>
                    <a:pt x="666" y="48"/>
                  </a:cubicBezTo>
                  <a:cubicBezTo>
                    <a:pt x="668" y="48"/>
                    <a:pt x="668" y="48"/>
                    <a:pt x="668" y="48"/>
                  </a:cubicBezTo>
                  <a:cubicBezTo>
                    <a:pt x="669" y="48"/>
                    <a:pt x="671" y="48"/>
                    <a:pt x="672" y="48"/>
                  </a:cubicBezTo>
                  <a:cubicBezTo>
                    <a:pt x="757" y="55"/>
                    <a:pt x="823" y="126"/>
                    <a:pt x="823" y="213"/>
                  </a:cubicBezTo>
                  <a:cubicBezTo>
                    <a:pt x="823" y="304"/>
                    <a:pt x="749" y="378"/>
                    <a:pt x="658" y="378"/>
                  </a:cubicBezTo>
                  <a:cubicBezTo>
                    <a:pt x="658" y="378"/>
                    <a:pt x="658" y="378"/>
                    <a:pt x="658" y="378"/>
                  </a:cubicBezTo>
                  <a:cubicBezTo>
                    <a:pt x="631" y="378"/>
                    <a:pt x="606" y="372"/>
                    <a:pt x="584" y="361"/>
                  </a:cubicBezTo>
                  <a:cubicBezTo>
                    <a:pt x="530" y="333"/>
                    <a:pt x="493" y="278"/>
                    <a:pt x="493" y="213"/>
                  </a:cubicBezTo>
                  <a:cubicBezTo>
                    <a:pt x="493" y="122"/>
                    <a:pt x="567" y="47"/>
                    <a:pt x="658" y="47"/>
                  </a:cubicBezTo>
                  <a:close/>
                  <a:moveTo>
                    <a:pt x="320" y="57"/>
                  </a:moveTo>
                  <a:cubicBezTo>
                    <a:pt x="320" y="51"/>
                    <a:pt x="325" y="47"/>
                    <a:pt x="330" y="47"/>
                  </a:cubicBezTo>
                  <a:cubicBezTo>
                    <a:pt x="330" y="47"/>
                    <a:pt x="330" y="47"/>
                    <a:pt x="381" y="47"/>
                  </a:cubicBezTo>
                  <a:cubicBezTo>
                    <a:pt x="387" y="47"/>
                    <a:pt x="391" y="51"/>
                    <a:pt x="391" y="57"/>
                  </a:cubicBezTo>
                  <a:cubicBezTo>
                    <a:pt x="391" y="57"/>
                    <a:pt x="391" y="57"/>
                    <a:pt x="391" y="369"/>
                  </a:cubicBezTo>
                  <a:cubicBezTo>
                    <a:pt x="391" y="374"/>
                    <a:pt x="387" y="378"/>
                    <a:pt x="381" y="378"/>
                  </a:cubicBezTo>
                  <a:cubicBezTo>
                    <a:pt x="381" y="378"/>
                    <a:pt x="381" y="378"/>
                    <a:pt x="330" y="378"/>
                  </a:cubicBezTo>
                  <a:cubicBezTo>
                    <a:pt x="325" y="378"/>
                    <a:pt x="320" y="374"/>
                    <a:pt x="320" y="369"/>
                  </a:cubicBezTo>
                  <a:cubicBezTo>
                    <a:pt x="320" y="369"/>
                    <a:pt x="320" y="369"/>
                    <a:pt x="320" y="57"/>
                  </a:cubicBezTo>
                  <a:close/>
                  <a:moveTo>
                    <a:pt x="235" y="135"/>
                  </a:moveTo>
                  <a:cubicBezTo>
                    <a:pt x="235" y="130"/>
                    <a:pt x="239" y="126"/>
                    <a:pt x="244" y="126"/>
                  </a:cubicBezTo>
                  <a:cubicBezTo>
                    <a:pt x="244" y="126"/>
                    <a:pt x="244" y="126"/>
                    <a:pt x="295" y="126"/>
                  </a:cubicBezTo>
                  <a:cubicBezTo>
                    <a:pt x="301" y="126"/>
                    <a:pt x="305" y="130"/>
                    <a:pt x="305" y="135"/>
                  </a:cubicBezTo>
                  <a:cubicBezTo>
                    <a:pt x="305" y="135"/>
                    <a:pt x="305" y="135"/>
                    <a:pt x="305" y="369"/>
                  </a:cubicBezTo>
                  <a:cubicBezTo>
                    <a:pt x="305" y="374"/>
                    <a:pt x="301" y="378"/>
                    <a:pt x="295" y="378"/>
                  </a:cubicBezTo>
                  <a:cubicBezTo>
                    <a:pt x="295" y="378"/>
                    <a:pt x="295" y="378"/>
                    <a:pt x="244" y="378"/>
                  </a:cubicBezTo>
                  <a:cubicBezTo>
                    <a:pt x="239" y="378"/>
                    <a:pt x="235" y="374"/>
                    <a:pt x="235" y="369"/>
                  </a:cubicBezTo>
                  <a:cubicBezTo>
                    <a:pt x="235" y="369"/>
                    <a:pt x="235" y="369"/>
                    <a:pt x="235" y="135"/>
                  </a:cubicBezTo>
                  <a:close/>
                  <a:moveTo>
                    <a:pt x="148" y="196"/>
                  </a:moveTo>
                  <a:cubicBezTo>
                    <a:pt x="148" y="191"/>
                    <a:pt x="152" y="187"/>
                    <a:pt x="157" y="187"/>
                  </a:cubicBezTo>
                  <a:cubicBezTo>
                    <a:pt x="157" y="187"/>
                    <a:pt x="157" y="187"/>
                    <a:pt x="209" y="187"/>
                  </a:cubicBezTo>
                  <a:cubicBezTo>
                    <a:pt x="215" y="187"/>
                    <a:pt x="219" y="191"/>
                    <a:pt x="219" y="196"/>
                  </a:cubicBezTo>
                  <a:cubicBezTo>
                    <a:pt x="219" y="196"/>
                    <a:pt x="219" y="196"/>
                    <a:pt x="219" y="369"/>
                  </a:cubicBezTo>
                  <a:cubicBezTo>
                    <a:pt x="219" y="374"/>
                    <a:pt x="215" y="378"/>
                    <a:pt x="209" y="378"/>
                  </a:cubicBezTo>
                  <a:cubicBezTo>
                    <a:pt x="209" y="378"/>
                    <a:pt x="209" y="378"/>
                    <a:pt x="157" y="378"/>
                  </a:cubicBezTo>
                  <a:cubicBezTo>
                    <a:pt x="152" y="378"/>
                    <a:pt x="148" y="374"/>
                    <a:pt x="148" y="369"/>
                  </a:cubicBezTo>
                  <a:cubicBezTo>
                    <a:pt x="148" y="369"/>
                    <a:pt x="148" y="369"/>
                    <a:pt x="148" y="196"/>
                  </a:cubicBezTo>
                  <a:close/>
                  <a:moveTo>
                    <a:pt x="61" y="250"/>
                  </a:moveTo>
                  <a:cubicBezTo>
                    <a:pt x="61" y="245"/>
                    <a:pt x="64" y="240"/>
                    <a:pt x="70" y="240"/>
                  </a:cubicBezTo>
                  <a:cubicBezTo>
                    <a:pt x="122" y="240"/>
                    <a:pt x="122" y="240"/>
                    <a:pt x="122" y="240"/>
                  </a:cubicBezTo>
                  <a:cubicBezTo>
                    <a:pt x="127" y="240"/>
                    <a:pt x="132" y="245"/>
                    <a:pt x="132" y="250"/>
                  </a:cubicBezTo>
                  <a:cubicBezTo>
                    <a:pt x="132" y="369"/>
                    <a:pt x="132" y="369"/>
                    <a:pt x="132" y="369"/>
                  </a:cubicBezTo>
                  <a:cubicBezTo>
                    <a:pt x="132" y="374"/>
                    <a:pt x="127" y="378"/>
                    <a:pt x="122" y="378"/>
                  </a:cubicBezTo>
                  <a:cubicBezTo>
                    <a:pt x="70" y="378"/>
                    <a:pt x="70" y="378"/>
                    <a:pt x="70" y="378"/>
                  </a:cubicBezTo>
                  <a:cubicBezTo>
                    <a:pt x="64" y="378"/>
                    <a:pt x="61" y="374"/>
                    <a:pt x="61" y="369"/>
                  </a:cubicBezTo>
                  <a:cubicBezTo>
                    <a:pt x="61" y="250"/>
                    <a:pt x="61" y="250"/>
                    <a:pt x="61" y="250"/>
                  </a:cubicBezTo>
                  <a:close/>
                  <a:moveTo>
                    <a:pt x="823" y="562"/>
                  </a:moveTo>
                  <a:cubicBezTo>
                    <a:pt x="61" y="562"/>
                    <a:pt x="61" y="562"/>
                    <a:pt x="61" y="562"/>
                  </a:cubicBezTo>
                  <a:cubicBezTo>
                    <a:pt x="54" y="562"/>
                    <a:pt x="49" y="556"/>
                    <a:pt x="49" y="550"/>
                  </a:cubicBezTo>
                  <a:cubicBezTo>
                    <a:pt x="49" y="543"/>
                    <a:pt x="54" y="538"/>
                    <a:pt x="61" y="538"/>
                  </a:cubicBezTo>
                  <a:cubicBezTo>
                    <a:pt x="823" y="538"/>
                    <a:pt x="823" y="538"/>
                    <a:pt x="823" y="538"/>
                  </a:cubicBezTo>
                  <a:cubicBezTo>
                    <a:pt x="830" y="538"/>
                    <a:pt x="835" y="543"/>
                    <a:pt x="835" y="550"/>
                  </a:cubicBezTo>
                  <a:cubicBezTo>
                    <a:pt x="835" y="556"/>
                    <a:pt x="830" y="562"/>
                    <a:pt x="823" y="562"/>
                  </a:cubicBezTo>
                  <a:close/>
                  <a:moveTo>
                    <a:pt x="823" y="500"/>
                  </a:moveTo>
                  <a:cubicBezTo>
                    <a:pt x="61" y="500"/>
                    <a:pt x="61" y="500"/>
                    <a:pt x="61" y="500"/>
                  </a:cubicBezTo>
                  <a:cubicBezTo>
                    <a:pt x="54" y="500"/>
                    <a:pt x="49" y="495"/>
                    <a:pt x="49" y="488"/>
                  </a:cubicBezTo>
                  <a:cubicBezTo>
                    <a:pt x="49" y="481"/>
                    <a:pt x="54" y="476"/>
                    <a:pt x="61" y="476"/>
                  </a:cubicBezTo>
                  <a:cubicBezTo>
                    <a:pt x="823" y="476"/>
                    <a:pt x="823" y="476"/>
                    <a:pt x="823" y="476"/>
                  </a:cubicBezTo>
                  <a:cubicBezTo>
                    <a:pt x="830" y="476"/>
                    <a:pt x="835" y="481"/>
                    <a:pt x="835" y="488"/>
                  </a:cubicBezTo>
                  <a:cubicBezTo>
                    <a:pt x="835" y="495"/>
                    <a:pt x="830" y="500"/>
                    <a:pt x="823" y="500"/>
                  </a:cubicBezTo>
                  <a:close/>
                  <a:moveTo>
                    <a:pt x="823" y="438"/>
                  </a:moveTo>
                  <a:cubicBezTo>
                    <a:pt x="61" y="438"/>
                    <a:pt x="61" y="438"/>
                    <a:pt x="61" y="438"/>
                  </a:cubicBezTo>
                  <a:cubicBezTo>
                    <a:pt x="54" y="438"/>
                    <a:pt x="49" y="432"/>
                    <a:pt x="49" y="426"/>
                  </a:cubicBezTo>
                  <a:cubicBezTo>
                    <a:pt x="49" y="419"/>
                    <a:pt x="54" y="414"/>
                    <a:pt x="61" y="414"/>
                  </a:cubicBezTo>
                  <a:cubicBezTo>
                    <a:pt x="823" y="414"/>
                    <a:pt x="823" y="414"/>
                    <a:pt x="823" y="414"/>
                  </a:cubicBezTo>
                  <a:cubicBezTo>
                    <a:pt x="830" y="414"/>
                    <a:pt x="835" y="419"/>
                    <a:pt x="835" y="426"/>
                  </a:cubicBezTo>
                  <a:cubicBezTo>
                    <a:pt x="835" y="432"/>
                    <a:pt x="830" y="438"/>
                    <a:pt x="823" y="4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a:extLst>
              <a:ext uri="{FF2B5EF4-FFF2-40B4-BE49-F238E27FC236}">
                <a16:creationId xmlns:a16="http://schemas.microsoft.com/office/drawing/2014/main" id="{C273C1F4-E443-845A-D8D3-15C1FFF0D74B}"/>
              </a:ext>
            </a:extLst>
          </p:cNvPr>
          <p:cNvSpPr/>
          <p:nvPr/>
        </p:nvSpPr>
        <p:spPr>
          <a:xfrm>
            <a:off x="1242078" y="5842264"/>
            <a:ext cx="6299960" cy="738664"/>
          </a:xfrm>
          <a:prstGeom prst="rect">
            <a:avLst/>
          </a:prstGeom>
        </p:spPr>
        <p:txBody>
          <a:bodyPr wrap="square">
            <a:spAutoFit/>
          </a:bodyPr>
          <a:lstStyle/>
          <a:p>
            <a:pPr>
              <a:lnSpc>
                <a:spcPct val="100000"/>
              </a:lnSpc>
              <a:spcBef>
                <a:spcPts val="0"/>
              </a:spcBef>
              <a:spcAft>
                <a:spcPts val="0"/>
              </a:spcAft>
            </a:pPr>
            <a:r>
              <a:rPr lang="en-US" sz="1400" b="1" dirty="0">
                <a:solidFill>
                  <a:srgbClr val="FFFFFF"/>
                </a:solidFill>
              </a:rPr>
              <a:t>Key Insights</a:t>
            </a:r>
            <a:br>
              <a:rPr lang="en-US" dirty="0">
                <a:solidFill>
                  <a:srgbClr val="FFFFFF"/>
                </a:solidFill>
              </a:rPr>
            </a:br>
            <a:r>
              <a:rPr lang="en-US" sz="1400" dirty="0">
                <a:solidFill>
                  <a:srgbClr val="FFFFFF"/>
                </a:solidFill>
              </a:rPr>
              <a:t>Imagine you are sharing your analysis with the client; what are the top 5 insights that you would share for the 2021-year end meeting</a:t>
            </a:r>
          </a:p>
        </p:txBody>
      </p:sp>
      <p:grpSp>
        <p:nvGrpSpPr>
          <p:cNvPr id="3" name="bcgIcons_Bar Chart Analysis ">
            <a:extLst>
              <a:ext uri="{FF2B5EF4-FFF2-40B4-BE49-F238E27FC236}">
                <a16:creationId xmlns:a16="http://schemas.microsoft.com/office/drawing/2014/main" id="{62489771-3422-BDD8-3D11-4B20AC69877D}"/>
              </a:ext>
            </a:extLst>
          </p:cNvPr>
          <p:cNvGrpSpPr>
            <a:grpSpLocks noChangeAspect="1"/>
          </p:cNvGrpSpPr>
          <p:nvPr/>
        </p:nvGrpSpPr>
        <p:grpSpPr>
          <a:xfrm>
            <a:off x="503413" y="5748627"/>
            <a:ext cx="738665" cy="738665"/>
            <a:chOff x="5273675" y="2606675"/>
            <a:chExt cx="1644650" cy="1644650"/>
          </a:xfrm>
        </p:grpSpPr>
        <p:sp>
          <p:nvSpPr>
            <p:cNvPr id="6" name="AutoShape 3">
              <a:extLst>
                <a:ext uri="{FF2B5EF4-FFF2-40B4-BE49-F238E27FC236}">
                  <a16:creationId xmlns:a16="http://schemas.microsoft.com/office/drawing/2014/main" id="{C24DB4B9-E5B5-6A5D-9B01-BA2611F90AD2}"/>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136B2705-04E8-51E8-3BE4-331D16FD2986}"/>
                </a:ext>
              </a:extLst>
            </p:cNvPr>
            <p:cNvGrpSpPr/>
            <p:nvPr/>
          </p:nvGrpSpPr>
          <p:grpSpPr>
            <a:xfrm>
              <a:off x="5445124" y="2962275"/>
              <a:ext cx="1363857" cy="1236663"/>
              <a:chOff x="5445124" y="2962275"/>
              <a:chExt cx="1363857" cy="1236663"/>
            </a:xfrm>
          </p:grpSpPr>
          <p:sp>
            <p:nvSpPr>
              <p:cNvPr id="10" name="Freeform 15">
                <a:extLst>
                  <a:ext uri="{FF2B5EF4-FFF2-40B4-BE49-F238E27FC236}">
                    <a16:creationId xmlns:a16="http://schemas.microsoft.com/office/drawing/2014/main" id="{4A902C2D-E8C7-1FEB-BB12-9FB09EC54822}"/>
                  </a:ext>
                </a:extLst>
              </p:cNvPr>
              <p:cNvSpPr>
                <a:spLocks/>
              </p:cNvSpPr>
              <p:nvPr/>
            </p:nvSpPr>
            <p:spPr bwMode="auto">
              <a:xfrm>
                <a:off x="5508625" y="3025775"/>
                <a:ext cx="1176338" cy="806451"/>
              </a:xfrm>
              <a:custGeom>
                <a:avLst/>
                <a:gdLst>
                  <a:gd name="connsiteX0" fmla="*/ 14945 w 1176338"/>
                  <a:gd name="connsiteY0" fmla="*/ 684213 h 806451"/>
                  <a:gd name="connsiteX1" fmla="*/ 252632 w 1176338"/>
                  <a:gd name="connsiteY1" fmla="*/ 684213 h 806451"/>
                  <a:gd name="connsiteX2" fmla="*/ 268288 w 1176338"/>
                  <a:gd name="connsiteY2" fmla="*/ 699940 h 806451"/>
                  <a:gd name="connsiteX3" fmla="*/ 268288 w 1176338"/>
                  <a:gd name="connsiteY3" fmla="*/ 790725 h 806451"/>
                  <a:gd name="connsiteX4" fmla="*/ 252632 w 1176338"/>
                  <a:gd name="connsiteY4" fmla="*/ 806451 h 806451"/>
                  <a:gd name="connsiteX5" fmla="*/ 14945 w 1176338"/>
                  <a:gd name="connsiteY5" fmla="*/ 806451 h 806451"/>
                  <a:gd name="connsiteX6" fmla="*/ 0 w 1176338"/>
                  <a:gd name="connsiteY6" fmla="*/ 790725 h 806451"/>
                  <a:gd name="connsiteX7" fmla="*/ 0 w 1176338"/>
                  <a:gd name="connsiteY7" fmla="*/ 699940 h 806451"/>
                  <a:gd name="connsiteX8" fmla="*/ 14945 w 1176338"/>
                  <a:gd name="connsiteY8" fmla="*/ 684213 h 806451"/>
                  <a:gd name="connsiteX9" fmla="*/ 318056 w 1176338"/>
                  <a:gd name="connsiteY9" fmla="*/ 460375 h 806451"/>
                  <a:gd name="connsiteX10" fmla="*/ 368776 w 1176338"/>
                  <a:gd name="connsiteY10" fmla="*/ 460375 h 806451"/>
                  <a:gd name="connsiteX11" fmla="*/ 450930 w 1176338"/>
                  <a:gd name="connsiteY11" fmla="*/ 785043 h 806451"/>
                  <a:gd name="connsiteX12" fmla="*/ 473075 w 1176338"/>
                  <a:gd name="connsiteY12" fmla="*/ 806450 h 806451"/>
                  <a:gd name="connsiteX13" fmla="*/ 318056 w 1176338"/>
                  <a:gd name="connsiteY13" fmla="*/ 806450 h 806451"/>
                  <a:gd name="connsiteX14" fmla="*/ 301625 w 1176338"/>
                  <a:gd name="connsiteY14" fmla="*/ 790752 h 806451"/>
                  <a:gd name="connsiteX15" fmla="*/ 301625 w 1176338"/>
                  <a:gd name="connsiteY15" fmla="*/ 476073 h 806451"/>
                  <a:gd name="connsiteX16" fmla="*/ 318056 w 1176338"/>
                  <a:gd name="connsiteY16" fmla="*/ 460375 h 806451"/>
                  <a:gd name="connsiteX17" fmla="*/ 544513 w 1176338"/>
                  <a:gd name="connsiteY17" fmla="*/ 368300 h 806451"/>
                  <a:gd name="connsiteX18" fmla="*/ 544513 w 1176338"/>
                  <a:gd name="connsiteY18" fmla="*/ 461721 h 806451"/>
                  <a:gd name="connsiteX19" fmla="*/ 544513 w 1176338"/>
                  <a:gd name="connsiteY19" fmla="*/ 733425 h 806451"/>
                  <a:gd name="connsiteX20" fmla="*/ 524052 w 1176338"/>
                  <a:gd name="connsiteY20" fmla="*/ 714171 h 806451"/>
                  <a:gd name="connsiteX21" fmla="*/ 476780 w 1176338"/>
                  <a:gd name="connsiteY21" fmla="*/ 461721 h 806451"/>
                  <a:gd name="connsiteX22" fmla="*/ 530402 w 1176338"/>
                  <a:gd name="connsiteY22" fmla="*/ 381136 h 806451"/>
                  <a:gd name="connsiteX23" fmla="*/ 544513 w 1176338"/>
                  <a:gd name="connsiteY23" fmla="*/ 368300 h 806451"/>
                  <a:gd name="connsiteX24" fmla="*/ 693338 w 1176338"/>
                  <a:gd name="connsiteY24" fmla="*/ 312738 h 806451"/>
                  <a:gd name="connsiteX25" fmla="*/ 862099 w 1176338"/>
                  <a:gd name="connsiteY25" fmla="*/ 385739 h 806451"/>
                  <a:gd name="connsiteX26" fmla="*/ 872825 w 1176338"/>
                  <a:gd name="connsiteY26" fmla="*/ 398621 h 806451"/>
                  <a:gd name="connsiteX27" fmla="*/ 907150 w 1176338"/>
                  <a:gd name="connsiteY27" fmla="*/ 452299 h 806451"/>
                  <a:gd name="connsiteX28" fmla="*/ 907150 w 1176338"/>
                  <a:gd name="connsiteY28" fmla="*/ 647684 h 806451"/>
                  <a:gd name="connsiteX29" fmla="*/ 875686 w 1176338"/>
                  <a:gd name="connsiteY29" fmla="*/ 698498 h 806451"/>
                  <a:gd name="connsiteX30" fmla="*/ 872825 w 1176338"/>
                  <a:gd name="connsiteY30" fmla="*/ 701361 h 806451"/>
                  <a:gd name="connsiteX31" fmla="*/ 856378 w 1176338"/>
                  <a:gd name="connsiteY31" fmla="*/ 719969 h 806451"/>
                  <a:gd name="connsiteX32" fmla="*/ 837786 w 1176338"/>
                  <a:gd name="connsiteY32" fmla="*/ 736430 h 806451"/>
                  <a:gd name="connsiteX33" fmla="*/ 836356 w 1176338"/>
                  <a:gd name="connsiteY33" fmla="*/ 737146 h 806451"/>
                  <a:gd name="connsiteX34" fmla="*/ 693338 w 1176338"/>
                  <a:gd name="connsiteY34" fmla="*/ 785813 h 806451"/>
                  <a:gd name="connsiteX35" fmla="*/ 617538 w 1176338"/>
                  <a:gd name="connsiteY35" fmla="*/ 773646 h 806451"/>
                  <a:gd name="connsiteX36" fmla="*/ 617538 w 1176338"/>
                  <a:gd name="connsiteY36" fmla="*/ 324905 h 806451"/>
                  <a:gd name="connsiteX37" fmla="*/ 693338 w 1176338"/>
                  <a:gd name="connsiteY37" fmla="*/ 312738 h 806451"/>
                  <a:gd name="connsiteX38" fmla="*/ 922170 w 1176338"/>
                  <a:gd name="connsiteY38" fmla="*/ 0 h 806451"/>
                  <a:gd name="connsiteX39" fmla="*/ 1160631 w 1176338"/>
                  <a:gd name="connsiteY39" fmla="*/ 0 h 806451"/>
                  <a:gd name="connsiteX40" fmla="*/ 1176338 w 1176338"/>
                  <a:gd name="connsiteY40" fmla="*/ 15701 h 806451"/>
                  <a:gd name="connsiteX41" fmla="*/ 1176338 w 1176338"/>
                  <a:gd name="connsiteY41" fmla="*/ 790749 h 806451"/>
                  <a:gd name="connsiteX42" fmla="*/ 1160631 w 1176338"/>
                  <a:gd name="connsiteY42" fmla="*/ 806450 h 806451"/>
                  <a:gd name="connsiteX43" fmla="*/ 1094233 w 1176338"/>
                  <a:gd name="connsiteY43" fmla="*/ 806450 h 806451"/>
                  <a:gd name="connsiteX44" fmla="*/ 1092092 w 1176338"/>
                  <a:gd name="connsiteY44" fmla="*/ 804309 h 806451"/>
                  <a:gd name="connsiteX45" fmla="*/ 1063533 w 1176338"/>
                  <a:gd name="connsiteY45" fmla="*/ 790749 h 806451"/>
                  <a:gd name="connsiteX46" fmla="*/ 1060678 w 1176338"/>
                  <a:gd name="connsiteY46" fmla="*/ 790036 h 806451"/>
                  <a:gd name="connsiteX47" fmla="*/ 1058536 w 1176338"/>
                  <a:gd name="connsiteY47" fmla="*/ 790036 h 806451"/>
                  <a:gd name="connsiteX48" fmla="*/ 1042829 w 1176338"/>
                  <a:gd name="connsiteY48" fmla="*/ 792890 h 806451"/>
                  <a:gd name="connsiteX49" fmla="*/ 1034975 w 1176338"/>
                  <a:gd name="connsiteY49" fmla="*/ 782185 h 806451"/>
                  <a:gd name="connsiteX50" fmla="*/ 980715 w 1176338"/>
                  <a:gd name="connsiteY50" fmla="*/ 725805 h 806451"/>
                  <a:gd name="connsiteX51" fmla="*/ 935021 w 1176338"/>
                  <a:gd name="connsiteY51" fmla="*/ 316870 h 806451"/>
                  <a:gd name="connsiteX52" fmla="*/ 906463 w 1176338"/>
                  <a:gd name="connsiteY52" fmla="*/ 289751 h 806451"/>
                  <a:gd name="connsiteX53" fmla="*/ 906463 w 1176338"/>
                  <a:gd name="connsiteY53" fmla="*/ 15701 h 806451"/>
                  <a:gd name="connsiteX54" fmla="*/ 922170 w 1176338"/>
                  <a:gd name="connsiteY54" fmla="*/ 0 h 80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176338" h="806451">
                    <a:moveTo>
                      <a:pt x="14945" y="684213"/>
                    </a:moveTo>
                    <a:cubicBezTo>
                      <a:pt x="14945" y="684213"/>
                      <a:pt x="14945" y="684213"/>
                      <a:pt x="252632" y="684213"/>
                    </a:cubicBezTo>
                    <a:cubicBezTo>
                      <a:pt x="261172" y="684213"/>
                      <a:pt x="268288" y="691362"/>
                      <a:pt x="268288" y="699940"/>
                    </a:cubicBezTo>
                    <a:cubicBezTo>
                      <a:pt x="268288" y="699940"/>
                      <a:pt x="268288" y="699940"/>
                      <a:pt x="268288" y="790725"/>
                    </a:cubicBezTo>
                    <a:cubicBezTo>
                      <a:pt x="268288" y="800018"/>
                      <a:pt x="261172" y="806451"/>
                      <a:pt x="252632" y="806451"/>
                    </a:cubicBezTo>
                    <a:cubicBezTo>
                      <a:pt x="252632" y="806451"/>
                      <a:pt x="252632" y="806451"/>
                      <a:pt x="14945" y="806451"/>
                    </a:cubicBezTo>
                    <a:cubicBezTo>
                      <a:pt x="7117" y="806451"/>
                      <a:pt x="0" y="800018"/>
                      <a:pt x="0" y="790725"/>
                    </a:cubicBezTo>
                    <a:cubicBezTo>
                      <a:pt x="0" y="790725"/>
                      <a:pt x="0" y="790725"/>
                      <a:pt x="0" y="699940"/>
                    </a:cubicBezTo>
                    <a:cubicBezTo>
                      <a:pt x="0" y="691362"/>
                      <a:pt x="7117" y="684213"/>
                      <a:pt x="14945" y="684213"/>
                    </a:cubicBezTo>
                    <a:close/>
                    <a:moveTo>
                      <a:pt x="318056" y="460375"/>
                    </a:moveTo>
                    <a:cubicBezTo>
                      <a:pt x="318056" y="460375"/>
                      <a:pt x="318056" y="460375"/>
                      <a:pt x="368776" y="460375"/>
                    </a:cubicBezTo>
                    <a:cubicBezTo>
                      <a:pt x="338773" y="571690"/>
                      <a:pt x="365919" y="696562"/>
                      <a:pt x="450930" y="785043"/>
                    </a:cubicBezTo>
                    <a:cubicBezTo>
                      <a:pt x="458073" y="792893"/>
                      <a:pt x="465217" y="800028"/>
                      <a:pt x="473075" y="806450"/>
                    </a:cubicBezTo>
                    <a:cubicBezTo>
                      <a:pt x="473075" y="806450"/>
                      <a:pt x="473075" y="806450"/>
                      <a:pt x="318056" y="806450"/>
                    </a:cubicBezTo>
                    <a:cubicBezTo>
                      <a:pt x="308055" y="806450"/>
                      <a:pt x="301625" y="800028"/>
                      <a:pt x="301625" y="790752"/>
                    </a:cubicBezTo>
                    <a:cubicBezTo>
                      <a:pt x="301625" y="790752"/>
                      <a:pt x="301625" y="790752"/>
                      <a:pt x="301625" y="476073"/>
                    </a:cubicBezTo>
                    <a:cubicBezTo>
                      <a:pt x="301625" y="467510"/>
                      <a:pt x="308055" y="460375"/>
                      <a:pt x="318056" y="460375"/>
                    </a:cubicBezTo>
                    <a:close/>
                    <a:moveTo>
                      <a:pt x="544513" y="368300"/>
                    </a:moveTo>
                    <a:cubicBezTo>
                      <a:pt x="544513" y="368300"/>
                      <a:pt x="544513" y="368300"/>
                      <a:pt x="544513" y="461721"/>
                    </a:cubicBezTo>
                    <a:cubicBezTo>
                      <a:pt x="544513" y="461721"/>
                      <a:pt x="544513" y="461721"/>
                      <a:pt x="544513" y="733425"/>
                    </a:cubicBezTo>
                    <a:cubicBezTo>
                      <a:pt x="537458" y="727007"/>
                      <a:pt x="530402" y="721302"/>
                      <a:pt x="524052" y="714171"/>
                    </a:cubicBezTo>
                    <a:cubicBezTo>
                      <a:pt x="458435" y="644996"/>
                      <a:pt x="442913" y="545157"/>
                      <a:pt x="476780" y="461721"/>
                    </a:cubicBezTo>
                    <a:cubicBezTo>
                      <a:pt x="488069" y="432482"/>
                      <a:pt x="506413" y="404670"/>
                      <a:pt x="530402" y="381136"/>
                    </a:cubicBezTo>
                    <a:cubicBezTo>
                      <a:pt x="534635" y="376857"/>
                      <a:pt x="539574" y="372579"/>
                      <a:pt x="544513" y="368300"/>
                    </a:cubicBezTo>
                    <a:close/>
                    <a:moveTo>
                      <a:pt x="693338" y="312738"/>
                    </a:moveTo>
                    <a:cubicBezTo>
                      <a:pt x="757696" y="312738"/>
                      <a:pt x="818479" y="338503"/>
                      <a:pt x="862099" y="385739"/>
                    </a:cubicBezTo>
                    <a:cubicBezTo>
                      <a:pt x="866390" y="390033"/>
                      <a:pt x="869965" y="394327"/>
                      <a:pt x="872825" y="398621"/>
                    </a:cubicBezTo>
                    <a:cubicBezTo>
                      <a:pt x="887127" y="415082"/>
                      <a:pt x="897854" y="432975"/>
                      <a:pt x="907150" y="452299"/>
                    </a:cubicBezTo>
                    <a:cubicBezTo>
                      <a:pt x="935038" y="513848"/>
                      <a:pt x="935038" y="585418"/>
                      <a:pt x="907150" y="647684"/>
                    </a:cubicBezTo>
                    <a:cubicBezTo>
                      <a:pt x="898569" y="665576"/>
                      <a:pt x="888557" y="682753"/>
                      <a:pt x="875686" y="698498"/>
                    </a:cubicBezTo>
                    <a:cubicBezTo>
                      <a:pt x="874971" y="699214"/>
                      <a:pt x="874256" y="700645"/>
                      <a:pt x="872825" y="701361"/>
                    </a:cubicBezTo>
                    <a:cubicBezTo>
                      <a:pt x="867820" y="707802"/>
                      <a:pt x="862099" y="714244"/>
                      <a:pt x="856378" y="719969"/>
                    </a:cubicBezTo>
                    <a:cubicBezTo>
                      <a:pt x="849227" y="727126"/>
                      <a:pt x="842792" y="732136"/>
                      <a:pt x="837786" y="736430"/>
                    </a:cubicBezTo>
                    <a:cubicBezTo>
                      <a:pt x="837786" y="736430"/>
                      <a:pt x="837786" y="736430"/>
                      <a:pt x="836356" y="737146"/>
                    </a:cubicBezTo>
                    <a:cubicBezTo>
                      <a:pt x="795596" y="768636"/>
                      <a:pt x="744824" y="785813"/>
                      <a:pt x="693338" y="785813"/>
                    </a:cubicBezTo>
                    <a:cubicBezTo>
                      <a:pt x="666879" y="785813"/>
                      <a:pt x="641851" y="781519"/>
                      <a:pt x="617538" y="773646"/>
                    </a:cubicBezTo>
                    <a:cubicBezTo>
                      <a:pt x="617538" y="773646"/>
                      <a:pt x="617538" y="773646"/>
                      <a:pt x="617538" y="324905"/>
                    </a:cubicBezTo>
                    <a:cubicBezTo>
                      <a:pt x="641851" y="317032"/>
                      <a:pt x="666879" y="312738"/>
                      <a:pt x="693338" y="312738"/>
                    </a:cubicBezTo>
                    <a:close/>
                    <a:moveTo>
                      <a:pt x="922170" y="0"/>
                    </a:moveTo>
                    <a:cubicBezTo>
                      <a:pt x="922170" y="0"/>
                      <a:pt x="922170" y="0"/>
                      <a:pt x="1160631" y="0"/>
                    </a:cubicBezTo>
                    <a:cubicBezTo>
                      <a:pt x="1169199" y="0"/>
                      <a:pt x="1176338" y="6423"/>
                      <a:pt x="1176338" y="15701"/>
                    </a:cubicBezTo>
                    <a:cubicBezTo>
                      <a:pt x="1176338" y="15701"/>
                      <a:pt x="1176338" y="15701"/>
                      <a:pt x="1176338" y="790749"/>
                    </a:cubicBezTo>
                    <a:cubicBezTo>
                      <a:pt x="1176338" y="800027"/>
                      <a:pt x="1169199" y="806450"/>
                      <a:pt x="1160631" y="806450"/>
                    </a:cubicBezTo>
                    <a:cubicBezTo>
                      <a:pt x="1160631" y="806450"/>
                      <a:pt x="1160631" y="806450"/>
                      <a:pt x="1094233" y="806450"/>
                    </a:cubicBezTo>
                    <a:cubicBezTo>
                      <a:pt x="1094233" y="806450"/>
                      <a:pt x="1094233" y="806450"/>
                      <a:pt x="1092092" y="804309"/>
                    </a:cubicBezTo>
                    <a:cubicBezTo>
                      <a:pt x="1084238" y="797172"/>
                      <a:pt x="1074243" y="792177"/>
                      <a:pt x="1063533" y="790749"/>
                    </a:cubicBezTo>
                    <a:cubicBezTo>
                      <a:pt x="1063533" y="790749"/>
                      <a:pt x="1063533" y="790749"/>
                      <a:pt x="1060678" y="790036"/>
                    </a:cubicBezTo>
                    <a:cubicBezTo>
                      <a:pt x="1060678" y="790036"/>
                      <a:pt x="1060678" y="790036"/>
                      <a:pt x="1058536" y="790036"/>
                    </a:cubicBezTo>
                    <a:cubicBezTo>
                      <a:pt x="1052824" y="790036"/>
                      <a:pt x="1047826" y="790749"/>
                      <a:pt x="1042829" y="792890"/>
                    </a:cubicBezTo>
                    <a:cubicBezTo>
                      <a:pt x="1040687" y="789322"/>
                      <a:pt x="1037831" y="785754"/>
                      <a:pt x="1034975" y="782185"/>
                    </a:cubicBezTo>
                    <a:cubicBezTo>
                      <a:pt x="1034975" y="782185"/>
                      <a:pt x="1034975" y="782185"/>
                      <a:pt x="980715" y="725805"/>
                    </a:cubicBezTo>
                    <a:cubicBezTo>
                      <a:pt x="1059250" y="595916"/>
                      <a:pt x="1041401" y="427490"/>
                      <a:pt x="935021" y="316870"/>
                    </a:cubicBezTo>
                    <a:cubicBezTo>
                      <a:pt x="925740" y="306879"/>
                      <a:pt x="916459" y="298315"/>
                      <a:pt x="906463" y="289751"/>
                    </a:cubicBezTo>
                    <a:cubicBezTo>
                      <a:pt x="906463" y="289751"/>
                      <a:pt x="906463" y="289751"/>
                      <a:pt x="906463" y="15701"/>
                    </a:cubicBezTo>
                    <a:cubicBezTo>
                      <a:pt x="906463" y="6423"/>
                      <a:pt x="912889" y="0"/>
                      <a:pt x="92217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16">
                <a:extLst>
                  <a:ext uri="{FF2B5EF4-FFF2-40B4-BE49-F238E27FC236}">
                    <a16:creationId xmlns:a16="http://schemas.microsoft.com/office/drawing/2014/main" id="{BD35118A-84B2-4343-81B2-55BDC24408B6}"/>
                  </a:ext>
                </a:extLst>
              </p:cNvPr>
              <p:cNvSpPr>
                <a:spLocks/>
              </p:cNvSpPr>
              <p:nvPr/>
            </p:nvSpPr>
            <p:spPr bwMode="auto">
              <a:xfrm>
                <a:off x="5445124" y="2962275"/>
                <a:ext cx="1363857" cy="1236663"/>
              </a:xfrm>
              <a:custGeom>
                <a:avLst/>
                <a:gdLst>
                  <a:gd name="connsiteX0" fmla="*/ 1122942 w 1363857"/>
                  <a:gd name="connsiteY0" fmla="*/ 922338 h 1236663"/>
                  <a:gd name="connsiteX1" fmla="*/ 1112236 w 1363857"/>
                  <a:gd name="connsiteY1" fmla="*/ 931620 h 1236663"/>
                  <a:gd name="connsiteX2" fmla="*/ 1057276 w 1363857"/>
                  <a:gd name="connsiteY2" fmla="*/ 985168 h 1236663"/>
                  <a:gd name="connsiteX3" fmla="*/ 1267122 w 1363857"/>
                  <a:gd name="connsiteY3" fmla="*/ 1204359 h 1236663"/>
                  <a:gd name="connsiteX4" fmla="*/ 1279256 w 1363857"/>
                  <a:gd name="connsiteY4" fmla="*/ 1204359 h 1236663"/>
                  <a:gd name="connsiteX5" fmla="*/ 1309947 w 1363857"/>
                  <a:gd name="connsiteY5" fmla="*/ 1184368 h 1236663"/>
                  <a:gd name="connsiteX6" fmla="*/ 1330646 w 1363857"/>
                  <a:gd name="connsiteY6" fmla="*/ 1154381 h 1236663"/>
                  <a:gd name="connsiteX7" fmla="*/ 1332074 w 1363857"/>
                  <a:gd name="connsiteY7" fmla="*/ 1141529 h 1236663"/>
                  <a:gd name="connsiteX8" fmla="*/ 1131507 w 1363857"/>
                  <a:gd name="connsiteY8" fmla="*/ 931620 h 1236663"/>
                  <a:gd name="connsiteX9" fmla="*/ 1122942 w 1363857"/>
                  <a:gd name="connsiteY9" fmla="*/ 922338 h 1236663"/>
                  <a:gd name="connsiteX10" fmla="*/ 924966 w 1363857"/>
                  <a:gd name="connsiteY10" fmla="*/ 906463 h 1236663"/>
                  <a:gd name="connsiteX11" fmla="*/ 949326 w 1363857"/>
                  <a:gd name="connsiteY11" fmla="*/ 930276 h 1236663"/>
                  <a:gd name="connsiteX12" fmla="*/ 868363 w 1363857"/>
                  <a:gd name="connsiteY12" fmla="*/ 930276 h 1236663"/>
                  <a:gd name="connsiteX13" fmla="*/ 924966 w 1363857"/>
                  <a:gd name="connsiteY13" fmla="*/ 906463 h 1236663"/>
                  <a:gd name="connsiteX14" fmla="*/ 1124399 w 1363857"/>
                  <a:gd name="connsiteY14" fmla="*/ 884238 h 1236663"/>
                  <a:gd name="connsiteX15" fmla="*/ 1134353 w 1363857"/>
                  <a:gd name="connsiteY15" fmla="*/ 889232 h 1236663"/>
                  <a:gd name="connsiteX16" fmla="*/ 1145017 w 1363857"/>
                  <a:gd name="connsiteY16" fmla="*/ 900647 h 1236663"/>
                  <a:gd name="connsiteX17" fmla="*/ 1174878 w 1363857"/>
                  <a:gd name="connsiteY17" fmla="*/ 932037 h 1236663"/>
                  <a:gd name="connsiteX18" fmla="*/ 1354042 w 1363857"/>
                  <a:gd name="connsiteY18" fmla="*/ 1120377 h 1236663"/>
                  <a:gd name="connsiteX19" fmla="*/ 1360441 w 1363857"/>
                  <a:gd name="connsiteY19" fmla="*/ 1164609 h 1236663"/>
                  <a:gd name="connsiteX20" fmla="*/ 1332002 w 1363857"/>
                  <a:gd name="connsiteY20" fmla="*/ 1207413 h 1236663"/>
                  <a:gd name="connsiteX21" fmla="*/ 1287922 w 1363857"/>
                  <a:gd name="connsiteY21" fmla="*/ 1234523 h 1236663"/>
                  <a:gd name="connsiteX22" fmla="*/ 1270859 w 1363857"/>
                  <a:gd name="connsiteY22" fmla="*/ 1236663 h 1236663"/>
                  <a:gd name="connsiteX23" fmla="*/ 1244553 w 1363857"/>
                  <a:gd name="connsiteY23" fmla="*/ 1225962 h 1236663"/>
                  <a:gd name="connsiteX24" fmla="*/ 1024864 w 1363857"/>
                  <a:gd name="connsiteY24" fmla="*/ 996244 h 1236663"/>
                  <a:gd name="connsiteX25" fmla="*/ 1025575 w 1363857"/>
                  <a:gd name="connsiteY25" fmla="*/ 974128 h 1236663"/>
                  <a:gd name="connsiteX26" fmla="*/ 1068233 w 1363857"/>
                  <a:gd name="connsiteY26" fmla="*/ 932037 h 1236663"/>
                  <a:gd name="connsiteX27" fmla="*/ 1076054 w 1363857"/>
                  <a:gd name="connsiteY27" fmla="*/ 924903 h 1236663"/>
                  <a:gd name="connsiteX28" fmla="*/ 1100227 w 1363857"/>
                  <a:gd name="connsiteY28" fmla="*/ 900647 h 1236663"/>
                  <a:gd name="connsiteX29" fmla="*/ 1103781 w 1363857"/>
                  <a:gd name="connsiteY29" fmla="*/ 897793 h 1236663"/>
                  <a:gd name="connsiteX30" fmla="*/ 1113024 w 1363857"/>
                  <a:gd name="connsiteY30" fmla="*/ 889232 h 1236663"/>
                  <a:gd name="connsiteX31" fmla="*/ 1124399 w 1363857"/>
                  <a:gd name="connsiteY31" fmla="*/ 884238 h 1236663"/>
                  <a:gd name="connsiteX32" fmla="*/ 737549 w 1363857"/>
                  <a:gd name="connsiteY32" fmla="*/ 345813 h 1236663"/>
                  <a:gd name="connsiteX33" fmla="*/ 667227 w 1363857"/>
                  <a:gd name="connsiteY33" fmla="*/ 359983 h 1236663"/>
                  <a:gd name="connsiteX34" fmla="*/ 570072 w 1363857"/>
                  <a:gd name="connsiteY34" fmla="*/ 419872 h 1236663"/>
                  <a:gd name="connsiteX35" fmla="*/ 503635 w 1363857"/>
                  <a:gd name="connsiteY35" fmla="*/ 523965 h 1236663"/>
                  <a:gd name="connsiteX36" fmla="*/ 562928 w 1363857"/>
                  <a:gd name="connsiteY36" fmla="*/ 799168 h 1236663"/>
                  <a:gd name="connsiteX37" fmla="*/ 634366 w 1363857"/>
                  <a:gd name="connsiteY37" fmla="*/ 851214 h 1236663"/>
                  <a:gd name="connsiteX38" fmla="*/ 836534 w 1363857"/>
                  <a:gd name="connsiteY38" fmla="*/ 868325 h 1236663"/>
                  <a:gd name="connsiteX39" fmla="*/ 920116 w 1363857"/>
                  <a:gd name="connsiteY39" fmla="*/ 825548 h 1236663"/>
                  <a:gd name="connsiteX40" fmla="*/ 937261 w 1363857"/>
                  <a:gd name="connsiteY40" fmla="*/ 811288 h 1236663"/>
                  <a:gd name="connsiteX41" fmla="*/ 942976 w 1363857"/>
                  <a:gd name="connsiteY41" fmla="*/ 806298 h 1236663"/>
                  <a:gd name="connsiteX42" fmla="*/ 965836 w 1363857"/>
                  <a:gd name="connsiteY42" fmla="*/ 782057 h 1236663"/>
                  <a:gd name="connsiteX43" fmla="*/ 971551 w 1363857"/>
                  <a:gd name="connsiteY43" fmla="*/ 774214 h 1236663"/>
                  <a:gd name="connsiteX44" fmla="*/ 971551 w 1363857"/>
                  <a:gd name="connsiteY44" fmla="*/ 452668 h 1236663"/>
                  <a:gd name="connsiteX45" fmla="*/ 950119 w 1363857"/>
                  <a:gd name="connsiteY45" fmla="*/ 427002 h 1236663"/>
                  <a:gd name="connsiteX46" fmla="*/ 937261 w 1363857"/>
                  <a:gd name="connsiteY46" fmla="*/ 415594 h 1236663"/>
                  <a:gd name="connsiteX47" fmla="*/ 737549 w 1363857"/>
                  <a:gd name="connsiteY47" fmla="*/ 345813 h 1236663"/>
                  <a:gd name="connsiteX48" fmla="*/ 736320 w 1363857"/>
                  <a:gd name="connsiteY48" fmla="*/ 306806 h 1236663"/>
                  <a:gd name="connsiteX49" fmla="*/ 936985 w 1363857"/>
                  <a:gd name="connsiteY49" fmla="*/ 364993 h 1236663"/>
                  <a:gd name="connsiteX50" fmla="*/ 971284 w 1363857"/>
                  <a:gd name="connsiteY50" fmla="*/ 393578 h 1236663"/>
                  <a:gd name="connsiteX51" fmla="*/ 977715 w 1363857"/>
                  <a:gd name="connsiteY51" fmla="*/ 400010 h 1236663"/>
                  <a:gd name="connsiteX52" fmla="*/ 1005582 w 1363857"/>
                  <a:gd name="connsiteY52" fmla="*/ 791631 h 1236663"/>
                  <a:gd name="connsiteX53" fmla="*/ 1078466 w 1363857"/>
                  <a:gd name="connsiteY53" fmla="*/ 866668 h 1236663"/>
                  <a:gd name="connsiteX54" fmla="*/ 1079895 w 1363857"/>
                  <a:gd name="connsiteY54" fmla="*/ 868812 h 1236663"/>
                  <a:gd name="connsiteX55" fmla="*/ 1079895 w 1363857"/>
                  <a:gd name="connsiteY55" fmla="*/ 876673 h 1236663"/>
                  <a:gd name="connsiteX56" fmla="*/ 1054886 w 1363857"/>
                  <a:gd name="connsiteY56" fmla="*/ 900256 h 1236663"/>
                  <a:gd name="connsiteX57" fmla="*/ 1052742 w 1363857"/>
                  <a:gd name="connsiteY57" fmla="*/ 901685 h 1236663"/>
                  <a:gd name="connsiteX58" fmla="*/ 1021302 w 1363857"/>
                  <a:gd name="connsiteY58" fmla="*/ 931700 h 1236663"/>
                  <a:gd name="connsiteX59" fmla="*/ 1012013 w 1363857"/>
                  <a:gd name="connsiteY59" fmla="*/ 940990 h 1236663"/>
                  <a:gd name="connsiteX60" fmla="*/ 1000580 w 1363857"/>
                  <a:gd name="connsiteY60" fmla="*/ 940990 h 1236663"/>
                  <a:gd name="connsiteX61" fmla="*/ 991291 w 1363857"/>
                  <a:gd name="connsiteY61" fmla="*/ 931700 h 1236663"/>
                  <a:gd name="connsiteX62" fmla="*/ 961280 w 1363857"/>
                  <a:gd name="connsiteY62" fmla="*/ 900256 h 1236663"/>
                  <a:gd name="connsiteX63" fmla="*/ 929125 w 1363857"/>
                  <a:gd name="connsiteY63" fmla="*/ 867382 h 1236663"/>
                  <a:gd name="connsiteX64" fmla="*/ 928411 w 1363857"/>
                  <a:gd name="connsiteY64" fmla="*/ 866668 h 1236663"/>
                  <a:gd name="connsiteX65" fmla="*/ 924838 w 1363857"/>
                  <a:gd name="connsiteY65" fmla="*/ 868812 h 1236663"/>
                  <a:gd name="connsiteX66" fmla="*/ 861958 w 1363857"/>
                  <a:gd name="connsiteY66" fmla="*/ 900256 h 1236663"/>
                  <a:gd name="connsiteX67" fmla="*/ 649023 w 1363857"/>
                  <a:gd name="connsiteY67" fmla="*/ 900256 h 1236663"/>
                  <a:gd name="connsiteX68" fmla="*/ 586857 w 1363857"/>
                  <a:gd name="connsiteY68" fmla="*/ 868812 h 1236663"/>
                  <a:gd name="connsiteX69" fmla="*/ 534695 w 1363857"/>
                  <a:gd name="connsiteY69" fmla="*/ 825934 h 1236663"/>
                  <a:gd name="connsiteX70" fmla="*/ 463240 w 1363857"/>
                  <a:gd name="connsiteY70" fmla="*/ 523642 h 1236663"/>
                  <a:gd name="connsiteX71" fmla="*/ 543270 w 1363857"/>
                  <a:gd name="connsiteY71" fmla="*/ 391435 h 1236663"/>
                  <a:gd name="connsiteX72" fmla="*/ 666886 w 1363857"/>
                  <a:gd name="connsiteY72" fmla="*/ 319256 h 1236663"/>
                  <a:gd name="connsiteX73" fmla="*/ 736320 w 1363857"/>
                  <a:gd name="connsiteY73" fmla="*/ 306806 h 1236663"/>
                  <a:gd name="connsiteX74" fmla="*/ 15703 w 1363857"/>
                  <a:gd name="connsiteY74" fmla="*/ 0 h 1236663"/>
                  <a:gd name="connsiteX75" fmla="*/ 1287635 w 1363857"/>
                  <a:gd name="connsiteY75" fmla="*/ 0 h 1236663"/>
                  <a:gd name="connsiteX76" fmla="*/ 1303338 w 1363857"/>
                  <a:gd name="connsiteY76" fmla="*/ 15695 h 1236663"/>
                  <a:gd name="connsiteX77" fmla="*/ 1303338 w 1363857"/>
                  <a:gd name="connsiteY77" fmla="*/ 914580 h 1236663"/>
                  <a:gd name="connsiteX78" fmla="*/ 1287635 w 1363857"/>
                  <a:gd name="connsiteY78" fmla="*/ 930275 h 1236663"/>
                  <a:gd name="connsiteX79" fmla="*/ 1218400 w 1363857"/>
                  <a:gd name="connsiteY79" fmla="*/ 930275 h 1236663"/>
                  <a:gd name="connsiteX80" fmla="*/ 1188422 w 1363857"/>
                  <a:gd name="connsiteY80" fmla="*/ 898885 h 1236663"/>
                  <a:gd name="connsiteX81" fmla="*/ 1271932 w 1363857"/>
                  <a:gd name="connsiteY81" fmla="*/ 898885 h 1236663"/>
                  <a:gd name="connsiteX82" fmla="*/ 1271932 w 1363857"/>
                  <a:gd name="connsiteY82" fmla="*/ 31390 h 1236663"/>
                  <a:gd name="connsiteX83" fmla="*/ 31405 w 1363857"/>
                  <a:gd name="connsiteY83" fmla="*/ 31390 h 1236663"/>
                  <a:gd name="connsiteX84" fmla="*/ 31405 w 1363857"/>
                  <a:gd name="connsiteY84" fmla="*/ 898885 h 1236663"/>
                  <a:gd name="connsiteX85" fmla="*/ 578865 w 1363857"/>
                  <a:gd name="connsiteY85" fmla="*/ 898885 h 1236663"/>
                  <a:gd name="connsiteX86" fmla="*/ 644531 w 1363857"/>
                  <a:gd name="connsiteY86" fmla="*/ 930275 h 1236663"/>
                  <a:gd name="connsiteX87" fmla="*/ 15703 w 1363857"/>
                  <a:gd name="connsiteY87" fmla="*/ 930275 h 1236663"/>
                  <a:gd name="connsiteX88" fmla="*/ 0 w 1363857"/>
                  <a:gd name="connsiteY88" fmla="*/ 914580 h 1236663"/>
                  <a:gd name="connsiteX89" fmla="*/ 0 w 1363857"/>
                  <a:gd name="connsiteY89" fmla="*/ 15695 h 1236663"/>
                  <a:gd name="connsiteX90" fmla="*/ 15703 w 1363857"/>
                  <a:gd name="connsiteY90" fmla="*/ 0 h 123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363857" h="1236663">
                    <a:moveTo>
                      <a:pt x="1122942" y="922338"/>
                    </a:moveTo>
                    <a:cubicBezTo>
                      <a:pt x="1122942" y="922338"/>
                      <a:pt x="1122942" y="922338"/>
                      <a:pt x="1112236" y="931620"/>
                    </a:cubicBezTo>
                    <a:cubicBezTo>
                      <a:pt x="1112236" y="931620"/>
                      <a:pt x="1112236" y="931620"/>
                      <a:pt x="1057276" y="985168"/>
                    </a:cubicBezTo>
                    <a:cubicBezTo>
                      <a:pt x="1267122" y="1204359"/>
                      <a:pt x="1267122" y="1204359"/>
                      <a:pt x="1267122" y="1204359"/>
                    </a:cubicBezTo>
                    <a:cubicBezTo>
                      <a:pt x="1267835" y="1205073"/>
                      <a:pt x="1271404" y="1206501"/>
                      <a:pt x="1279256" y="1204359"/>
                    </a:cubicBezTo>
                    <a:cubicBezTo>
                      <a:pt x="1289248" y="1201503"/>
                      <a:pt x="1299955" y="1194364"/>
                      <a:pt x="1309947" y="1184368"/>
                    </a:cubicBezTo>
                    <a:cubicBezTo>
                      <a:pt x="1319940" y="1175086"/>
                      <a:pt x="1327791" y="1164376"/>
                      <a:pt x="1330646" y="1154381"/>
                    </a:cubicBezTo>
                    <a:cubicBezTo>
                      <a:pt x="1333501" y="1146527"/>
                      <a:pt x="1332787" y="1142243"/>
                      <a:pt x="1332074" y="1141529"/>
                    </a:cubicBezTo>
                    <a:cubicBezTo>
                      <a:pt x="1196459" y="1000162"/>
                      <a:pt x="1147924" y="949469"/>
                      <a:pt x="1131507" y="931620"/>
                    </a:cubicBezTo>
                    <a:cubicBezTo>
                      <a:pt x="1122942" y="922338"/>
                      <a:pt x="1122942" y="922338"/>
                      <a:pt x="1122942" y="922338"/>
                    </a:cubicBezTo>
                    <a:close/>
                    <a:moveTo>
                      <a:pt x="924966" y="906463"/>
                    </a:moveTo>
                    <a:cubicBezTo>
                      <a:pt x="924966" y="906463"/>
                      <a:pt x="924966" y="906463"/>
                      <a:pt x="949326" y="930276"/>
                    </a:cubicBezTo>
                    <a:cubicBezTo>
                      <a:pt x="949326" y="930276"/>
                      <a:pt x="949326" y="930276"/>
                      <a:pt x="868363" y="930276"/>
                    </a:cubicBezTo>
                    <a:cubicBezTo>
                      <a:pt x="887708" y="923973"/>
                      <a:pt x="907054" y="915568"/>
                      <a:pt x="924966" y="906463"/>
                    </a:cubicBezTo>
                    <a:close/>
                    <a:moveTo>
                      <a:pt x="1124399" y="884238"/>
                    </a:moveTo>
                    <a:cubicBezTo>
                      <a:pt x="1127954" y="884952"/>
                      <a:pt x="1131509" y="886378"/>
                      <a:pt x="1134353" y="889232"/>
                    </a:cubicBezTo>
                    <a:cubicBezTo>
                      <a:pt x="1137908" y="893512"/>
                      <a:pt x="1141463" y="897080"/>
                      <a:pt x="1145017" y="900647"/>
                    </a:cubicBezTo>
                    <a:cubicBezTo>
                      <a:pt x="1155682" y="912061"/>
                      <a:pt x="1165636" y="922762"/>
                      <a:pt x="1174878" y="932037"/>
                    </a:cubicBezTo>
                    <a:cubicBezTo>
                      <a:pt x="1354042" y="1120377"/>
                      <a:pt x="1354042" y="1120377"/>
                      <a:pt x="1354042" y="1120377"/>
                    </a:cubicBezTo>
                    <a:cubicBezTo>
                      <a:pt x="1363995" y="1130365"/>
                      <a:pt x="1366839" y="1146773"/>
                      <a:pt x="1360441" y="1164609"/>
                    </a:cubicBezTo>
                    <a:cubicBezTo>
                      <a:pt x="1355464" y="1179590"/>
                      <a:pt x="1345510" y="1194572"/>
                      <a:pt x="1332002" y="1207413"/>
                    </a:cubicBezTo>
                    <a:cubicBezTo>
                      <a:pt x="1318493" y="1220255"/>
                      <a:pt x="1302852" y="1230242"/>
                      <a:pt x="1287922" y="1234523"/>
                    </a:cubicBezTo>
                    <a:cubicBezTo>
                      <a:pt x="1282234" y="1235950"/>
                      <a:pt x="1276546" y="1236663"/>
                      <a:pt x="1270859" y="1236663"/>
                    </a:cubicBezTo>
                    <a:cubicBezTo>
                      <a:pt x="1260905" y="1236663"/>
                      <a:pt x="1250952" y="1233096"/>
                      <a:pt x="1244553" y="1225962"/>
                    </a:cubicBezTo>
                    <a:cubicBezTo>
                      <a:pt x="1024864" y="996244"/>
                      <a:pt x="1024864" y="996244"/>
                      <a:pt x="1024864" y="996244"/>
                    </a:cubicBezTo>
                    <a:cubicBezTo>
                      <a:pt x="1019176" y="989823"/>
                      <a:pt x="1019176" y="979835"/>
                      <a:pt x="1025575" y="974128"/>
                    </a:cubicBezTo>
                    <a:cubicBezTo>
                      <a:pt x="1042638" y="957006"/>
                      <a:pt x="1056858" y="943451"/>
                      <a:pt x="1068233" y="932037"/>
                    </a:cubicBezTo>
                    <a:cubicBezTo>
                      <a:pt x="1071077" y="929896"/>
                      <a:pt x="1073210" y="927043"/>
                      <a:pt x="1076054" y="924903"/>
                    </a:cubicBezTo>
                    <a:cubicBezTo>
                      <a:pt x="1087429" y="914201"/>
                      <a:pt x="1095250" y="906354"/>
                      <a:pt x="1100227" y="900647"/>
                    </a:cubicBezTo>
                    <a:cubicBezTo>
                      <a:pt x="1101648" y="899933"/>
                      <a:pt x="1103070" y="898506"/>
                      <a:pt x="1103781" y="897793"/>
                    </a:cubicBezTo>
                    <a:cubicBezTo>
                      <a:pt x="1113024" y="889232"/>
                      <a:pt x="1113024" y="889232"/>
                      <a:pt x="1113024" y="889232"/>
                    </a:cubicBezTo>
                    <a:cubicBezTo>
                      <a:pt x="1115868" y="886378"/>
                      <a:pt x="1120134" y="884238"/>
                      <a:pt x="1124399" y="884238"/>
                    </a:cubicBezTo>
                    <a:close/>
                    <a:moveTo>
                      <a:pt x="737549" y="345813"/>
                    </a:moveTo>
                    <a:cubicBezTo>
                      <a:pt x="713751" y="347417"/>
                      <a:pt x="690087" y="352141"/>
                      <a:pt x="667227" y="359983"/>
                    </a:cubicBezTo>
                    <a:cubicBezTo>
                      <a:pt x="632223" y="372817"/>
                      <a:pt x="598647" y="392780"/>
                      <a:pt x="570072" y="419872"/>
                    </a:cubicBezTo>
                    <a:cubicBezTo>
                      <a:pt x="539354" y="449817"/>
                      <a:pt x="517208" y="485465"/>
                      <a:pt x="503635" y="523965"/>
                    </a:cubicBezTo>
                    <a:cubicBezTo>
                      <a:pt x="471488" y="616650"/>
                      <a:pt x="490776" y="723594"/>
                      <a:pt x="562928" y="799168"/>
                    </a:cubicBezTo>
                    <a:cubicBezTo>
                      <a:pt x="584359" y="821270"/>
                      <a:pt x="608648" y="838381"/>
                      <a:pt x="634366" y="851214"/>
                    </a:cubicBezTo>
                    <a:cubicBezTo>
                      <a:pt x="696516" y="883297"/>
                      <a:pt x="770097" y="889001"/>
                      <a:pt x="836534" y="868325"/>
                    </a:cubicBezTo>
                    <a:cubicBezTo>
                      <a:pt x="865823" y="859770"/>
                      <a:pt x="894398" y="844798"/>
                      <a:pt x="920116" y="825548"/>
                    </a:cubicBezTo>
                    <a:cubicBezTo>
                      <a:pt x="926545" y="821270"/>
                      <a:pt x="932260" y="816279"/>
                      <a:pt x="937261" y="811288"/>
                    </a:cubicBezTo>
                    <a:cubicBezTo>
                      <a:pt x="939404" y="809149"/>
                      <a:pt x="940833" y="807723"/>
                      <a:pt x="942976" y="806298"/>
                    </a:cubicBezTo>
                    <a:cubicBezTo>
                      <a:pt x="950834" y="798455"/>
                      <a:pt x="958692" y="790612"/>
                      <a:pt x="965836" y="782057"/>
                    </a:cubicBezTo>
                    <a:cubicBezTo>
                      <a:pt x="967264" y="779205"/>
                      <a:pt x="969408" y="777066"/>
                      <a:pt x="971551" y="774214"/>
                    </a:cubicBezTo>
                    <a:cubicBezTo>
                      <a:pt x="1042274" y="680103"/>
                      <a:pt x="1042988" y="548205"/>
                      <a:pt x="971551" y="452668"/>
                    </a:cubicBezTo>
                    <a:cubicBezTo>
                      <a:pt x="964407" y="443400"/>
                      <a:pt x="957263" y="435557"/>
                      <a:pt x="950119" y="427002"/>
                    </a:cubicBezTo>
                    <a:cubicBezTo>
                      <a:pt x="945833" y="423437"/>
                      <a:pt x="941547" y="419159"/>
                      <a:pt x="937261" y="415594"/>
                    </a:cubicBezTo>
                    <a:cubicBezTo>
                      <a:pt x="881540" y="364261"/>
                      <a:pt x="808941" y="341001"/>
                      <a:pt x="737549" y="345813"/>
                    </a:cubicBezTo>
                    <a:close/>
                    <a:moveTo>
                      <a:pt x="736320" y="306806"/>
                    </a:moveTo>
                    <a:cubicBezTo>
                      <a:pt x="806625" y="302284"/>
                      <a:pt x="878035" y="321579"/>
                      <a:pt x="936985" y="364993"/>
                    </a:cubicBezTo>
                    <a:cubicBezTo>
                      <a:pt x="949133" y="373569"/>
                      <a:pt x="960566" y="383574"/>
                      <a:pt x="971284" y="393578"/>
                    </a:cubicBezTo>
                    <a:cubicBezTo>
                      <a:pt x="973427" y="395722"/>
                      <a:pt x="975571" y="397866"/>
                      <a:pt x="977715" y="400010"/>
                    </a:cubicBezTo>
                    <a:cubicBezTo>
                      <a:pt x="1082039" y="507920"/>
                      <a:pt x="1090613" y="673716"/>
                      <a:pt x="1005582" y="791631"/>
                    </a:cubicBezTo>
                    <a:cubicBezTo>
                      <a:pt x="1078466" y="866668"/>
                      <a:pt x="1078466" y="866668"/>
                      <a:pt x="1078466" y="866668"/>
                    </a:cubicBezTo>
                    <a:cubicBezTo>
                      <a:pt x="1079180" y="867382"/>
                      <a:pt x="1079895" y="868097"/>
                      <a:pt x="1079895" y="868812"/>
                    </a:cubicBezTo>
                    <a:cubicBezTo>
                      <a:pt x="1081324" y="871670"/>
                      <a:pt x="1081324" y="874529"/>
                      <a:pt x="1079895" y="876673"/>
                    </a:cubicBezTo>
                    <a:cubicBezTo>
                      <a:pt x="1079895" y="876673"/>
                      <a:pt x="1079895" y="876673"/>
                      <a:pt x="1054886" y="900256"/>
                    </a:cubicBezTo>
                    <a:cubicBezTo>
                      <a:pt x="1054886" y="900256"/>
                      <a:pt x="1054886" y="900256"/>
                      <a:pt x="1052742" y="901685"/>
                    </a:cubicBezTo>
                    <a:cubicBezTo>
                      <a:pt x="1037022" y="917407"/>
                      <a:pt x="1027018" y="926697"/>
                      <a:pt x="1021302" y="931700"/>
                    </a:cubicBezTo>
                    <a:cubicBezTo>
                      <a:pt x="1012013" y="940990"/>
                      <a:pt x="1012013" y="940990"/>
                      <a:pt x="1012013" y="940990"/>
                    </a:cubicBezTo>
                    <a:cubicBezTo>
                      <a:pt x="1009155" y="944563"/>
                      <a:pt x="1003438" y="944563"/>
                      <a:pt x="1000580" y="940990"/>
                    </a:cubicBezTo>
                    <a:cubicBezTo>
                      <a:pt x="997007" y="938131"/>
                      <a:pt x="994149" y="934558"/>
                      <a:pt x="991291" y="931700"/>
                    </a:cubicBezTo>
                    <a:cubicBezTo>
                      <a:pt x="979144" y="919551"/>
                      <a:pt x="969140" y="908831"/>
                      <a:pt x="961280" y="900256"/>
                    </a:cubicBezTo>
                    <a:cubicBezTo>
                      <a:pt x="937700" y="875958"/>
                      <a:pt x="930555" y="869526"/>
                      <a:pt x="929125" y="867382"/>
                    </a:cubicBezTo>
                    <a:cubicBezTo>
                      <a:pt x="928411" y="866668"/>
                      <a:pt x="928411" y="866668"/>
                      <a:pt x="928411" y="866668"/>
                    </a:cubicBezTo>
                    <a:cubicBezTo>
                      <a:pt x="926982" y="867382"/>
                      <a:pt x="925553" y="868097"/>
                      <a:pt x="924838" y="868812"/>
                    </a:cubicBezTo>
                    <a:cubicBezTo>
                      <a:pt x="904831" y="881675"/>
                      <a:pt x="883394" y="892395"/>
                      <a:pt x="861958" y="900256"/>
                    </a:cubicBezTo>
                    <a:cubicBezTo>
                      <a:pt x="793361" y="925983"/>
                      <a:pt x="717619" y="925983"/>
                      <a:pt x="649023" y="900256"/>
                    </a:cubicBezTo>
                    <a:cubicBezTo>
                      <a:pt x="627586" y="892395"/>
                      <a:pt x="606864" y="882390"/>
                      <a:pt x="586857" y="868812"/>
                    </a:cubicBezTo>
                    <a:cubicBezTo>
                      <a:pt x="568279" y="856663"/>
                      <a:pt x="551130" y="842370"/>
                      <a:pt x="534695" y="825934"/>
                    </a:cubicBezTo>
                    <a:cubicBezTo>
                      <a:pt x="456095" y="743036"/>
                      <a:pt x="431800" y="626550"/>
                      <a:pt x="463240" y="523642"/>
                    </a:cubicBezTo>
                    <a:cubicBezTo>
                      <a:pt x="477531" y="475047"/>
                      <a:pt x="504684" y="429310"/>
                      <a:pt x="543270" y="391435"/>
                    </a:cubicBezTo>
                    <a:cubicBezTo>
                      <a:pt x="579712" y="357132"/>
                      <a:pt x="622584" y="332834"/>
                      <a:pt x="666886" y="319256"/>
                    </a:cubicBezTo>
                    <a:cubicBezTo>
                      <a:pt x="689573" y="312467"/>
                      <a:pt x="712885" y="308313"/>
                      <a:pt x="736320" y="306806"/>
                    </a:cubicBezTo>
                    <a:close/>
                    <a:moveTo>
                      <a:pt x="15703" y="0"/>
                    </a:moveTo>
                    <a:cubicBezTo>
                      <a:pt x="15703" y="0"/>
                      <a:pt x="15703" y="0"/>
                      <a:pt x="1287635" y="0"/>
                    </a:cubicBezTo>
                    <a:cubicBezTo>
                      <a:pt x="1296201" y="0"/>
                      <a:pt x="1303338" y="6420"/>
                      <a:pt x="1303338" y="15695"/>
                    </a:cubicBezTo>
                    <a:cubicBezTo>
                      <a:pt x="1303338" y="15695"/>
                      <a:pt x="1303338" y="15695"/>
                      <a:pt x="1303338" y="914580"/>
                    </a:cubicBezTo>
                    <a:cubicBezTo>
                      <a:pt x="1303338" y="923855"/>
                      <a:pt x="1296201" y="930275"/>
                      <a:pt x="1287635" y="930275"/>
                    </a:cubicBezTo>
                    <a:cubicBezTo>
                      <a:pt x="1287635" y="930275"/>
                      <a:pt x="1287635" y="930275"/>
                      <a:pt x="1218400" y="930275"/>
                    </a:cubicBezTo>
                    <a:cubicBezTo>
                      <a:pt x="1218400" y="930275"/>
                      <a:pt x="1218400" y="930275"/>
                      <a:pt x="1188422" y="898885"/>
                    </a:cubicBezTo>
                    <a:cubicBezTo>
                      <a:pt x="1271932" y="898885"/>
                      <a:pt x="1271932" y="898885"/>
                      <a:pt x="1271932" y="898885"/>
                    </a:cubicBezTo>
                    <a:cubicBezTo>
                      <a:pt x="1271932" y="31390"/>
                      <a:pt x="1271932" y="31390"/>
                      <a:pt x="1271932" y="31390"/>
                    </a:cubicBezTo>
                    <a:cubicBezTo>
                      <a:pt x="31405" y="31390"/>
                      <a:pt x="31405" y="31390"/>
                      <a:pt x="31405" y="31390"/>
                    </a:cubicBezTo>
                    <a:cubicBezTo>
                      <a:pt x="31405" y="898885"/>
                      <a:pt x="31405" y="898885"/>
                      <a:pt x="31405" y="898885"/>
                    </a:cubicBezTo>
                    <a:cubicBezTo>
                      <a:pt x="250532" y="898885"/>
                      <a:pt x="430401" y="898885"/>
                      <a:pt x="578865" y="898885"/>
                    </a:cubicBezTo>
                    <a:cubicBezTo>
                      <a:pt x="599564" y="911727"/>
                      <a:pt x="621691" y="922428"/>
                      <a:pt x="644531" y="930275"/>
                    </a:cubicBezTo>
                    <a:cubicBezTo>
                      <a:pt x="644531" y="930275"/>
                      <a:pt x="644531" y="930275"/>
                      <a:pt x="15703" y="930275"/>
                    </a:cubicBezTo>
                    <a:cubicBezTo>
                      <a:pt x="7137" y="930275"/>
                      <a:pt x="0" y="923855"/>
                      <a:pt x="0" y="914580"/>
                    </a:cubicBezTo>
                    <a:cubicBezTo>
                      <a:pt x="0" y="914580"/>
                      <a:pt x="0" y="914580"/>
                      <a:pt x="0" y="15695"/>
                    </a:cubicBezTo>
                    <a:cubicBezTo>
                      <a:pt x="0" y="6420"/>
                      <a:pt x="7137" y="0"/>
                      <a:pt x="1570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spTree>
    <p:custDataLst>
      <p:tags r:id="rId1"/>
    </p:custDataLst>
    <p:extLst>
      <p:ext uri="{BB962C8B-B14F-4D97-AF65-F5344CB8AC3E}">
        <p14:creationId xmlns:p14="http://schemas.microsoft.com/office/powerpoint/2010/main" val="10134930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297222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4" name="TextBox 3"/>
          <p:cNvSpPr txBox="1"/>
          <p:nvPr/>
        </p:nvSpPr>
        <p:spPr>
          <a:xfrm>
            <a:off x="276384" y="547375"/>
            <a:ext cx="11441646" cy="627392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14350" indent="-514350">
              <a:buFont typeface="+mj-lt"/>
              <a:buAutoNum type="romanUcPeriod"/>
            </a:pPr>
            <a:r>
              <a:rPr lang="en-US" sz="1400" dirty="0">
                <a:solidFill>
                  <a:srgbClr val="29BA74"/>
                </a:solidFill>
              </a:rPr>
              <a:t>Utilize Power Query to transform and clean the given dataset.</a:t>
            </a:r>
          </a:p>
          <a:p>
            <a:pPr marL="514350" indent="-514350">
              <a:buFont typeface="+mj-lt"/>
              <a:buAutoNum type="romanUcPeriod"/>
            </a:pPr>
            <a:r>
              <a:rPr lang="en-US" sz="1400" dirty="0">
                <a:solidFill>
                  <a:srgbClr val="29BA74"/>
                </a:solidFill>
              </a:rPr>
              <a:t>Handle missing or inconsistent data to ensure accurate analysis.</a:t>
            </a:r>
          </a:p>
          <a:p>
            <a:pPr marL="514350" indent="-514350">
              <a:buFont typeface="+mj-lt"/>
              <a:buAutoNum type="romanUcPeriod"/>
            </a:pPr>
            <a:r>
              <a:rPr lang="en-SG" sz="1400" dirty="0">
                <a:solidFill>
                  <a:srgbClr val="29BA74"/>
                </a:solidFill>
                <a:latin typeface="Trebuchet MS" panose="020B0603020202020204" pitchFamily="34" charset="0"/>
              </a:rPr>
              <a:t>Join the different datasets as you deem necessary</a:t>
            </a:r>
          </a:p>
          <a:p>
            <a:pPr marL="514350" indent="-514350">
              <a:buFont typeface="+mj-lt"/>
              <a:buAutoNum type="romanUcPeriod"/>
            </a:pPr>
            <a:r>
              <a:rPr lang="en-SG" sz="1400" dirty="0">
                <a:solidFill>
                  <a:srgbClr val="29BA74"/>
                </a:solidFill>
                <a:latin typeface="Trebuchet MS" panose="020B0603020202020204" pitchFamily="34" charset="0"/>
              </a:rPr>
              <a:t>Create as many columns as you'd like to join the tables to each other. Note that all columns need to be created </a:t>
            </a:r>
            <a:r>
              <a:rPr lang="en-SG" sz="1400" u="sng" dirty="0">
                <a:solidFill>
                  <a:srgbClr val="29BA74"/>
                </a:solidFill>
                <a:latin typeface="Trebuchet MS" panose="020B0603020202020204" pitchFamily="34" charset="0"/>
              </a:rPr>
              <a:t>using the Power Query </a:t>
            </a:r>
            <a:r>
              <a:rPr lang="en-SG" sz="1400" b="1" dirty="0">
                <a:solidFill>
                  <a:srgbClr val="29BA74"/>
                </a:solidFill>
                <a:latin typeface="Trebuchet MS" panose="020B0603020202020204" pitchFamily="34" charset="0"/>
              </a:rPr>
              <a:t>ONLY:</a:t>
            </a:r>
            <a:endParaRPr lang="en-SG" sz="1400" dirty="0">
              <a:solidFill>
                <a:srgbClr val="29BA74"/>
              </a:solidFill>
              <a:latin typeface="Trebuchet MS" panose="020B0603020202020204" pitchFamily="34" charset="0"/>
            </a:endParaRPr>
          </a:p>
          <a:p>
            <a:pPr marL="514350" indent="-514350">
              <a:buFont typeface="+mj-lt"/>
              <a:buAutoNum type="romanUcPeriod"/>
            </a:pPr>
            <a:r>
              <a:rPr lang="en-SG" sz="1400" dirty="0">
                <a:solidFill>
                  <a:srgbClr val="29BA74"/>
                </a:solidFill>
                <a:latin typeface="Trebuchet MS" panose="020B0603020202020204" pitchFamily="34" charset="0"/>
              </a:rPr>
              <a:t>Important KPI required:</a:t>
            </a:r>
          </a:p>
          <a:p>
            <a:pPr marL="1031875" lvl="3" indent="-290513">
              <a:buFont typeface="+mj-lt"/>
              <a:buAutoNum type="romanLcPeriod"/>
            </a:pPr>
            <a:r>
              <a:rPr lang="en-SG" sz="1400" dirty="0">
                <a:solidFill>
                  <a:srgbClr val="29BA74"/>
                </a:solidFill>
                <a:latin typeface="Trebuchet MS" panose="020B0603020202020204" pitchFamily="34" charset="0"/>
              </a:rPr>
              <a:t>Total sales (Sales – Returns)</a:t>
            </a:r>
          </a:p>
          <a:p>
            <a:pPr marL="1031875" lvl="3" indent="-290513">
              <a:buFont typeface="+mj-lt"/>
              <a:buAutoNum type="romanLcPeriod"/>
            </a:pPr>
            <a:r>
              <a:rPr lang="en-SG" sz="1400" dirty="0">
                <a:solidFill>
                  <a:srgbClr val="29BA74"/>
                </a:solidFill>
                <a:latin typeface="Trebuchet MS" panose="020B0603020202020204" pitchFamily="34" charset="0"/>
              </a:rPr>
              <a:t>% Target Achieved</a:t>
            </a:r>
          </a:p>
          <a:p>
            <a:pPr marL="1031875" lvl="3" indent="-290513">
              <a:buFont typeface="+mj-lt"/>
              <a:buAutoNum type="romanLcPeriod"/>
            </a:pPr>
            <a:r>
              <a:rPr lang="en-SG" sz="1400" dirty="0">
                <a:solidFill>
                  <a:srgbClr val="29BA74"/>
                </a:solidFill>
                <a:latin typeface="Trebuchet MS" panose="020B0603020202020204" pitchFamily="34" charset="0"/>
              </a:rPr>
              <a:t>% Margin (Profit/Sales Amount)</a:t>
            </a:r>
          </a:p>
          <a:p>
            <a:pPr marL="514350" indent="-514350">
              <a:buFont typeface="+mj-lt"/>
              <a:buAutoNum type="romanUcPeriod"/>
            </a:pPr>
            <a:r>
              <a:rPr lang="en-SG" sz="1400" dirty="0">
                <a:solidFill>
                  <a:srgbClr val="29BA74"/>
                </a:solidFill>
                <a:latin typeface="Trebuchet MS" panose="020B0603020202020204" pitchFamily="34" charset="0"/>
              </a:rPr>
              <a:t>Views</a:t>
            </a:r>
            <a:endParaRPr lang="en-SG" sz="1000" dirty="0">
              <a:solidFill>
                <a:srgbClr val="29BA74"/>
              </a:solidFill>
              <a:latin typeface="Trebuchet MS" panose="020B0603020202020204" pitchFamily="34" charset="0"/>
            </a:endParaRPr>
          </a:p>
          <a:p>
            <a:pPr marL="741362" lvl="3"/>
            <a:r>
              <a:rPr lang="en-SG" sz="1400" dirty="0">
                <a:solidFill>
                  <a:srgbClr val="29BA74"/>
                </a:solidFill>
                <a:latin typeface="Trebuchet MS" panose="020B0603020202020204" pitchFamily="34" charset="0"/>
              </a:rPr>
              <a:t>1. Sales performance with 4 sub-views (Overall view, Target/benchmark analysis, What if analysis and Pareto Analysis)</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Showing sales trend for last 4 years and comparing current year to last, add KPIs and show split by segments, categories and by region</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Target Achieved/Not Achieved: Highlight regions and states that have achieved their current year sales targets</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What If: Take input from user for discount % in each segment and calculate the predicted Profit %.</a:t>
            </a:r>
          </a:p>
          <a:p>
            <a:pPr marL="1143000" lvl="3" indent="-111125">
              <a:buFont typeface="Arial" panose="020B0604020202020204" pitchFamily="34" charset="0"/>
              <a:buChar char="•"/>
            </a:pPr>
            <a:r>
              <a:rPr lang="en-SG" sz="1400" dirty="0">
                <a:solidFill>
                  <a:srgbClr val="29BA74"/>
                </a:solidFill>
                <a:latin typeface="Trebuchet MS" panose="020B0603020202020204" pitchFamily="34" charset="0"/>
              </a:rPr>
              <a:t>Pareto : Build a pareto analysis and allow user the functionality to check what % of total sales are contributed by a chosen % of top customers</a:t>
            </a:r>
            <a:br>
              <a:rPr lang="en-SG" sz="1400" dirty="0">
                <a:solidFill>
                  <a:srgbClr val="29BA74"/>
                </a:solidFill>
                <a:latin typeface="Trebuchet MS" panose="020B0603020202020204" pitchFamily="34" charset="0"/>
              </a:rPr>
            </a:br>
            <a:endParaRPr lang="en-SG" sz="1050" dirty="0">
              <a:solidFill>
                <a:srgbClr val="29BA74"/>
              </a:solidFill>
              <a:latin typeface="Trebuchet MS" panose="020B0603020202020204" pitchFamily="34" charset="0"/>
            </a:endParaRPr>
          </a:p>
          <a:p>
            <a:pPr marL="1143000" lvl="3" indent="-339725"/>
            <a:r>
              <a:rPr lang="en-SG" sz="1400" dirty="0">
                <a:solidFill>
                  <a:srgbClr val="29BA74"/>
                </a:solidFill>
                <a:latin typeface="Trebuchet MS" panose="020B0603020202020204" pitchFamily="34" charset="0"/>
              </a:rPr>
              <a:t>2. Customer analysis</a:t>
            </a:r>
            <a:endParaRPr lang="en-US" sz="1400" dirty="0">
              <a:solidFill>
                <a:srgbClr val="29BA74"/>
              </a:solidFill>
              <a:latin typeface="Trebuchet MS" panose="020B0603020202020204" pitchFamily="34" charset="0"/>
            </a:endParaRPr>
          </a:p>
          <a:p>
            <a:pPr marL="1143000" lvl="3" indent="-111125">
              <a:buFont typeface="Arial" panose="020B0604020202020204" pitchFamily="34" charset="0"/>
              <a:buChar char="•"/>
            </a:pPr>
            <a:r>
              <a:rPr lang="en-US" sz="1400" dirty="0">
                <a:solidFill>
                  <a:srgbClr val="29BA74"/>
                </a:solidFill>
                <a:latin typeface="Trebuchet MS" panose="020B0603020202020204" pitchFamily="34" charset="0"/>
              </a:rPr>
              <a:t>Utilize </a:t>
            </a:r>
            <a:r>
              <a:rPr lang="en-US" sz="1400" dirty="0" err="1">
                <a:solidFill>
                  <a:srgbClr val="29BA74"/>
                </a:solidFill>
                <a:latin typeface="Trebuchet MS" panose="020B0603020202020204" pitchFamily="34" charset="0"/>
              </a:rPr>
              <a:t>RFM</a:t>
            </a:r>
            <a:r>
              <a:rPr lang="en-US" sz="1400" dirty="0">
                <a:solidFill>
                  <a:srgbClr val="29BA74"/>
                </a:solidFill>
                <a:latin typeface="Trebuchet MS" panose="020B0603020202020204" pitchFamily="34" charset="0"/>
              </a:rPr>
              <a:t> (Recency(total sales amount in last 180 days), Frequency, and Monetary value) analysis to classify the customers into different segments like low valued, medium valued and high valued based on your own analysis. Assume the maximum date available in the data as the most recent date. </a:t>
            </a:r>
            <a:br>
              <a:rPr lang="en-US" sz="1400" dirty="0">
                <a:solidFill>
                  <a:srgbClr val="29BA74"/>
                </a:solidFill>
                <a:latin typeface="Trebuchet MS" panose="020B0603020202020204" pitchFamily="34" charset="0"/>
              </a:rPr>
            </a:br>
            <a:r>
              <a:rPr lang="en-US" sz="1400" dirty="0">
                <a:solidFill>
                  <a:srgbClr val="29BA74"/>
                </a:solidFill>
                <a:latin typeface="Trebuchet MS" panose="020B0603020202020204" pitchFamily="34" charset="0"/>
              </a:rPr>
              <a:t>Develop visuals highlighting customer segments and their contribution % to sales. Include any relevant analysis.</a:t>
            </a:r>
            <a:br>
              <a:rPr lang="en-US" sz="1400" dirty="0">
                <a:solidFill>
                  <a:srgbClr val="29BA74"/>
                </a:solidFill>
                <a:latin typeface="Trebuchet MS" panose="020B0603020202020204" pitchFamily="34" charset="0"/>
              </a:rPr>
            </a:br>
            <a:r>
              <a:rPr lang="en-US" sz="1400" b="1" u="sng" dirty="0">
                <a:solidFill>
                  <a:srgbClr val="29BA74"/>
                </a:solidFill>
                <a:latin typeface="Trebuchet MS" panose="020B0603020202020204" pitchFamily="34" charset="0"/>
              </a:rPr>
              <a:t>BONUS :</a:t>
            </a:r>
            <a:r>
              <a:rPr lang="en-US" sz="1400" b="1" dirty="0">
                <a:solidFill>
                  <a:srgbClr val="29BA74"/>
                </a:solidFill>
                <a:latin typeface="Trebuchet MS" panose="020B0603020202020204" pitchFamily="34" charset="0"/>
              </a:rPr>
              <a:t> </a:t>
            </a:r>
            <a:r>
              <a:rPr lang="en-US" sz="1400" dirty="0">
                <a:solidFill>
                  <a:srgbClr val="29BA74"/>
                </a:solidFill>
                <a:latin typeface="Trebuchet MS" panose="020B0603020202020204" pitchFamily="34" charset="0"/>
              </a:rPr>
              <a:t>Create a scoring metric system to identify potential customers for targeted marketing to increase sales and to retain existing customers.</a:t>
            </a:r>
          </a:p>
          <a:p>
            <a:pPr marL="1143000" lvl="3" indent="-111125">
              <a:buFont typeface="Arial" panose="020B0604020202020204" pitchFamily="34" charset="0"/>
              <a:buChar char="•"/>
            </a:pPr>
            <a:r>
              <a:rPr lang="en-US" sz="1400" dirty="0">
                <a:solidFill>
                  <a:srgbClr val="29BA74"/>
                </a:solidFill>
                <a:latin typeface="Trebuchet MS" panose="020B0603020202020204" pitchFamily="34" charset="0"/>
              </a:rPr>
              <a:t>Show how many new customers purchased from the clients in year 2021, what was their total sales amount, quantity purchased by them, and the discounts (amount) offered to them.</a:t>
            </a:r>
          </a:p>
          <a:p>
            <a:pPr marL="1143000" lvl="3" indent="-111125">
              <a:buFont typeface="Arial" panose="020B0604020202020204" pitchFamily="34" charset="0"/>
              <a:buChar char="•"/>
            </a:pPr>
            <a:r>
              <a:rPr lang="en-US" sz="1400" dirty="0">
                <a:solidFill>
                  <a:srgbClr val="29BA74"/>
                </a:solidFill>
                <a:latin typeface="Trebuchet MS" panose="020B0603020202020204" pitchFamily="34" charset="0"/>
              </a:rPr>
              <a:t>Find out the top 5 performing salesperson of the year for each segment at state level and city level. Show the total sales made by them as well as % average discount provided by them in each segment.</a:t>
            </a:r>
            <a:endParaRPr lang="en-SG" sz="1400" dirty="0">
              <a:solidFill>
                <a:srgbClr val="29BA74"/>
              </a:solidFill>
              <a:latin typeface="Trebuchet MS" panose="020B0603020202020204" pitchFamily="34" charset="0"/>
            </a:endParaRPr>
          </a:p>
        </p:txBody>
      </p:sp>
      <p:sp>
        <p:nvSpPr>
          <p:cNvPr id="20" name="Title 1">
            <a:extLst>
              <a:ext uri="{FF2B5EF4-FFF2-40B4-BE49-F238E27FC236}">
                <a16:creationId xmlns:a16="http://schemas.microsoft.com/office/drawing/2014/main" id="{7633B622-BB53-71F3-4303-886BD0517DA8}"/>
              </a:ext>
            </a:extLst>
          </p:cNvPr>
          <p:cNvSpPr txBox="1">
            <a:spLocks/>
          </p:cNvSpPr>
          <p:nvPr/>
        </p:nvSpPr>
        <p:spPr>
          <a:xfrm>
            <a:off x="335843" y="189492"/>
            <a:ext cx="10933350" cy="2769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a:lstStyle>
          <a:p>
            <a:r>
              <a:rPr lang="en-US" sz="2000" dirty="0"/>
              <a:t>Guidelines</a:t>
            </a:r>
          </a:p>
        </p:txBody>
      </p:sp>
      <p:sp>
        <p:nvSpPr>
          <p:cNvPr id="8" name="Rectangle 7">
            <a:extLst>
              <a:ext uri="{FF2B5EF4-FFF2-40B4-BE49-F238E27FC236}">
                <a16:creationId xmlns:a16="http://schemas.microsoft.com/office/drawing/2014/main" id="{706CC0BC-B69D-4D0A-8AA8-7DAFA0B28F86}"/>
              </a:ext>
            </a:extLst>
          </p:cNvPr>
          <p:cNvSpPr/>
          <p:nvPr/>
        </p:nvSpPr>
        <p:spPr>
          <a:xfrm>
            <a:off x="8044656" y="0"/>
            <a:ext cx="3946849" cy="1183640"/>
          </a:xfrm>
          <a:prstGeom prst="rect">
            <a:avLst/>
          </a:prstGeom>
          <a:no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200" b="1" dirty="0">
                <a:solidFill>
                  <a:schemeClr val="tx1"/>
                </a:solidFill>
              </a:rPr>
              <a:t>Important Points :</a:t>
            </a:r>
          </a:p>
          <a:p>
            <a:pPr marL="171450" indent="-171450">
              <a:buFont typeface="Arial" panose="020B0604020202020204" pitchFamily="34" charset="0"/>
              <a:buChar char="•"/>
            </a:pPr>
            <a:r>
              <a:rPr lang="en-US" sz="1200" b="1" dirty="0">
                <a:solidFill>
                  <a:schemeClr val="tx1"/>
                </a:solidFill>
              </a:rPr>
              <a:t>Targets are for Sales Amount</a:t>
            </a:r>
          </a:p>
          <a:p>
            <a:pPr marL="171450" indent="-171450">
              <a:buFont typeface="Arial" panose="020B0604020202020204" pitchFamily="34" charset="0"/>
              <a:buChar char="•"/>
            </a:pPr>
            <a:r>
              <a:rPr lang="en-US" sz="1200" b="1" dirty="0">
                <a:solidFill>
                  <a:schemeClr val="tx1"/>
                </a:solidFill>
              </a:rPr>
              <a:t>Targets are in absolute values and not in Millions</a:t>
            </a:r>
          </a:p>
          <a:p>
            <a:pPr marL="171450" indent="-171450">
              <a:buFont typeface="Arial" panose="020B0604020202020204" pitchFamily="34" charset="0"/>
              <a:buChar char="•"/>
            </a:pPr>
            <a:r>
              <a:rPr lang="en-US" sz="1200" b="1" dirty="0">
                <a:solidFill>
                  <a:schemeClr val="tx1"/>
                </a:solidFill>
              </a:rPr>
              <a:t>In the "Order" data profit and sales amount is for the respective row and not for individual item</a:t>
            </a:r>
          </a:p>
        </p:txBody>
      </p:sp>
      <p:graphicFrame>
        <p:nvGraphicFramePr>
          <p:cNvPr id="10" name="Object 9">
            <a:extLst>
              <a:ext uri="{FF2B5EF4-FFF2-40B4-BE49-F238E27FC236}">
                <a16:creationId xmlns:a16="http://schemas.microsoft.com/office/drawing/2014/main" id="{2A9474A6-A0A5-8CF5-0DEB-186C69AD8704}"/>
              </a:ext>
            </a:extLst>
          </p:cNvPr>
          <p:cNvGraphicFramePr>
            <a:graphicFrameLocks noChangeAspect="1"/>
          </p:cNvGraphicFramePr>
          <p:nvPr>
            <p:extLst>
              <p:ext uri="{D42A27DB-BD31-4B8C-83A1-F6EECF244321}">
                <p14:modId xmlns:p14="http://schemas.microsoft.com/office/powerpoint/2010/main" val="1222583895"/>
              </p:ext>
            </p:extLst>
          </p:nvPr>
        </p:nvGraphicFramePr>
        <p:xfrm>
          <a:off x="6953301" y="261489"/>
          <a:ext cx="914400" cy="788987"/>
        </p:xfrm>
        <a:graphic>
          <a:graphicData uri="http://schemas.openxmlformats.org/presentationml/2006/ole">
            <mc:AlternateContent xmlns:mc="http://schemas.openxmlformats.org/markup-compatibility/2006">
              <mc:Choice xmlns:v="urn:schemas-microsoft-com:vml" Requires="v">
                <p:oleObj name="Worksheet" showAsIcon="1" r:id="rId6" imgW="914400" imgH="788760" progId="Excel.Sheet.12">
                  <p:embed/>
                </p:oleObj>
              </mc:Choice>
              <mc:Fallback>
                <p:oleObj name="Worksheet" showAsIcon="1" r:id="rId6" imgW="914400" imgH="788760" progId="Excel.Sheet.12">
                  <p:embed/>
                  <p:pic>
                    <p:nvPicPr>
                      <p:cNvPr id="10" name="Object 9">
                        <a:extLst>
                          <a:ext uri="{FF2B5EF4-FFF2-40B4-BE49-F238E27FC236}">
                            <a16:creationId xmlns:a16="http://schemas.microsoft.com/office/drawing/2014/main" id="{2A9474A6-A0A5-8CF5-0DEB-186C69AD8704}"/>
                          </a:ext>
                        </a:extLst>
                      </p:cNvPr>
                      <p:cNvPicPr/>
                      <p:nvPr/>
                    </p:nvPicPr>
                    <p:blipFill>
                      <a:blip r:embed="rId7"/>
                      <a:stretch>
                        <a:fillRect/>
                      </a:stretch>
                    </p:blipFill>
                    <p:spPr>
                      <a:xfrm>
                        <a:off x="6953301" y="261489"/>
                        <a:ext cx="914400" cy="788987"/>
                      </a:xfrm>
                      <a:prstGeom prst="rect">
                        <a:avLst/>
                      </a:prstGeom>
                    </p:spPr>
                  </p:pic>
                </p:oleObj>
              </mc:Fallback>
            </mc:AlternateContent>
          </a:graphicData>
        </a:graphic>
      </p:graphicFrame>
    </p:spTree>
    <p:extLst>
      <p:ext uri="{BB962C8B-B14F-4D97-AF65-F5344CB8AC3E}">
        <p14:creationId xmlns:p14="http://schemas.microsoft.com/office/powerpoint/2010/main" val="4035802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60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STYLE_NAME" val="BCG Grid 16:9 (India 25 yrs)"/>
  <p:tag name="EE4P_STYLE_ID" val="39dcc26a-7131-49f4-a9eb-1c0521500c0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BCG_MODE" val="Presentation"/>
  <p:tag name="BCG_DESIGN" val="Green two third"/>
  <p:tag name="EE4P_LAYOUT_ID" val="K"/>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bDgkO3bT_Kq34DA0_gTS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kF3dbm3uat7NAnmBVovp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India 25 yrs)">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2" id="{30C0131A-A741-4A3C-BDAD-6F6B482551A2}" vid="{A3D1ED45-C959-44F8-91FA-4B042E3F10BF}"/>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2201</TotalTime>
  <Words>587</Words>
  <Application>Microsoft Office PowerPoint</Application>
  <PresentationFormat>Widescreen</PresentationFormat>
  <Paragraphs>37</Paragraphs>
  <Slides>3</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2</vt:i4>
      </vt:variant>
      <vt:variant>
        <vt:lpstr>Slide Titles</vt:lpstr>
      </vt:variant>
      <vt:variant>
        <vt:i4>3</vt:i4>
      </vt:variant>
      <vt:variant>
        <vt:lpstr>Custom Shows</vt:lpstr>
      </vt:variant>
      <vt:variant>
        <vt:i4>1</vt:i4>
      </vt:variant>
    </vt:vector>
  </HeadingPairs>
  <TitlesOfParts>
    <vt:vector size="9" baseType="lpstr">
      <vt:lpstr>Arial</vt:lpstr>
      <vt:lpstr>Trebuchet MS</vt:lpstr>
      <vt:lpstr>BCG Grid 16:9 (India 25 yrs)</vt:lpstr>
      <vt:lpstr>think-cell Slide</vt:lpstr>
      <vt:lpstr>Worksheet</vt:lpstr>
      <vt:lpstr>PowerPoint Presentation</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Bhadola, Mayank</dc:creator>
  <cp:lastModifiedBy>Bhadola, Mayank</cp:lastModifiedBy>
  <cp:revision>55</cp:revision>
  <cp:lastPrinted>2016-04-06T18:59:25Z</cp:lastPrinted>
  <dcterms:created xsi:type="dcterms:W3CDTF">2021-07-29T06:58:15Z</dcterms:created>
  <dcterms:modified xsi:type="dcterms:W3CDTF">2023-12-06T12:31:15Z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2022-05-24T07:20:14Z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029d453c-5132-42d6-ba3a-b25005acf330</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