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80" r:id="rId4"/>
    <p:sldId id="258" r:id="rId5"/>
    <p:sldId id="260" r:id="rId6"/>
    <p:sldId id="281" r:id="rId7"/>
    <p:sldId id="262" r:id="rId8"/>
    <p:sldId id="264" r:id="rId9"/>
    <p:sldId id="267" r:id="rId10"/>
    <p:sldId id="282" r:id="rId11"/>
    <p:sldId id="275" r:id="rId12"/>
    <p:sldId id="287" r:id="rId13"/>
    <p:sldId id="285" r:id="rId14"/>
    <p:sldId id="286" r:id="rId15"/>
    <p:sldId id="288" r:id="rId16"/>
    <p:sldId id="284" r:id="rId17"/>
    <p:sldId id="283"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65" autoAdjust="0"/>
  </p:normalViewPr>
  <p:slideViewPr>
    <p:cSldViewPr snapToGrid="0">
      <p:cViewPr>
        <p:scale>
          <a:sx n="75" d="100"/>
          <a:sy n="75" d="100"/>
        </p:scale>
        <p:origin x="94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5149E-6293-4668-98C7-DE09D06FD371}"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29FD0-8295-4BB9-AF00-8807D2B48F61}" type="slidenum">
              <a:rPr lang="en-US" smtClean="0"/>
              <a:t>‹#›</a:t>
            </a:fld>
            <a:endParaRPr lang="en-US"/>
          </a:p>
        </p:txBody>
      </p:sp>
    </p:spTree>
    <p:extLst>
      <p:ext uri="{BB962C8B-B14F-4D97-AF65-F5344CB8AC3E}">
        <p14:creationId xmlns:p14="http://schemas.microsoft.com/office/powerpoint/2010/main" val="3636034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129FD0-8295-4BB9-AF00-8807D2B48F61}" type="slidenum">
              <a:rPr lang="en-US" smtClean="0"/>
              <a:t>11</a:t>
            </a:fld>
            <a:endParaRPr lang="en-US"/>
          </a:p>
        </p:txBody>
      </p:sp>
    </p:spTree>
    <p:extLst>
      <p:ext uri="{BB962C8B-B14F-4D97-AF65-F5344CB8AC3E}">
        <p14:creationId xmlns:p14="http://schemas.microsoft.com/office/powerpoint/2010/main" val="395064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129FD0-8295-4BB9-AF00-8807D2B48F61}" type="slidenum">
              <a:rPr lang="en-US" smtClean="0"/>
              <a:t>12</a:t>
            </a:fld>
            <a:endParaRPr lang="en-US"/>
          </a:p>
        </p:txBody>
      </p:sp>
    </p:spTree>
    <p:extLst>
      <p:ext uri="{BB962C8B-B14F-4D97-AF65-F5344CB8AC3E}">
        <p14:creationId xmlns:p14="http://schemas.microsoft.com/office/powerpoint/2010/main" val="2827237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129FD0-8295-4BB9-AF00-8807D2B48F61}" type="slidenum">
              <a:rPr lang="en-US" smtClean="0"/>
              <a:t>13</a:t>
            </a:fld>
            <a:endParaRPr lang="en-US"/>
          </a:p>
        </p:txBody>
      </p:sp>
    </p:spTree>
    <p:extLst>
      <p:ext uri="{BB962C8B-B14F-4D97-AF65-F5344CB8AC3E}">
        <p14:creationId xmlns:p14="http://schemas.microsoft.com/office/powerpoint/2010/main" val="2073601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129FD0-8295-4BB9-AF00-8807D2B48F61}" type="slidenum">
              <a:rPr lang="en-US" smtClean="0"/>
              <a:t>14</a:t>
            </a:fld>
            <a:endParaRPr lang="en-US"/>
          </a:p>
        </p:txBody>
      </p:sp>
    </p:spTree>
    <p:extLst>
      <p:ext uri="{BB962C8B-B14F-4D97-AF65-F5344CB8AC3E}">
        <p14:creationId xmlns:p14="http://schemas.microsoft.com/office/powerpoint/2010/main" val="557660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129FD0-8295-4BB9-AF00-8807D2B48F61}" type="slidenum">
              <a:rPr lang="en-US" smtClean="0"/>
              <a:t>15</a:t>
            </a:fld>
            <a:endParaRPr lang="en-US"/>
          </a:p>
        </p:txBody>
      </p:sp>
    </p:spTree>
    <p:extLst>
      <p:ext uri="{BB962C8B-B14F-4D97-AF65-F5344CB8AC3E}">
        <p14:creationId xmlns:p14="http://schemas.microsoft.com/office/powerpoint/2010/main" val="33763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129FD0-8295-4BB9-AF00-8807D2B48F61}" type="slidenum">
              <a:rPr lang="en-US" smtClean="0"/>
              <a:t>16</a:t>
            </a:fld>
            <a:endParaRPr lang="en-US"/>
          </a:p>
        </p:txBody>
      </p:sp>
    </p:spTree>
    <p:extLst>
      <p:ext uri="{BB962C8B-B14F-4D97-AF65-F5344CB8AC3E}">
        <p14:creationId xmlns:p14="http://schemas.microsoft.com/office/powerpoint/2010/main" val="155792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129FD0-8295-4BB9-AF00-8807D2B48F61}" type="slidenum">
              <a:rPr lang="en-US" smtClean="0"/>
              <a:t>17</a:t>
            </a:fld>
            <a:endParaRPr lang="en-US"/>
          </a:p>
        </p:txBody>
      </p:sp>
    </p:spTree>
    <p:extLst>
      <p:ext uri="{BB962C8B-B14F-4D97-AF65-F5344CB8AC3E}">
        <p14:creationId xmlns:p14="http://schemas.microsoft.com/office/powerpoint/2010/main" val="2014047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13EF4-1B73-4A88-805B-5187A8B79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A304D6C-21F0-425A-8C71-CEAACCFD0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D68BD42-0EF1-4728-BC13-576AC49A3169}"/>
              </a:ext>
            </a:extLst>
          </p:cNvPr>
          <p:cNvSpPr>
            <a:spLocks noGrp="1"/>
          </p:cNvSpPr>
          <p:nvPr>
            <p:ph type="dt" sz="half" idx="10"/>
          </p:nvPr>
        </p:nvSpPr>
        <p:spPr/>
        <p:txBody>
          <a:bodyPr/>
          <a:lstStyle/>
          <a:p>
            <a:fld id="{CAA36A70-F9AA-4C38-8F62-67C77276A433}" type="datetimeFigureOut">
              <a:rPr lang="en-US" smtClean="0"/>
              <a:t>3/31/2021</a:t>
            </a:fld>
            <a:endParaRPr lang="en-US"/>
          </a:p>
        </p:txBody>
      </p:sp>
      <p:sp>
        <p:nvSpPr>
          <p:cNvPr id="5" name="Footer Placeholder 4">
            <a:extLst>
              <a:ext uri="{FF2B5EF4-FFF2-40B4-BE49-F238E27FC236}">
                <a16:creationId xmlns="" xmlns:a16="http://schemas.microsoft.com/office/drawing/2014/main" id="{110399CF-F624-4727-95BD-3F5ACCB13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C023569-8668-46AE-89BE-7C8360ABECCA}"/>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426196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837393-DF3B-4A03-861F-460FA02B21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FE18E64-A357-4858-8871-2233D85DF3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EEC70A-8440-4CF5-96FF-AAD0E154470F}"/>
              </a:ext>
            </a:extLst>
          </p:cNvPr>
          <p:cNvSpPr>
            <a:spLocks noGrp="1"/>
          </p:cNvSpPr>
          <p:nvPr>
            <p:ph type="dt" sz="half" idx="10"/>
          </p:nvPr>
        </p:nvSpPr>
        <p:spPr/>
        <p:txBody>
          <a:bodyPr/>
          <a:lstStyle/>
          <a:p>
            <a:fld id="{CAA36A70-F9AA-4C38-8F62-67C77276A433}" type="datetimeFigureOut">
              <a:rPr lang="en-US" smtClean="0"/>
              <a:t>3/31/2021</a:t>
            </a:fld>
            <a:endParaRPr lang="en-US"/>
          </a:p>
        </p:txBody>
      </p:sp>
      <p:sp>
        <p:nvSpPr>
          <p:cNvPr id="5" name="Footer Placeholder 4">
            <a:extLst>
              <a:ext uri="{FF2B5EF4-FFF2-40B4-BE49-F238E27FC236}">
                <a16:creationId xmlns="" xmlns:a16="http://schemas.microsoft.com/office/drawing/2014/main" id="{81BD2797-2E2C-41EC-9E46-3B80A7B83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34CDAD7-0C70-4B86-AA57-AA3C4F2AACD6}"/>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940909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03ACC33-9616-4786-8544-D3BB4CBC5D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5716F1F-0293-4222-AF36-3626B7E448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CAB36C0-180A-4377-8603-F0C9E14E5A26}"/>
              </a:ext>
            </a:extLst>
          </p:cNvPr>
          <p:cNvSpPr>
            <a:spLocks noGrp="1"/>
          </p:cNvSpPr>
          <p:nvPr>
            <p:ph type="dt" sz="half" idx="10"/>
          </p:nvPr>
        </p:nvSpPr>
        <p:spPr/>
        <p:txBody>
          <a:bodyPr/>
          <a:lstStyle/>
          <a:p>
            <a:fld id="{CAA36A70-F9AA-4C38-8F62-67C77276A433}" type="datetimeFigureOut">
              <a:rPr lang="en-US" smtClean="0"/>
              <a:t>3/31/2021</a:t>
            </a:fld>
            <a:endParaRPr lang="en-US"/>
          </a:p>
        </p:txBody>
      </p:sp>
      <p:sp>
        <p:nvSpPr>
          <p:cNvPr id="5" name="Footer Placeholder 4">
            <a:extLst>
              <a:ext uri="{FF2B5EF4-FFF2-40B4-BE49-F238E27FC236}">
                <a16:creationId xmlns="" xmlns:a16="http://schemas.microsoft.com/office/drawing/2014/main" id="{0864C256-D2CF-45B5-A65B-536EC099D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E53C8E9-5DC5-41E7-B598-F13CCC96A30E}"/>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112340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81CE77-F9B9-42DE-B97C-A9F0449822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8F93020-8B4B-4117-92EB-AD8D24BEEA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899678E-DC79-47C2-A872-3358D1873561}"/>
              </a:ext>
            </a:extLst>
          </p:cNvPr>
          <p:cNvSpPr>
            <a:spLocks noGrp="1"/>
          </p:cNvSpPr>
          <p:nvPr>
            <p:ph type="dt" sz="half" idx="10"/>
          </p:nvPr>
        </p:nvSpPr>
        <p:spPr/>
        <p:txBody>
          <a:bodyPr/>
          <a:lstStyle/>
          <a:p>
            <a:fld id="{CAA36A70-F9AA-4C38-8F62-67C77276A433}" type="datetimeFigureOut">
              <a:rPr lang="en-US" smtClean="0"/>
              <a:t>3/31/2021</a:t>
            </a:fld>
            <a:endParaRPr lang="en-US"/>
          </a:p>
        </p:txBody>
      </p:sp>
      <p:sp>
        <p:nvSpPr>
          <p:cNvPr id="5" name="Footer Placeholder 4">
            <a:extLst>
              <a:ext uri="{FF2B5EF4-FFF2-40B4-BE49-F238E27FC236}">
                <a16:creationId xmlns="" xmlns:a16="http://schemas.microsoft.com/office/drawing/2014/main" id="{E279EB09-326E-44FA-B211-FD92540E6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BF43956-25C3-4C53-8DEC-C359296F4B2B}"/>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34505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73B948-5801-4959-9BA5-157525CF8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3677014-2F75-4EC2-B3EC-915C8A720A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D278224C-6988-4686-9C24-69E1C0A33C8F}"/>
              </a:ext>
            </a:extLst>
          </p:cNvPr>
          <p:cNvSpPr>
            <a:spLocks noGrp="1"/>
          </p:cNvSpPr>
          <p:nvPr>
            <p:ph type="dt" sz="half" idx="10"/>
          </p:nvPr>
        </p:nvSpPr>
        <p:spPr/>
        <p:txBody>
          <a:bodyPr/>
          <a:lstStyle/>
          <a:p>
            <a:fld id="{CAA36A70-F9AA-4C38-8F62-67C77276A433}" type="datetimeFigureOut">
              <a:rPr lang="en-US" smtClean="0"/>
              <a:t>3/31/2021</a:t>
            </a:fld>
            <a:endParaRPr lang="en-US"/>
          </a:p>
        </p:txBody>
      </p:sp>
      <p:sp>
        <p:nvSpPr>
          <p:cNvPr id="5" name="Footer Placeholder 4">
            <a:extLst>
              <a:ext uri="{FF2B5EF4-FFF2-40B4-BE49-F238E27FC236}">
                <a16:creationId xmlns="" xmlns:a16="http://schemas.microsoft.com/office/drawing/2014/main" id="{75F3495B-9B2B-4B4D-8B2C-7AB956CF0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484BB5F-2972-41CB-A83C-6388417CBB8B}"/>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93272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5D7EC-59F7-4282-9D01-FCDD413D2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78E52BD-310A-4B60-A2AD-35BFEE8028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D9BAF4F-93B1-4B7F-BD54-01F99010AA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53CA060-E5B2-4FC6-A275-3516091CD03A}"/>
              </a:ext>
            </a:extLst>
          </p:cNvPr>
          <p:cNvSpPr>
            <a:spLocks noGrp="1"/>
          </p:cNvSpPr>
          <p:nvPr>
            <p:ph type="dt" sz="half" idx="10"/>
          </p:nvPr>
        </p:nvSpPr>
        <p:spPr/>
        <p:txBody>
          <a:bodyPr/>
          <a:lstStyle/>
          <a:p>
            <a:fld id="{CAA36A70-F9AA-4C38-8F62-67C77276A433}" type="datetimeFigureOut">
              <a:rPr lang="en-US" smtClean="0"/>
              <a:t>3/31/2021</a:t>
            </a:fld>
            <a:endParaRPr lang="en-US"/>
          </a:p>
        </p:txBody>
      </p:sp>
      <p:sp>
        <p:nvSpPr>
          <p:cNvPr id="6" name="Footer Placeholder 5">
            <a:extLst>
              <a:ext uri="{FF2B5EF4-FFF2-40B4-BE49-F238E27FC236}">
                <a16:creationId xmlns="" xmlns:a16="http://schemas.microsoft.com/office/drawing/2014/main" id="{18D9D4D9-540C-4DEE-9519-A8180A0AC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6F62006-CA08-4694-861C-A3C4FD5A85DA}"/>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900967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AD52F1-6D83-436E-AC1A-60F1813530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1D3F630-1A53-4557-947D-393C71ABF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1F54D571-FA17-4F46-8D74-C140489D91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A885953-7C6E-4923-A910-7975F5BD8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215AC85-2BAA-4DA2-8907-F8BBF65AA2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5A4BA71-4454-4613-8600-F2ADAFDEB196}"/>
              </a:ext>
            </a:extLst>
          </p:cNvPr>
          <p:cNvSpPr>
            <a:spLocks noGrp="1"/>
          </p:cNvSpPr>
          <p:nvPr>
            <p:ph type="dt" sz="half" idx="10"/>
          </p:nvPr>
        </p:nvSpPr>
        <p:spPr/>
        <p:txBody>
          <a:bodyPr/>
          <a:lstStyle/>
          <a:p>
            <a:fld id="{CAA36A70-F9AA-4C38-8F62-67C77276A433}" type="datetimeFigureOut">
              <a:rPr lang="en-US" smtClean="0"/>
              <a:t>3/31/2021</a:t>
            </a:fld>
            <a:endParaRPr lang="en-US"/>
          </a:p>
        </p:txBody>
      </p:sp>
      <p:sp>
        <p:nvSpPr>
          <p:cNvPr id="8" name="Footer Placeholder 7">
            <a:extLst>
              <a:ext uri="{FF2B5EF4-FFF2-40B4-BE49-F238E27FC236}">
                <a16:creationId xmlns="" xmlns:a16="http://schemas.microsoft.com/office/drawing/2014/main" id="{4FE01477-14F7-4297-8864-087891440B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E2AEF73-C15A-4343-AAA7-472769A5DA20}"/>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89658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88E27-7DC2-49AA-9530-14C089626D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45F8C30-585D-42A4-9D6F-D3F15BC592C0}"/>
              </a:ext>
            </a:extLst>
          </p:cNvPr>
          <p:cNvSpPr>
            <a:spLocks noGrp="1"/>
          </p:cNvSpPr>
          <p:nvPr>
            <p:ph type="dt" sz="half" idx="10"/>
          </p:nvPr>
        </p:nvSpPr>
        <p:spPr/>
        <p:txBody>
          <a:bodyPr/>
          <a:lstStyle/>
          <a:p>
            <a:fld id="{CAA36A70-F9AA-4C38-8F62-67C77276A433}" type="datetimeFigureOut">
              <a:rPr lang="en-US" smtClean="0"/>
              <a:t>3/31/2021</a:t>
            </a:fld>
            <a:endParaRPr lang="en-US"/>
          </a:p>
        </p:txBody>
      </p:sp>
      <p:sp>
        <p:nvSpPr>
          <p:cNvPr id="4" name="Footer Placeholder 3">
            <a:extLst>
              <a:ext uri="{FF2B5EF4-FFF2-40B4-BE49-F238E27FC236}">
                <a16:creationId xmlns="" xmlns:a16="http://schemas.microsoft.com/office/drawing/2014/main" id="{32CC4BA8-B9F1-4D35-BCA6-B7B734859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BF9ECD4-8A35-4073-87D5-845A033FA5B8}"/>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86895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BE66FD6-9875-4D83-B226-042CC6CA56F8}"/>
              </a:ext>
            </a:extLst>
          </p:cNvPr>
          <p:cNvSpPr>
            <a:spLocks noGrp="1"/>
          </p:cNvSpPr>
          <p:nvPr>
            <p:ph type="dt" sz="half" idx="10"/>
          </p:nvPr>
        </p:nvSpPr>
        <p:spPr/>
        <p:txBody>
          <a:bodyPr/>
          <a:lstStyle/>
          <a:p>
            <a:fld id="{CAA36A70-F9AA-4C38-8F62-67C77276A433}" type="datetimeFigureOut">
              <a:rPr lang="en-US" smtClean="0"/>
              <a:t>3/31/2021</a:t>
            </a:fld>
            <a:endParaRPr lang="en-US"/>
          </a:p>
        </p:txBody>
      </p:sp>
      <p:sp>
        <p:nvSpPr>
          <p:cNvPr id="3" name="Footer Placeholder 2">
            <a:extLst>
              <a:ext uri="{FF2B5EF4-FFF2-40B4-BE49-F238E27FC236}">
                <a16:creationId xmlns="" xmlns:a16="http://schemas.microsoft.com/office/drawing/2014/main" id="{9EC2135C-E66D-40BD-8E5C-2CD2E558A3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A060FD6-00FF-467F-9D69-421B1444FE7F}"/>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171896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298139-1E7A-452B-90C4-501DCF033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82FCB4DA-1E65-40A6-89E9-BCA9C39A6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690C1783-8358-46BC-8A2C-45908A749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EC16CE0D-6FFE-4DA3-958E-BF381E54C73C}"/>
              </a:ext>
            </a:extLst>
          </p:cNvPr>
          <p:cNvSpPr>
            <a:spLocks noGrp="1"/>
          </p:cNvSpPr>
          <p:nvPr>
            <p:ph type="dt" sz="half" idx="10"/>
          </p:nvPr>
        </p:nvSpPr>
        <p:spPr/>
        <p:txBody>
          <a:bodyPr/>
          <a:lstStyle/>
          <a:p>
            <a:fld id="{CAA36A70-F9AA-4C38-8F62-67C77276A433}" type="datetimeFigureOut">
              <a:rPr lang="en-US" smtClean="0"/>
              <a:t>3/31/2021</a:t>
            </a:fld>
            <a:endParaRPr lang="en-US"/>
          </a:p>
        </p:txBody>
      </p:sp>
      <p:sp>
        <p:nvSpPr>
          <p:cNvPr id="6" name="Footer Placeholder 5">
            <a:extLst>
              <a:ext uri="{FF2B5EF4-FFF2-40B4-BE49-F238E27FC236}">
                <a16:creationId xmlns="" xmlns:a16="http://schemas.microsoft.com/office/drawing/2014/main" id="{6C8746A1-10BC-49A0-A1E5-9A01DCBF4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EC8E01C-84F7-44A7-97E7-B4524B0040F9}"/>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20022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685B1E-BD17-4F7B-9418-B0B7047A6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39DD33E-755C-47AD-B2EF-EFF7B506A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B78467E-2F9C-4561-9093-065185009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5BAC45A-DA31-44D1-88A1-9DEA882F09C3}"/>
              </a:ext>
            </a:extLst>
          </p:cNvPr>
          <p:cNvSpPr>
            <a:spLocks noGrp="1"/>
          </p:cNvSpPr>
          <p:nvPr>
            <p:ph type="dt" sz="half" idx="10"/>
          </p:nvPr>
        </p:nvSpPr>
        <p:spPr/>
        <p:txBody>
          <a:bodyPr/>
          <a:lstStyle/>
          <a:p>
            <a:fld id="{CAA36A70-F9AA-4C38-8F62-67C77276A433}" type="datetimeFigureOut">
              <a:rPr lang="en-US" smtClean="0"/>
              <a:t>3/31/2021</a:t>
            </a:fld>
            <a:endParaRPr lang="en-US"/>
          </a:p>
        </p:txBody>
      </p:sp>
      <p:sp>
        <p:nvSpPr>
          <p:cNvPr id="6" name="Footer Placeholder 5">
            <a:extLst>
              <a:ext uri="{FF2B5EF4-FFF2-40B4-BE49-F238E27FC236}">
                <a16:creationId xmlns="" xmlns:a16="http://schemas.microsoft.com/office/drawing/2014/main" id="{1171EC7E-146C-48A5-A571-CD1F053FD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13EF528-AC34-4B5F-98AE-B30E66C7D390}"/>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00490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5000"/>
            <a:lum/>
            <a:extLst>
              <a:ext uri="{BEBA8EAE-BF5A-486C-A8C5-ECC9F3942E4B}">
                <a14:imgProps xmlns:a14="http://schemas.microsoft.com/office/drawing/2010/main">
                  <a14:imgLayer r:embed="rId14">
                    <a14:imgEffect>
                      <a14:sharpenSoften amount="25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59B513E-D50E-4852-AD1D-09C4097238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DE44ADC-5417-4B5C-B28E-67F12E023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3FE9C59-6ECF-40E3-BC2B-DE952B9946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36A70-F9AA-4C38-8F62-67C77276A433}" type="datetimeFigureOut">
              <a:rPr lang="en-US" smtClean="0"/>
              <a:t>3/31/2021</a:t>
            </a:fld>
            <a:endParaRPr lang="en-US"/>
          </a:p>
        </p:txBody>
      </p:sp>
      <p:sp>
        <p:nvSpPr>
          <p:cNvPr id="5" name="Footer Placeholder 4">
            <a:extLst>
              <a:ext uri="{FF2B5EF4-FFF2-40B4-BE49-F238E27FC236}">
                <a16:creationId xmlns="" xmlns:a16="http://schemas.microsoft.com/office/drawing/2014/main" id="{530E5AE5-E7F3-4585-AEDA-FDA8FFA6B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71D3D6E-6883-4BA8-93ED-CF6BCB796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690EB-6C6D-474A-9B34-D726E99B654E}" type="slidenum">
              <a:rPr lang="en-US" smtClean="0"/>
              <a:t>‹#›</a:t>
            </a:fld>
            <a:endParaRPr lang="en-US"/>
          </a:p>
        </p:txBody>
      </p:sp>
    </p:spTree>
    <p:extLst>
      <p:ext uri="{BB962C8B-B14F-4D97-AF65-F5344CB8AC3E}">
        <p14:creationId xmlns:p14="http://schemas.microsoft.com/office/powerpoint/2010/main" val="150408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neo4j.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0882D5-7714-4B05-A377-80DEEBD97676}"/>
              </a:ext>
            </a:extLst>
          </p:cNvPr>
          <p:cNvSpPr>
            <a:spLocks noGrp="1"/>
          </p:cNvSpPr>
          <p:nvPr>
            <p:ph type="ctrTitle"/>
          </p:nvPr>
        </p:nvSpPr>
        <p:spPr>
          <a:xfrm>
            <a:off x="1459992" y="0"/>
            <a:ext cx="9144000" cy="2306637"/>
          </a:xfrm>
        </p:spPr>
        <p:txBody>
          <a:bodyPr>
            <a:noAutofit/>
          </a:bodyPr>
          <a:lstStyle/>
          <a:p>
            <a:r>
              <a:rPr lang="en-US" sz="4000" b="1"/>
              <a:t>Analysis of a NoSQL Graph DBMS for a Hospital Social Network</a:t>
            </a:r>
          </a:p>
        </p:txBody>
      </p:sp>
      <p:sp>
        <p:nvSpPr>
          <p:cNvPr id="3" name="Subtitle 2">
            <a:extLst>
              <a:ext uri="{FF2B5EF4-FFF2-40B4-BE49-F238E27FC236}">
                <a16:creationId xmlns="" xmlns:a16="http://schemas.microsoft.com/office/drawing/2014/main" id="{8CF042E1-47C3-4BA6-84D0-A377CB990B74}"/>
              </a:ext>
            </a:extLst>
          </p:cNvPr>
          <p:cNvSpPr>
            <a:spLocks noGrp="1"/>
          </p:cNvSpPr>
          <p:nvPr>
            <p:ph type="subTitle" idx="1"/>
          </p:nvPr>
        </p:nvSpPr>
        <p:spPr>
          <a:xfrm>
            <a:off x="1524000" y="3025266"/>
            <a:ext cx="9144000" cy="1275470"/>
          </a:xfrm>
        </p:spPr>
        <p:txBody>
          <a:bodyPr>
            <a:normAutofit/>
          </a:bodyPr>
          <a:lstStyle/>
          <a:p>
            <a:pPr algn="r"/>
            <a:r>
              <a:rPr lang="en-US" sz="2000" smtClean="0">
                <a:latin typeface="Times New Roman" panose="02020603050405020304" pitchFamily="18" charset="0"/>
                <a:cs typeface="Times New Roman" panose="02020603050405020304" pitchFamily="18" charset="0"/>
              </a:rPr>
              <a:t>-</a:t>
            </a:r>
            <a:r>
              <a:rPr lang="it-IT" sz="2000">
                <a:latin typeface="Times New Roman" panose="02020603050405020304" pitchFamily="18" charset="0"/>
                <a:cs typeface="Times New Roman" panose="02020603050405020304" pitchFamily="18" charset="0"/>
              </a:rPr>
              <a:t>Antonio Celesti; Alina Buzachis; Antonino Galletta; Giacomo Fiumara; Maria </a:t>
            </a:r>
            <a:r>
              <a:rPr lang="it-IT" sz="2000" smtClean="0">
                <a:latin typeface="Times New Roman" panose="02020603050405020304" pitchFamily="18" charset="0"/>
                <a:cs typeface="Times New Roman" panose="02020603050405020304" pitchFamily="18" charset="0"/>
              </a:rPr>
              <a:t>Fazio</a:t>
            </a:r>
            <a:r>
              <a:rPr lang="en-US" sz="2000" smtClean="0">
                <a:latin typeface="Times New Roman" panose="02020603050405020304" pitchFamily="18" charset="0"/>
                <a:cs typeface="Times New Roman" panose="02020603050405020304" pitchFamily="18" charset="0"/>
              </a:rPr>
              <a:t>.</a:t>
            </a:r>
          </a:p>
          <a:p>
            <a:pPr algn="r"/>
            <a:r>
              <a:rPr lang="en-US" sz="2000"/>
              <a:t>Department of MIFT, University of Messina, Italy</a:t>
            </a:r>
            <a:endParaRPr lang="en-US" sz="200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 xmlns:a16="http://schemas.microsoft.com/office/drawing/2014/main" id="{E86EDA1C-86A6-4209-A6F6-569C12DDB6B1}"/>
              </a:ext>
            </a:extLst>
          </p:cNvPr>
          <p:cNvSpPr txBox="1">
            <a:spLocks/>
          </p:cNvSpPr>
          <p:nvPr/>
        </p:nvSpPr>
        <p:spPr>
          <a:xfrm>
            <a:off x="1524000" y="4895557"/>
            <a:ext cx="9144000" cy="1275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mtClean="0">
                <a:latin typeface="Times New Roman" panose="02020603050405020304" pitchFamily="18" charset="0"/>
                <a:cs typeface="Times New Roman" panose="02020603050405020304" pitchFamily="18" charset="0"/>
              </a:rPr>
              <a:t>Meet </a:t>
            </a:r>
            <a:r>
              <a:rPr lang="en-US" err="1" smtClean="0">
                <a:latin typeface="Times New Roman" panose="02020603050405020304" pitchFamily="18" charset="0"/>
                <a:cs typeface="Times New Roman" panose="02020603050405020304" pitchFamily="18" charset="0"/>
              </a:rPr>
              <a:t>Gajra</a:t>
            </a:r>
            <a:endParaRPr lang="en-US">
              <a:latin typeface="Times New Roman" panose="02020603050405020304" pitchFamily="18" charset="0"/>
              <a:cs typeface="Times New Roman" panose="02020603050405020304" pitchFamily="18" charset="0"/>
            </a:endParaRPr>
          </a:p>
          <a:p>
            <a:pPr algn="r"/>
            <a:r>
              <a:rPr lang="en-US" smtClean="0">
                <a:latin typeface="Times New Roman" panose="02020603050405020304" pitchFamily="18" charset="0"/>
                <a:cs typeface="Times New Roman" panose="02020603050405020304" pitchFamily="18" charset="0"/>
              </a:rPr>
              <a:t>1911011</a:t>
            </a:r>
            <a:endParaRPr lang="en-US">
              <a:latin typeface="Times New Roman" panose="02020603050405020304" pitchFamily="18" charset="0"/>
              <a:cs typeface="Times New Roman" panose="02020603050405020304" pitchFamily="18" charset="0"/>
            </a:endParaRPr>
          </a:p>
          <a:p>
            <a:pPr algn="r"/>
            <a:r>
              <a:rPr lang="en-US">
                <a:latin typeface="Times New Roman" panose="02020603050405020304" pitchFamily="18" charset="0"/>
                <a:cs typeface="Times New Roman" panose="02020603050405020304" pitchFamily="18" charset="0"/>
              </a:rPr>
              <a:t>SY COMPS </a:t>
            </a:r>
            <a:r>
              <a:rPr lang="en-US" smtClean="0">
                <a:latin typeface="Times New Roman" panose="02020603050405020304" pitchFamily="18" charset="0"/>
                <a:cs typeface="Times New Roman" panose="02020603050405020304" pitchFamily="18" charset="0"/>
              </a:rPr>
              <a:t>A</a:t>
            </a:r>
            <a:endParaRPr lang="en-US">
              <a:latin typeface="Times New Roman" panose="02020603050405020304" pitchFamily="18" charset="0"/>
              <a:cs typeface="Times New Roman" panose="02020603050405020304" pitchFamily="18" charset="0"/>
            </a:endParaRPr>
          </a:p>
          <a:p>
            <a:pPr algn="r"/>
            <a:endParaRPr lang="en-US"/>
          </a:p>
        </p:txBody>
      </p:sp>
    </p:spTree>
    <p:extLst>
      <p:ext uri="{BB962C8B-B14F-4D97-AF65-F5344CB8AC3E}">
        <p14:creationId xmlns:p14="http://schemas.microsoft.com/office/powerpoint/2010/main" val="1527372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1030D0-BAC7-4985-9291-E92623AB5399}"/>
              </a:ext>
            </a:extLst>
          </p:cNvPr>
          <p:cNvSpPr>
            <a:spLocks noGrp="1"/>
          </p:cNvSpPr>
          <p:nvPr>
            <p:ph type="title"/>
          </p:nvPr>
        </p:nvSpPr>
        <p:spPr>
          <a:xfrm>
            <a:off x="838200" y="0"/>
            <a:ext cx="10515600" cy="1325563"/>
          </a:xfrm>
        </p:spPr>
        <p:txBody>
          <a:bodyPr/>
          <a:lstStyle/>
          <a:p>
            <a:r>
              <a:rPr lang="en-IN" smtClean="0"/>
              <a:t>	</a:t>
            </a:r>
            <a:r>
              <a:rPr lang="en-IN" smtClean="0">
                <a:latin typeface="Times New Roman" panose="02020603050405020304" pitchFamily="18" charset="0"/>
                <a:cs typeface="Times New Roman" panose="02020603050405020304" pitchFamily="18" charset="0"/>
              </a:rPr>
              <a:t>Graph-Based </a:t>
            </a:r>
            <a:r>
              <a:rPr lang="en-IN">
                <a:latin typeface="Times New Roman" panose="02020603050405020304" pitchFamily="18" charset="0"/>
                <a:cs typeface="Times New Roman" panose="02020603050405020304" pitchFamily="18" charset="0"/>
              </a:rPr>
              <a:t>model design for a HSM</a:t>
            </a:r>
          </a:p>
        </p:txBody>
      </p:sp>
      <p:pic>
        <p:nvPicPr>
          <p:cNvPr id="4" name="Picture 3"/>
          <p:cNvPicPr>
            <a:picLocks noChangeAspect="1"/>
          </p:cNvPicPr>
          <p:nvPr/>
        </p:nvPicPr>
        <p:blipFill>
          <a:blip r:embed="rId2"/>
          <a:stretch>
            <a:fillRect/>
          </a:stretch>
        </p:blipFill>
        <p:spPr>
          <a:xfrm>
            <a:off x="1887688" y="1456986"/>
            <a:ext cx="7849695" cy="4858428"/>
          </a:xfrm>
          <a:prstGeom prst="rect">
            <a:avLst/>
          </a:prstGeom>
        </p:spPr>
      </p:pic>
    </p:spTree>
    <p:extLst>
      <p:ext uri="{BB962C8B-B14F-4D97-AF65-F5344CB8AC3E}">
        <p14:creationId xmlns:p14="http://schemas.microsoft.com/office/powerpoint/2010/main" val="1651450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Performance Analysis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mtClean="0"/>
              <a:t>Data </a:t>
            </a:r>
            <a:r>
              <a:rPr lang="en-US"/>
              <a:t>scalability tests considering one of the major NoSQL graph DBMS, that is Neo4j</a:t>
            </a:r>
            <a:r>
              <a:rPr lang="en-US" smtClean="0"/>
              <a:t>.</a:t>
            </a:r>
          </a:p>
          <a:p>
            <a:endParaRPr lang="en-US">
              <a:latin typeface="Times New Roman" panose="02020603050405020304" pitchFamily="18" charset="0"/>
              <a:cs typeface="Times New Roman" panose="02020603050405020304" pitchFamily="18" charset="0"/>
            </a:endParaRPr>
          </a:p>
          <a:p>
            <a:pPr marL="0" indent="0">
              <a:buNone/>
            </a:pPr>
            <a:r>
              <a:rPr lang="en-IN" b="1" smtClean="0"/>
              <a:t>Test Setup : </a:t>
            </a:r>
          </a:p>
          <a:p>
            <a:pPr marL="0" indent="0">
              <a:buNone/>
            </a:pPr>
            <a:r>
              <a:rPr lang="en-IN"/>
              <a:t>Neo4j server was equipped with: CPU Intel(R) Core(TM) Xeon E7-8860V3 CPU @ 3.20GHz, RAM 32GB, OS: Ubuntu server 16.04 LTS 64 BIT</a:t>
            </a:r>
            <a:r>
              <a:rPr lang="en-IN" smtClean="0"/>
              <a:t>.</a:t>
            </a:r>
            <a:r>
              <a:rPr lang="en-US"/>
              <a:t> Each experiment has been repeated 30 times considering increasing datasets. In particular we considered 5 different datasets composed respectively of: 100, 1000, 10000, 100000 and 1000000 nodes.</a:t>
            </a:r>
            <a:endParaRPr lang="en-IN" b="1"/>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339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Performance Analysis</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784849" y="3191257"/>
            <a:ext cx="5407152" cy="3666744"/>
          </a:xfrm>
          <a:prstGeom prst="rect">
            <a:avLst/>
          </a:prstGeom>
        </p:spPr>
      </p:pic>
      <p:sp>
        <p:nvSpPr>
          <p:cNvPr id="5" name="Rectangle 4"/>
          <p:cNvSpPr/>
          <p:nvPr/>
        </p:nvSpPr>
        <p:spPr>
          <a:xfrm>
            <a:off x="419461" y="2570125"/>
            <a:ext cx="11097768" cy="3477875"/>
          </a:xfrm>
          <a:prstGeom prst="rect">
            <a:avLst/>
          </a:prstGeom>
        </p:spPr>
        <p:txBody>
          <a:bodyPr wrap="square">
            <a:spAutoFit/>
          </a:bodyPr>
          <a:lstStyle/>
          <a:p>
            <a:r>
              <a:rPr lang="en-US" sz="2200"/>
              <a:t>In order to carry out experimental tests we considered 4 different queries:</a:t>
            </a:r>
            <a:endParaRPr lang="en-US" sz="2200" smtClean="0">
              <a:solidFill>
                <a:srgbClr val="333333"/>
              </a:solidFill>
            </a:endParaRPr>
          </a:p>
          <a:p>
            <a:endParaRPr lang="en-US" sz="2200">
              <a:solidFill>
                <a:srgbClr val="333333"/>
              </a:solidFill>
            </a:endParaRPr>
          </a:p>
          <a:p>
            <a:r>
              <a:rPr lang="en-US" sz="2200" smtClean="0">
                <a:solidFill>
                  <a:srgbClr val="333333"/>
                </a:solidFill>
              </a:rPr>
              <a:t>A</a:t>
            </a:r>
            <a:r>
              <a:rPr lang="en-US" sz="2200">
                <a:solidFill>
                  <a:srgbClr val="333333"/>
                </a:solidFill>
              </a:rPr>
              <a:t>: MATCH (r:Records) RETURN r.RecordsName </a:t>
            </a:r>
          </a:p>
          <a:p>
            <a:endParaRPr lang="en-US" sz="2200">
              <a:solidFill>
                <a:srgbClr val="333333"/>
              </a:solidFill>
            </a:endParaRPr>
          </a:p>
          <a:p>
            <a:r>
              <a:rPr lang="en-US" sz="2200" smtClean="0">
                <a:solidFill>
                  <a:srgbClr val="333333"/>
                </a:solidFill>
              </a:rPr>
              <a:t>returns </a:t>
            </a:r>
            <a:r>
              <a:rPr lang="en-US" sz="2200">
                <a:solidFill>
                  <a:srgbClr val="333333"/>
                </a:solidFill>
              </a:rPr>
              <a:t>all medical records. In order to accomplish </a:t>
            </a:r>
            <a:endParaRPr lang="en-US" sz="2200" smtClean="0">
              <a:solidFill>
                <a:srgbClr val="333333"/>
              </a:solidFill>
            </a:endParaRPr>
          </a:p>
          <a:p>
            <a:r>
              <a:rPr lang="en-US" sz="2200" smtClean="0">
                <a:solidFill>
                  <a:srgbClr val="333333"/>
                </a:solidFill>
              </a:rPr>
              <a:t>this </a:t>
            </a:r>
            <a:r>
              <a:rPr lang="en-US" sz="2200">
                <a:solidFill>
                  <a:srgbClr val="333333"/>
                </a:solidFill>
              </a:rPr>
              <a:t>task we performed a “MATCH” on Neo4j nodes: </a:t>
            </a:r>
            <a:endParaRPr lang="en-US" sz="2200" smtClean="0">
              <a:solidFill>
                <a:srgbClr val="333333"/>
              </a:solidFill>
            </a:endParaRPr>
          </a:p>
          <a:p>
            <a:r>
              <a:rPr lang="en-US" sz="2200" smtClean="0">
                <a:solidFill>
                  <a:srgbClr val="333333"/>
                </a:solidFill>
              </a:rPr>
              <a:t>Execution </a:t>
            </a:r>
            <a:r>
              <a:rPr lang="en-US" sz="2200">
                <a:solidFill>
                  <a:srgbClr val="333333"/>
                </a:solidFill>
              </a:rPr>
              <a:t>times vs dataset size are </a:t>
            </a:r>
            <a:r>
              <a:rPr lang="en-US" sz="2200" smtClean="0">
                <a:solidFill>
                  <a:srgbClr val="333333"/>
                </a:solidFill>
              </a:rPr>
              <a:t>shown</a:t>
            </a:r>
          </a:p>
          <a:p>
            <a:r>
              <a:rPr lang="en-US" sz="2200" smtClean="0">
                <a:solidFill>
                  <a:srgbClr val="333333"/>
                </a:solidFill>
              </a:rPr>
              <a:t>They </a:t>
            </a:r>
            <a:r>
              <a:rPr lang="en-US" sz="2200">
                <a:solidFill>
                  <a:srgbClr val="333333"/>
                </a:solidFill>
              </a:rPr>
              <a:t>increase as the dataset size increases, but the </a:t>
            </a:r>
            <a:endParaRPr lang="en-US" sz="2200" smtClean="0">
              <a:solidFill>
                <a:srgbClr val="333333"/>
              </a:solidFill>
            </a:endParaRPr>
          </a:p>
          <a:p>
            <a:r>
              <a:rPr lang="en-US" sz="2200" smtClean="0">
                <a:solidFill>
                  <a:srgbClr val="333333"/>
                </a:solidFill>
              </a:rPr>
              <a:t>overall performances </a:t>
            </a:r>
            <a:r>
              <a:rPr lang="en-US" sz="2200">
                <a:solidFill>
                  <a:srgbClr val="333333"/>
                </a:solidFill>
              </a:rPr>
              <a:t>are somewhat acceptable for </a:t>
            </a:r>
            <a:endParaRPr lang="en-US" sz="2200" smtClean="0">
              <a:solidFill>
                <a:srgbClr val="333333"/>
              </a:solidFill>
            </a:endParaRPr>
          </a:p>
          <a:p>
            <a:r>
              <a:rPr lang="en-US" sz="2200" smtClean="0">
                <a:solidFill>
                  <a:srgbClr val="333333"/>
                </a:solidFill>
              </a:rPr>
              <a:t>every </a:t>
            </a:r>
            <a:r>
              <a:rPr lang="en-US" sz="2200">
                <a:solidFill>
                  <a:srgbClr val="333333"/>
                </a:solidFill>
              </a:rPr>
              <a:t>size</a:t>
            </a:r>
            <a:endParaRPr lang="en-IN" sz="2200"/>
          </a:p>
        </p:txBody>
      </p:sp>
    </p:spTree>
    <p:extLst>
      <p:ext uri="{BB962C8B-B14F-4D97-AF65-F5344CB8AC3E}">
        <p14:creationId xmlns:p14="http://schemas.microsoft.com/office/powerpoint/2010/main" val="359694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Performance Analysis</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6949440" y="3140773"/>
            <a:ext cx="5242560" cy="3717227"/>
          </a:xfrm>
          <a:prstGeom prst="rect">
            <a:avLst/>
          </a:prstGeom>
        </p:spPr>
      </p:pic>
      <p:sp>
        <p:nvSpPr>
          <p:cNvPr id="5" name="Rectangle 4"/>
          <p:cNvSpPr/>
          <p:nvPr/>
        </p:nvSpPr>
        <p:spPr>
          <a:xfrm>
            <a:off x="341376" y="2329702"/>
            <a:ext cx="6507480" cy="3139321"/>
          </a:xfrm>
          <a:prstGeom prst="rect">
            <a:avLst/>
          </a:prstGeom>
        </p:spPr>
        <p:txBody>
          <a:bodyPr wrap="square">
            <a:spAutoFit/>
          </a:bodyPr>
          <a:lstStyle/>
          <a:p>
            <a:r>
              <a:rPr lang="en-US" sz="2200">
                <a:solidFill>
                  <a:srgbClr val="333333"/>
                </a:solidFill>
              </a:rPr>
              <a:t>B: MATCH (p:patient)-[:belongs]-(r:records)WHERE p.patientName = ’Patient1’RETURN </a:t>
            </a:r>
            <a:r>
              <a:rPr lang="en-US" sz="2200" smtClean="0">
                <a:solidFill>
                  <a:srgbClr val="333333"/>
                </a:solidFill>
              </a:rPr>
              <a:t>r.medicalRecordName </a:t>
            </a:r>
          </a:p>
          <a:p>
            <a:endParaRPr lang="en-US" sz="2200" smtClean="0">
              <a:solidFill>
                <a:srgbClr val="333333"/>
              </a:solidFill>
            </a:endParaRPr>
          </a:p>
          <a:p>
            <a:r>
              <a:rPr lang="en-US" sz="2200" smtClean="0">
                <a:solidFill>
                  <a:srgbClr val="333333"/>
                </a:solidFill>
              </a:rPr>
              <a:t>returns </a:t>
            </a:r>
            <a:r>
              <a:rPr lang="en-US" sz="2200">
                <a:solidFill>
                  <a:srgbClr val="333333"/>
                </a:solidFill>
              </a:rPr>
              <a:t>all medical records of a specific patient. In order to accomplish this task we performed a </a:t>
            </a:r>
            <a:r>
              <a:rPr lang="en-US" sz="2200" smtClean="0">
                <a:solidFill>
                  <a:srgbClr val="333333"/>
                </a:solidFill>
              </a:rPr>
              <a:t>MATCH </a:t>
            </a:r>
            <a:r>
              <a:rPr lang="en-US" sz="2200">
                <a:solidFill>
                  <a:srgbClr val="333333"/>
                </a:solidFill>
              </a:rPr>
              <a:t>on the edge “BELONGS” that connects medical reports and patients nodes: </a:t>
            </a:r>
            <a:r>
              <a:rPr lang="en-US" sz="2200" smtClean="0">
                <a:solidFill>
                  <a:srgbClr val="333333"/>
                </a:solidFill>
              </a:rPr>
              <a:t> </a:t>
            </a:r>
            <a:r>
              <a:rPr lang="en-US" sz="2200">
                <a:solidFill>
                  <a:srgbClr val="333333"/>
                </a:solidFill>
              </a:rPr>
              <a:t>Also in this case time the execution time grows up as the dataset size increases;</a:t>
            </a:r>
            <a:endParaRPr lang="en-IN" sz="2200"/>
          </a:p>
        </p:txBody>
      </p:sp>
    </p:spTree>
    <p:extLst>
      <p:ext uri="{BB962C8B-B14F-4D97-AF65-F5344CB8AC3E}">
        <p14:creationId xmlns:p14="http://schemas.microsoft.com/office/powerpoint/2010/main" val="2997822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Performance Analysis</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242049" y="3225620"/>
            <a:ext cx="4949952" cy="3632380"/>
          </a:xfrm>
          <a:prstGeom prst="rect">
            <a:avLst/>
          </a:prstGeom>
        </p:spPr>
      </p:pic>
      <p:sp>
        <p:nvSpPr>
          <p:cNvPr id="7" name="Rectangle 6"/>
          <p:cNvSpPr/>
          <p:nvPr/>
        </p:nvSpPr>
        <p:spPr>
          <a:xfrm>
            <a:off x="377952" y="1690688"/>
            <a:ext cx="6864096" cy="4493538"/>
          </a:xfrm>
          <a:prstGeom prst="rect">
            <a:avLst/>
          </a:prstGeom>
        </p:spPr>
        <p:txBody>
          <a:bodyPr wrap="square">
            <a:spAutoFit/>
          </a:bodyPr>
          <a:lstStyle/>
          <a:p>
            <a:r>
              <a:rPr lang="en-US" sz="2200">
                <a:solidFill>
                  <a:srgbClr val="333333"/>
                </a:solidFill>
              </a:rPr>
              <a:t>C: MATCH (p:patients)-[:belongs]- (r:records</a:t>
            </a:r>
            <a:r>
              <a:rPr lang="en-US" sz="2200" smtClean="0">
                <a:solidFill>
                  <a:srgbClr val="333333"/>
                </a:solidFill>
              </a:rPr>
              <a:t>)-[:contributed]- </a:t>
            </a:r>
            <a:r>
              <a:rPr lang="en-US" sz="2200">
                <a:solidFill>
                  <a:srgbClr val="333333"/>
                </a:solidFill>
              </a:rPr>
              <a:t>(d:doctors)WHERE p.patientName = ’Patient1’RETURN DISTINCT </a:t>
            </a:r>
            <a:r>
              <a:rPr lang="en-US" sz="2200" smtClean="0">
                <a:solidFill>
                  <a:srgbClr val="333333"/>
                </a:solidFill>
              </a:rPr>
              <a:t>d.doctorName</a:t>
            </a:r>
          </a:p>
          <a:p>
            <a:endParaRPr lang="en-US" sz="2200">
              <a:solidFill>
                <a:srgbClr val="333333"/>
              </a:solidFill>
            </a:endParaRPr>
          </a:p>
          <a:p>
            <a:r>
              <a:rPr lang="en-US" sz="2200" smtClean="0">
                <a:solidFill>
                  <a:srgbClr val="333333"/>
                </a:solidFill>
              </a:rPr>
              <a:t>retrieves </a:t>
            </a:r>
            <a:r>
              <a:rPr lang="en-US" sz="2200">
                <a:solidFill>
                  <a:srgbClr val="333333"/>
                </a:solidFill>
              </a:rPr>
              <a:t>the name of doctors </a:t>
            </a:r>
            <a:r>
              <a:rPr lang="en-US" sz="2200" smtClean="0">
                <a:solidFill>
                  <a:srgbClr val="333333"/>
                </a:solidFill>
              </a:rPr>
              <a:t>who has </a:t>
            </a:r>
            <a:r>
              <a:rPr lang="en-US" sz="2200">
                <a:solidFill>
                  <a:srgbClr val="333333"/>
                </a:solidFill>
              </a:rPr>
              <a:t>treated </a:t>
            </a:r>
            <a:r>
              <a:rPr lang="en-US" sz="2200" smtClean="0">
                <a:solidFill>
                  <a:srgbClr val="333333"/>
                </a:solidFill>
              </a:rPr>
              <a:t>a particular patient. </a:t>
            </a:r>
            <a:r>
              <a:rPr lang="en-US" sz="2200">
                <a:solidFill>
                  <a:srgbClr val="333333"/>
                </a:solidFill>
              </a:rPr>
              <a:t>In order to accomplish this task we performed two different “MATCH” operations, one on the edge “BELONGS” that connects medical reports and patients nodes, another one on the edge </a:t>
            </a:r>
            <a:r>
              <a:rPr lang="en-US" sz="2200" smtClean="0">
                <a:solidFill>
                  <a:srgbClr val="333333"/>
                </a:solidFill>
              </a:rPr>
              <a:t>“CONTRIBUTED” </a:t>
            </a:r>
            <a:r>
              <a:rPr lang="en-US" sz="2200">
                <a:solidFill>
                  <a:srgbClr val="333333"/>
                </a:solidFill>
              </a:rPr>
              <a:t>that connects doctors and medical reports. Furthermore in order to avoid any duplication we used the “DISTINCT”clause: </a:t>
            </a:r>
            <a:r>
              <a:rPr lang="en-US" sz="2200" smtClean="0">
                <a:solidFill>
                  <a:srgbClr val="333333"/>
                </a:solidFill>
              </a:rPr>
              <a:t>Execution </a:t>
            </a:r>
            <a:r>
              <a:rPr lang="en-US" sz="2200">
                <a:solidFill>
                  <a:srgbClr val="333333"/>
                </a:solidFill>
              </a:rPr>
              <a:t>times vs dataset size, shown in </a:t>
            </a:r>
            <a:r>
              <a:rPr lang="en-US" sz="2200" smtClean="0">
                <a:solidFill>
                  <a:srgbClr val="333333"/>
                </a:solidFill>
              </a:rPr>
              <a:t>the figure, </a:t>
            </a:r>
            <a:r>
              <a:rPr lang="en-US" sz="2200">
                <a:solidFill>
                  <a:srgbClr val="333333"/>
                </a:solidFill>
              </a:rPr>
              <a:t>exhibit a behavior similar to query B;</a:t>
            </a:r>
            <a:endParaRPr lang="en-IN" sz="2200"/>
          </a:p>
        </p:txBody>
      </p:sp>
    </p:spTree>
    <p:extLst>
      <p:ext uri="{BB962C8B-B14F-4D97-AF65-F5344CB8AC3E}">
        <p14:creationId xmlns:p14="http://schemas.microsoft.com/office/powerpoint/2010/main" val="735543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Performance Analysis</a:t>
            </a: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605016" y="1690688"/>
            <a:ext cx="5062728" cy="3170206"/>
          </a:xfrm>
          <a:prstGeom prst="rect">
            <a:avLst/>
          </a:prstGeom>
        </p:spPr>
      </p:pic>
      <p:sp>
        <p:nvSpPr>
          <p:cNvPr id="7" name="Rectangle 6"/>
          <p:cNvSpPr/>
          <p:nvPr/>
        </p:nvSpPr>
        <p:spPr>
          <a:xfrm>
            <a:off x="295656" y="1510177"/>
            <a:ext cx="6096000" cy="3477875"/>
          </a:xfrm>
          <a:prstGeom prst="rect">
            <a:avLst/>
          </a:prstGeom>
        </p:spPr>
        <p:txBody>
          <a:bodyPr>
            <a:spAutoFit/>
          </a:bodyPr>
          <a:lstStyle/>
          <a:p>
            <a:r>
              <a:rPr lang="en-US" sz="2200">
                <a:solidFill>
                  <a:srgbClr val="333333"/>
                </a:solidFill>
              </a:rPr>
              <a:t>D: MATCH (:patients)-[:like]-(d:doctors)WHERE d.doctorName = ’Doctor1’RETURN count(d.doctorName) </a:t>
            </a:r>
            <a:endParaRPr lang="en-US" sz="2200" smtClean="0">
              <a:solidFill>
                <a:srgbClr val="333333"/>
              </a:solidFill>
            </a:endParaRPr>
          </a:p>
          <a:p>
            <a:endParaRPr lang="en-US" sz="2200">
              <a:solidFill>
                <a:srgbClr val="333333"/>
              </a:solidFill>
            </a:endParaRPr>
          </a:p>
          <a:p>
            <a:r>
              <a:rPr lang="en-US" sz="2200" smtClean="0">
                <a:solidFill>
                  <a:srgbClr val="333333"/>
                </a:solidFill>
              </a:rPr>
              <a:t>amount </a:t>
            </a:r>
            <a:r>
              <a:rPr lang="en-US" sz="2200">
                <a:solidFill>
                  <a:srgbClr val="333333"/>
                </a:solidFill>
              </a:rPr>
              <a:t>of likes attributed to a specific doctor. In order to accomplish this task we performed a “MATCH” on the edge “LIKE” that connects doctors and patients nodes: </a:t>
            </a:r>
            <a:r>
              <a:rPr lang="en-US" sz="2200" smtClean="0">
                <a:solidFill>
                  <a:srgbClr val="333333"/>
                </a:solidFill>
              </a:rPr>
              <a:t>As </a:t>
            </a:r>
            <a:r>
              <a:rPr lang="en-US" sz="2200">
                <a:solidFill>
                  <a:srgbClr val="333333"/>
                </a:solidFill>
              </a:rPr>
              <a:t>observed for queries B and C, execution times vs dataset size </a:t>
            </a:r>
            <a:r>
              <a:rPr lang="en-US" sz="2200" smtClean="0">
                <a:solidFill>
                  <a:srgbClr val="333333"/>
                </a:solidFill>
              </a:rPr>
              <a:t>shown in figure are </a:t>
            </a:r>
            <a:r>
              <a:rPr lang="en-US" sz="2200">
                <a:solidFill>
                  <a:srgbClr val="333333"/>
                </a:solidFill>
              </a:rPr>
              <a:t>approximately the same.</a:t>
            </a:r>
            <a:endParaRPr lang="en-IN" sz="2200"/>
          </a:p>
        </p:txBody>
      </p:sp>
      <p:sp>
        <p:nvSpPr>
          <p:cNvPr id="8" name="Rectangle 7"/>
          <p:cNvSpPr/>
          <p:nvPr/>
        </p:nvSpPr>
        <p:spPr>
          <a:xfrm>
            <a:off x="469392" y="5471795"/>
            <a:ext cx="11527536" cy="1015663"/>
          </a:xfrm>
          <a:prstGeom prst="rect">
            <a:avLst/>
          </a:prstGeom>
        </p:spPr>
        <p:txBody>
          <a:bodyPr wrap="square">
            <a:spAutoFit/>
          </a:bodyPr>
          <a:lstStyle/>
          <a:p>
            <a:r>
              <a:rPr lang="en-US" sz="2000"/>
              <a:t>Times needed to execute simple queries such as those presented in this Section are quite acceptable. They scale in a very promising way up to 1 million elements large datasets, which suggests the possibility of using a graph database management system even for Big Data.</a:t>
            </a:r>
          </a:p>
        </p:txBody>
      </p:sp>
    </p:spTree>
    <p:extLst>
      <p:ext uri="{BB962C8B-B14F-4D97-AF65-F5344CB8AC3E}">
        <p14:creationId xmlns:p14="http://schemas.microsoft.com/office/powerpoint/2010/main" val="3395194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600" smtClean="0"/>
              <a:t>Recently</a:t>
            </a:r>
            <a:r>
              <a:rPr lang="en-US" sz="2600"/>
              <a:t>, many HSN platforms are emerging aiming at enhancing patient care and information. However, many clinical operators are reluctant to use them because they do not fulfil their requirements and are looking at the possibility to develop their own HSN platforms in order to perform social science studies involving innovative techniques such as </a:t>
            </a:r>
            <a:r>
              <a:rPr lang="en-US" sz="2600" smtClean="0"/>
              <a:t>data science and machine learning</a:t>
            </a:r>
            <a:r>
              <a:rPr lang="en-US" sz="2600"/>
              <a:t> in order to </a:t>
            </a:r>
            <a:r>
              <a:rPr lang="en-US" sz="2600" smtClean="0"/>
              <a:t>better understand </a:t>
            </a:r>
            <a:r>
              <a:rPr lang="en-US" sz="2600"/>
              <a:t>hidden relations </a:t>
            </a:r>
            <a:r>
              <a:rPr lang="en-US" sz="2600" smtClean="0"/>
              <a:t>.</a:t>
            </a:r>
          </a:p>
          <a:p>
            <a:pPr>
              <a:buFont typeface="Wingdings" panose="05000000000000000000" pitchFamily="2" charset="2"/>
              <a:buChar char="q"/>
            </a:pPr>
            <a:endParaRPr lang="en-US" sz="2600"/>
          </a:p>
          <a:p>
            <a:pPr>
              <a:buFont typeface="Wingdings" panose="05000000000000000000" pitchFamily="2" charset="2"/>
              <a:buChar char="q"/>
            </a:pPr>
            <a:r>
              <a:rPr lang="en-US" sz="2600"/>
              <a:t>In this context, NoSQL graph DBMS can overcome the limits of RDBMS.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339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a:t>Experimental results showed that Neo4j, one of the major NoSQL graph DBMS, simplifies the management of HSN data also guaranteeing acceptable performances in the perspective of future social science studies.</a:t>
            </a:r>
          </a:p>
          <a:p>
            <a:pPr>
              <a:buFont typeface="Wingdings" panose="05000000000000000000" pitchFamily="2" charset="2"/>
              <a:buChar char="q"/>
            </a:pPr>
            <a:r>
              <a:rPr lang="en-US"/>
              <a:t>This positive preliminary results are a good starting point. In future works, we plan to exploit the potentialities of the graph data model specifically focusing on social science studies. </a:t>
            </a:r>
          </a:p>
        </p:txBody>
      </p:sp>
    </p:spTree>
    <p:extLst>
      <p:ext uri="{BB962C8B-B14F-4D97-AF65-F5344CB8AC3E}">
        <p14:creationId xmlns:p14="http://schemas.microsoft.com/office/powerpoint/2010/main" val="2300663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BIBLIOGRAPHY</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296" y="1590090"/>
            <a:ext cx="12042648" cy="4351338"/>
          </a:xfrm>
        </p:spPr>
        <p:txBody>
          <a:bodyPr/>
          <a:lstStyle/>
          <a:p>
            <a:pPr>
              <a:buFont typeface="Wingdings" panose="05000000000000000000" pitchFamily="2" charset="2"/>
              <a:buChar char="q"/>
            </a:pPr>
            <a:r>
              <a:rPr lang="en-US" smtClean="0">
                <a:latin typeface="Times New Roman" panose="02020603050405020304" pitchFamily="18" charset="0"/>
                <a:cs typeface="Times New Roman" panose="02020603050405020304" pitchFamily="18" charset="0"/>
              </a:rPr>
              <a:t> Original </a:t>
            </a:r>
            <a:r>
              <a:rPr lang="en-US">
                <a:latin typeface="Times New Roman" panose="02020603050405020304" pitchFamily="18" charset="0"/>
                <a:cs typeface="Times New Roman" panose="02020603050405020304" pitchFamily="18" charset="0"/>
              </a:rPr>
              <a:t>paper: </a:t>
            </a:r>
            <a:r>
              <a:rPr lang="en-US" smtClean="0">
                <a:latin typeface="Times New Roman" panose="02020603050405020304" pitchFamily="18" charset="0"/>
                <a:cs typeface="Times New Roman" panose="02020603050405020304" pitchFamily="18" charset="0"/>
              </a:rPr>
              <a:t>http</a:t>
            </a:r>
            <a:r>
              <a:rPr lang="en-US">
                <a:latin typeface="Times New Roman" panose="02020603050405020304" pitchFamily="18" charset="0"/>
                <a:cs typeface="Times New Roman" panose="02020603050405020304" pitchFamily="18" charset="0"/>
              </a:rPr>
              <a:t>://ieeexplore.ieee.org.library.somaiya.edu/document/8538469 </a:t>
            </a:r>
            <a:endParaRPr lang="en-US" smtClean="0">
              <a:latin typeface="Times New Roman" panose="02020603050405020304" pitchFamily="18" charset="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mtClean="0">
                <a:latin typeface="Times New Roman" panose="02020603050405020304" pitchFamily="18" charset="0"/>
                <a:cs typeface="Times New Roman" panose="02020603050405020304" pitchFamily="18" charset="0"/>
                <a:hlinkClick r:id="rId2"/>
              </a:rPr>
              <a:t> https://neo4j.com/</a:t>
            </a:r>
            <a:endParaRPr lang="en-US"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mtClean="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4" name="Rectangle 3"/>
          <p:cNvSpPr/>
          <p:nvPr/>
        </p:nvSpPr>
        <p:spPr>
          <a:xfrm>
            <a:off x="1357745" y="4366644"/>
            <a:ext cx="9476510" cy="1862048"/>
          </a:xfrm>
          <a:prstGeom prst="rect">
            <a:avLst/>
          </a:prstGeom>
          <a:noFill/>
        </p:spPr>
        <p:txBody>
          <a:bodyPr wrap="square" lIns="91440" tIns="45720" rIns="91440" bIns="45720">
            <a:spAutoFit/>
          </a:bodyPr>
          <a:lstStyle/>
          <a:p>
            <a:pPr algn="ctr"/>
            <a:r>
              <a:rPr lang="en-US" sz="115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115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63083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Consolas" panose="020B0609020204030204" pitchFamily="49" charset="0"/>
                <a:cs typeface="Times New Roman" panose="02020603050405020304" pitchFamily="18" charset="0"/>
              </a:rPr>
              <a:t>Index</a:t>
            </a:r>
            <a:endParaRPr lang="en-US">
              <a:latin typeface="Consolas" panose="020B0609020204030204" pitchFamily="49" charset="0"/>
              <a:cs typeface="Times New Roman" panose="02020603050405020304" pitchFamily="18" charset="0"/>
            </a:endParaRPr>
          </a:p>
        </p:txBody>
      </p:sp>
      <p:sp>
        <p:nvSpPr>
          <p:cNvPr id="3" name="Content Placeholder 2"/>
          <p:cNvSpPr>
            <a:spLocks noGrp="1"/>
          </p:cNvSpPr>
          <p:nvPr>
            <p:ph idx="1"/>
          </p:nvPr>
        </p:nvSpPr>
        <p:spPr>
          <a:xfrm>
            <a:off x="619575" y="1999488"/>
            <a:ext cx="10661073" cy="4765964"/>
          </a:xfrm>
        </p:spPr>
        <p:txBody>
          <a:bodyPr>
            <a:normAutofit/>
          </a:bodyPr>
          <a:lstStyle/>
          <a:p>
            <a:pPr>
              <a:buFont typeface="Wingdings" panose="05000000000000000000" pitchFamily="2" charset="2"/>
              <a:buChar char="q"/>
            </a:pPr>
            <a:r>
              <a:rPr lang="en-US" smtClean="0">
                <a:latin typeface="Consolas" panose="020B0609020204030204" pitchFamily="49" charset="0"/>
              </a:rPr>
              <a:t> Introduction</a:t>
            </a:r>
          </a:p>
          <a:p>
            <a:pPr>
              <a:buFont typeface="Wingdings" panose="05000000000000000000" pitchFamily="2" charset="2"/>
              <a:buChar char="q"/>
            </a:pPr>
            <a:r>
              <a:rPr lang="en-US" smtClean="0">
                <a:latin typeface="Consolas" panose="020B0609020204030204" pitchFamily="49" charset="0"/>
              </a:rPr>
              <a:t> Why use NoSQL?</a:t>
            </a:r>
          </a:p>
          <a:p>
            <a:pPr>
              <a:buFont typeface="Wingdings" panose="05000000000000000000" pitchFamily="2" charset="2"/>
              <a:buChar char="q"/>
            </a:pPr>
            <a:r>
              <a:rPr lang="en-US" smtClean="0">
                <a:latin typeface="Consolas" panose="020B0609020204030204" pitchFamily="49" charset="0"/>
              </a:rPr>
              <a:t> Graph-Database</a:t>
            </a:r>
          </a:p>
          <a:p>
            <a:pPr>
              <a:buFont typeface="Wingdings" panose="05000000000000000000" pitchFamily="2" charset="2"/>
              <a:buChar char="q"/>
            </a:pPr>
            <a:r>
              <a:rPr lang="en-US" smtClean="0">
                <a:latin typeface="Consolas" panose="020B0609020204030204" pitchFamily="49" charset="0"/>
              </a:rPr>
              <a:t> Neo4j Graph-Database</a:t>
            </a:r>
          </a:p>
          <a:p>
            <a:pPr>
              <a:buFont typeface="Wingdings" panose="05000000000000000000" pitchFamily="2" charset="2"/>
              <a:buChar char="q"/>
            </a:pPr>
            <a:r>
              <a:rPr lang="en-IN" smtClean="0"/>
              <a:t>  Graph-Based model design for a HSN</a:t>
            </a:r>
          </a:p>
          <a:p>
            <a:pPr>
              <a:buFont typeface="Wingdings" panose="05000000000000000000" pitchFamily="2" charset="2"/>
              <a:buChar char="q"/>
            </a:pPr>
            <a:r>
              <a:rPr lang="en-US"/>
              <a:t> </a:t>
            </a:r>
            <a:r>
              <a:rPr lang="en-US" smtClean="0"/>
              <a:t> Performance Analysis</a:t>
            </a:r>
            <a:endParaRPr lang="en-IN"/>
          </a:p>
          <a:p>
            <a:pPr>
              <a:buFont typeface="Wingdings" panose="05000000000000000000" pitchFamily="2" charset="2"/>
              <a:buChar char="q"/>
            </a:pPr>
            <a:r>
              <a:rPr lang="en-US" smtClean="0">
                <a:latin typeface="Consolas" panose="020B0609020204030204" pitchFamily="49" charset="0"/>
              </a:rPr>
              <a:t> Conclusion</a:t>
            </a:r>
          </a:p>
          <a:p>
            <a:pPr>
              <a:buFont typeface="Wingdings" panose="05000000000000000000" pitchFamily="2" charset="2"/>
              <a:buChar char="q"/>
            </a:pPr>
            <a:r>
              <a:rPr lang="en-US" smtClean="0">
                <a:latin typeface="Consolas" panose="020B0609020204030204" pitchFamily="49" charset="0"/>
              </a:rPr>
              <a:t> Bibliography</a:t>
            </a:r>
            <a:endParaRPr lang="en-US">
              <a:latin typeface="Consolas" panose="020B0609020204030204" pitchFamily="49" charset="0"/>
            </a:endParaRPr>
          </a:p>
        </p:txBody>
      </p:sp>
    </p:spTree>
    <p:extLst>
      <p:ext uri="{BB962C8B-B14F-4D97-AF65-F5344CB8AC3E}">
        <p14:creationId xmlns:p14="http://schemas.microsoft.com/office/powerpoint/2010/main" val="941392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72978E-9351-440E-ADF4-BEBFCB6A1899}"/>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2EC8B80D-7F4E-46E3-8E26-65ED1CD9997C}"/>
              </a:ext>
            </a:extLst>
          </p:cNvPr>
          <p:cNvSpPr>
            <a:spLocks noGrp="1"/>
          </p:cNvSpPr>
          <p:nvPr>
            <p:ph idx="1"/>
          </p:nvPr>
        </p:nvSpPr>
        <p:spPr>
          <a:xfrm>
            <a:off x="838200" y="1814737"/>
            <a:ext cx="10515600" cy="4881489"/>
          </a:xfrm>
        </p:spPr>
        <p:txBody>
          <a:bodyPr>
            <a:normAutofit/>
          </a:bodyPr>
          <a:lstStyle/>
          <a:p>
            <a:pPr>
              <a:buFont typeface="Wingdings" panose="05000000000000000000" pitchFamily="2" charset="2"/>
              <a:buChar char="q"/>
            </a:pPr>
            <a:r>
              <a:rPr lang="en-US" sz="2400" smtClean="0"/>
              <a:t> Nowadays</a:t>
            </a:r>
            <a:r>
              <a:rPr lang="en-US" sz="2400"/>
              <a:t>, there is an increasing interest of clinical operators in social media, big data </a:t>
            </a:r>
            <a:r>
              <a:rPr lang="en-US" sz="2400" smtClean="0"/>
              <a:t>analytics.</a:t>
            </a:r>
          </a:p>
          <a:p>
            <a:pPr marL="0" indent="0">
              <a:buNone/>
            </a:pPr>
            <a:endParaRPr lang="en-US" sz="2400" smtClean="0"/>
          </a:p>
          <a:p>
            <a:pPr>
              <a:buFont typeface="Wingdings" panose="05000000000000000000" pitchFamily="2" charset="2"/>
              <a:buChar char="q"/>
            </a:pPr>
            <a:r>
              <a:rPr lang="en-US" sz="2400" smtClean="0"/>
              <a:t> In </a:t>
            </a:r>
            <a:r>
              <a:rPr lang="en-US" sz="2400"/>
              <a:t>this panorama, social media represent a tempting opportunity for healthcare operators for improving the patients’ wellbeing</a:t>
            </a:r>
            <a:r>
              <a:rPr lang="en-US" sz="2400" smtClean="0"/>
              <a:t>.</a:t>
            </a:r>
          </a:p>
          <a:p>
            <a:pPr marL="0" indent="0">
              <a:buNone/>
            </a:pPr>
            <a:endParaRPr lang="en-US" sz="2400" smtClean="0"/>
          </a:p>
          <a:p>
            <a:pPr>
              <a:buFont typeface="Wingdings" panose="05000000000000000000" pitchFamily="2" charset="2"/>
              <a:buChar char="q"/>
            </a:pPr>
            <a:r>
              <a:rPr lang="en-US" sz="2400" smtClean="0"/>
              <a:t> Many </a:t>
            </a:r>
            <a:r>
              <a:rPr lang="en-US" sz="2400"/>
              <a:t>Healthcare Social Network (HSN) platforms have emerged with the purpose to enhance patient care and education. </a:t>
            </a:r>
            <a:endParaRPr lang="en-US" sz="2400" smtClean="0"/>
          </a:p>
          <a:p>
            <a:pPr>
              <a:buFont typeface="Wingdings" panose="05000000000000000000" pitchFamily="2" charset="2"/>
              <a:buChar char="q"/>
            </a:pPr>
            <a:endParaRPr lang="en-US" sz="2400">
              <a:cs typeface="Times New Roman" panose="02020603050405020304" pitchFamily="18" charset="0"/>
            </a:endParaRPr>
          </a:p>
          <a:p>
            <a:pPr>
              <a:buFont typeface="Wingdings" panose="05000000000000000000" pitchFamily="2" charset="2"/>
              <a:buChar char="q"/>
            </a:pPr>
            <a:r>
              <a:rPr lang="en-US" sz="2400">
                <a:cs typeface="Times New Roman" panose="02020603050405020304" pitchFamily="18" charset="0"/>
              </a:rPr>
              <a:t>However, Clinical operators are reluctant to use public HSNs.</a:t>
            </a:r>
          </a:p>
          <a:p>
            <a:pPr>
              <a:buFont typeface="Wingdings" panose="05000000000000000000" pitchFamily="2" charset="2"/>
              <a:buChar char="q"/>
            </a:pPr>
            <a:endParaRPr lang="en-US" sz="2400">
              <a:cs typeface="Times New Roman" panose="02020603050405020304" pitchFamily="18" charset="0"/>
            </a:endParaRPr>
          </a:p>
        </p:txBody>
      </p:sp>
    </p:spTree>
    <p:extLst>
      <p:ext uri="{BB962C8B-B14F-4D97-AF65-F5344CB8AC3E}">
        <p14:creationId xmlns:p14="http://schemas.microsoft.com/office/powerpoint/2010/main" val="1493033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72978E-9351-440E-ADF4-BEBFCB6A1899}"/>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2EC8B80D-7F4E-46E3-8E26-65ED1CD9997C}"/>
              </a:ext>
            </a:extLst>
          </p:cNvPr>
          <p:cNvSpPr>
            <a:spLocks noGrp="1"/>
          </p:cNvSpPr>
          <p:nvPr>
            <p:ph idx="1"/>
          </p:nvPr>
        </p:nvSpPr>
        <p:spPr>
          <a:xfrm>
            <a:off x="838200" y="1814737"/>
            <a:ext cx="10515600" cy="4881489"/>
          </a:xfrm>
        </p:spPr>
        <p:txBody>
          <a:bodyPr>
            <a:normAutofit/>
          </a:bodyPr>
          <a:lstStyle/>
          <a:p>
            <a:pPr>
              <a:buFont typeface="Wingdings" panose="05000000000000000000" pitchFamily="2" charset="2"/>
              <a:buChar char="q"/>
            </a:pPr>
            <a:r>
              <a:rPr lang="en-US" sz="2400" smtClean="0">
                <a:cs typeface="Times New Roman" panose="02020603050405020304" pitchFamily="18" charset="0"/>
              </a:rPr>
              <a:t> Therefore</a:t>
            </a:r>
            <a:r>
              <a:rPr lang="en-US" sz="2400">
                <a:cs typeface="Times New Roman" panose="02020603050405020304" pitchFamily="18" charset="0"/>
              </a:rPr>
              <a:t>, clinical operators are looking at customized HSNs solutions. </a:t>
            </a:r>
            <a:endParaRPr lang="en-US" sz="2400" smtClean="0">
              <a:cs typeface="Times New Roman" panose="02020603050405020304" pitchFamily="18" charset="0"/>
            </a:endParaRPr>
          </a:p>
          <a:p>
            <a:pPr marL="0" indent="0">
              <a:buNone/>
            </a:pPr>
            <a:endParaRPr lang="en-US" sz="2400" smtClean="0">
              <a:cs typeface="Times New Roman" panose="02020603050405020304" pitchFamily="18" charset="0"/>
            </a:endParaRPr>
          </a:p>
          <a:p>
            <a:pPr>
              <a:buFont typeface="Wingdings" panose="05000000000000000000" pitchFamily="2" charset="2"/>
              <a:buChar char="q"/>
            </a:pPr>
            <a:r>
              <a:rPr lang="en-US" sz="2400" smtClean="0">
                <a:cs typeface="Times New Roman" panose="02020603050405020304" pitchFamily="18" charset="0"/>
              </a:rPr>
              <a:t> In </a:t>
            </a:r>
            <a:r>
              <a:rPr lang="en-US" sz="2400">
                <a:cs typeface="Times New Roman" panose="02020603050405020304" pitchFamily="18" charset="0"/>
              </a:rPr>
              <a:t>this context, a RDBMS presents two main issues: i) </a:t>
            </a:r>
            <a:r>
              <a:rPr lang="en-US" sz="2400" smtClean="0">
                <a:cs typeface="Times New Roman" panose="02020603050405020304" pitchFamily="18" charset="0"/>
              </a:rPr>
              <a:t>Scalability ii) Big </a:t>
            </a:r>
            <a:r>
              <a:rPr lang="en-US" sz="2400">
                <a:cs typeface="Times New Roman" panose="02020603050405020304" pitchFamily="18" charset="0"/>
              </a:rPr>
              <a:t>data analytics. </a:t>
            </a:r>
            <a:endParaRPr lang="en-US" sz="2400" smtClean="0">
              <a:cs typeface="Times New Roman" panose="02020603050405020304" pitchFamily="18" charset="0"/>
            </a:endParaRPr>
          </a:p>
          <a:p>
            <a:pPr marL="0" indent="0">
              <a:buNone/>
            </a:pPr>
            <a:endParaRPr lang="en-US" sz="2400" smtClean="0">
              <a:cs typeface="Times New Roman" panose="02020603050405020304" pitchFamily="18" charset="0"/>
            </a:endParaRPr>
          </a:p>
          <a:p>
            <a:pPr>
              <a:buFont typeface="Wingdings" panose="05000000000000000000" pitchFamily="2" charset="2"/>
              <a:buChar char="q"/>
            </a:pPr>
            <a:r>
              <a:rPr lang="en-US" sz="2400" smtClean="0">
                <a:cs typeface="Times New Roman" panose="02020603050405020304" pitchFamily="18" charset="0"/>
              </a:rPr>
              <a:t> The </a:t>
            </a:r>
            <a:r>
              <a:rPr lang="en-US" sz="2400">
                <a:cs typeface="Times New Roman" panose="02020603050405020304" pitchFamily="18" charset="0"/>
              </a:rPr>
              <a:t>objective of this preliminary scientific work is to prove the suitability of a </a:t>
            </a:r>
            <a:r>
              <a:rPr lang="en-US" sz="2400" smtClean="0">
                <a:cs typeface="Times New Roman" panose="02020603050405020304" pitchFamily="18" charset="0"/>
              </a:rPr>
              <a:t>NoSQL </a:t>
            </a:r>
            <a:r>
              <a:rPr lang="en-US" sz="2400">
                <a:cs typeface="Times New Roman" panose="02020603050405020304" pitchFamily="18" charset="0"/>
              </a:rPr>
              <a:t>graph DBMS for the management of the Big Data coming from an </a:t>
            </a:r>
            <a:r>
              <a:rPr lang="en-US" sz="2400" smtClean="0">
                <a:cs typeface="Times New Roman" panose="02020603050405020304" pitchFamily="18" charset="0"/>
              </a:rPr>
              <a:t>HSN. </a:t>
            </a:r>
          </a:p>
          <a:p>
            <a:pPr marL="0" indent="0">
              <a:buNone/>
            </a:pPr>
            <a:endParaRPr lang="en-US" sz="2400" smtClean="0">
              <a:cs typeface="Times New Roman" panose="02020603050405020304" pitchFamily="18" charset="0"/>
            </a:endParaRPr>
          </a:p>
          <a:p>
            <a:pPr>
              <a:buFont typeface="Wingdings" panose="05000000000000000000" pitchFamily="2" charset="2"/>
              <a:buChar char="q"/>
            </a:pPr>
            <a:r>
              <a:rPr lang="en-US" sz="2400"/>
              <a:t> Data scalability tests carried out on one of the major NoSQL graph database managemement systems, that is </a:t>
            </a:r>
            <a:r>
              <a:rPr lang="en-US" sz="2400" smtClean="0"/>
              <a:t>Neo4j</a:t>
            </a:r>
            <a:r>
              <a:rPr lang="en-US" sz="2400"/>
              <a:t>.</a:t>
            </a:r>
            <a:endParaRPr lang="en-US" sz="2400">
              <a:cs typeface="Times New Roman" panose="02020603050405020304" pitchFamily="18" charset="0"/>
            </a:endParaRPr>
          </a:p>
        </p:txBody>
      </p:sp>
    </p:spTree>
    <p:extLst>
      <p:ext uri="{BB962C8B-B14F-4D97-AF65-F5344CB8AC3E}">
        <p14:creationId xmlns:p14="http://schemas.microsoft.com/office/powerpoint/2010/main" val="2999472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1030D0-BAC7-4985-9291-E92623AB5399}"/>
              </a:ext>
            </a:extLst>
          </p:cNvPr>
          <p:cNvSpPr>
            <a:spLocks noGrp="1"/>
          </p:cNvSpPr>
          <p:nvPr>
            <p:ph type="title"/>
          </p:nvPr>
        </p:nvSpPr>
        <p:spPr>
          <a:xfrm>
            <a:off x="755904" y="197357"/>
            <a:ext cx="4468482" cy="979043"/>
          </a:xfrm>
        </p:spPr>
        <p:txBody>
          <a:bodyPr>
            <a:normAutofit/>
          </a:bodyPr>
          <a:lstStyle/>
          <a:p>
            <a:pPr algn="ctr"/>
            <a:r>
              <a:rPr lang="en-US" smtClean="0">
                <a:latin typeface="Times New Roman" panose="02020603050405020304" pitchFamily="18" charset="0"/>
                <a:cs typeface="Times New Roman" panose="02020603050405020304" pitchFamily="18" charset="0"/>
              </a:rPr>
              <a:t>Why use NoSQL? </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36E61E6-BE87-4E5C-94B5-2ABDD4A28654}"/>
              </a:ext>
            </a:extLst>
          </p:cNvPr>
          <p:cNvSpPr>
            <a:spLocks noGrp="1"/>
          </p:cNvSpPr>
          <p:nvPr>
            <p:ph idx="1"/>
          </p:nvPr>
        </p:nvSpPr>
        <p:spPr>
          <a:xfrm>
            <a:off x="755904" y="1176400"/>
            <a:ext cx="10515600" cy="4814327"/>
          </a:xfrm>
        </p:spPr>
        <p:txBody>
          <a:bodyPr>
            <a:noAutofit/>
          </a:bodyPr>
          <a:lstStyle/>
          <a:p>
            <a:pPr>
              <a:lnSpc>
                <a:spcPct val="120000"/>
              </a:lnSpc>
              <a:spcBef>
                <a:spcPts val="0"/>
              </a:spcBef>
              <a:spcAft>
                <a:spcPts val="115"/>
              </a:spcAft>
              <a:buFont typeface="Wingdings" panose="05000000000000000000" pitchFamily="2" charset="2"/>
              <a:buChar char="q"/>
            </a:pPr>
            <a:r>
              <a:rPr lang="en-US" sz="2200" smtClean="0">
                <a:cs typeface="Times New Roman" panose="02020603050405020304" pitchFamily="18" charset="0"/>
              </a:rPr>
              <a:t> One </a:t>
            </a:r>
            <a:r>
              <a:rPr lang="en-US" sz="2200">
                <a:cs typeface="Times New Roman" panose="02020603050405020304" pitchFamily="18" charset="0"/>
              </a:rPr>
              <a:t>of the major issues that has to be overcome is the management of big data with a high number of relations among the involved entities. Such entities include, for example, patients, their families, clinical reports, doctors, nurses and any kind of clinical </a:t>
            </a:r>
            <a:r>
              <a:rPr lang="en-US" sz="2200" smtClean="0">
                <a:cs typeface="Times New Roman" panose="02020603050405020304" pitchFamily="18" charset="0"/>
              </a:rPr>
              <a:t>personnel. </a:t>
            </a:r>
          </a:p>
          <a:p>
            <a:pPr marL="0" indent="0">
              <a:lnSpc>
                <a:spcPct val="120000"/>
              </a:lnSpc>
              <a:spcBef>
                <a:spcPts val="0"/>
              </a:spcBef>
              <a:spcAft>
                <a:spcPts val="115"/>
              </a:spcAft>
              <a:buNone/>
            </a:pPr>
            <a:endParaRPr lang="en-US" sz="2200" smtClean="0">
              <a:cs typeface="Times New Roman" panose="02020603050405020304" pitchFamily="18" charset="0"/>
            </a:endParaRPr>
          </a:p>
          <a:p>
            <a:pPr>
              <a:lnSpc>
                <a:spcPct val="120000"/>
              </a:lnSpc>
              <a:spcBef>
                <a:spcPts val="0"/>
              </a:spcBef>
              <a:spcAft>
                <a:spcPts val="115"/>
              </a:spcAft>
              <a:buFont typeface="Wingdings" panose="05000000000000000000" pitchFamily="2" charset="2"/>
              <a:buChar char="q"/>
            </a:pPr>
            <a:r>
              <a:rPr lang="en-US" sz="2200" smtClean="0">
                <a:cs typeface="Times New Roman" panose="02020603050405020304" pitchFamily="18" charset="0"/>
              </a:rPr>
              <a:t> High heterogenous data.</a:t>
            </a:r>
          </a:p>
          <a:p>
            <a:pPr>
              <a:lnSpc>
                <a:spcPct val="120000"/>
              </a:lnSpc>
              <a:spcBef>
                <a:spcPts val="0"/>
              </a:spcBef>
              <a:spcAft>
                <a:spcPts val="115"/>
              </a:spcAft>
              <a:buFont typeface="Wingdings" panose="05000000000000000000" pitchFamily="2" charset="2"/>
              <a:buChar char="q"/>
            </a:pPr>
            <a:endParaRPr lang="en-US" sz="2200" smtClean="0">
              <a:cs typeface="Times New Roman" panose="02020603050405020304" pitchFamily="18" charset="0"/>
            </a:endParaRPr>
          </a:p>
          <a:p>
            <a:pPr>
              <a:lnSpc>
                <a:spcPct val="120000"/>
              </a:lnSpc>
              <a:spcBef>
                <a:spcPts val="0"/>
              </a:spcBef>
              <a:spcAft>
                <a:spcPts val="115"/>
              </a:spcAft>
              <a:buFont typeface="Wingdings" panose="05000000000000000000" pitchFamily="2" charset="2"/>
              <a:buChar char="q"/>
            </a:pPr>
            <a:r>
              <a:rPr lang="en-US" sz="2200" smtClean="0">
                <a:cs typeface="Times New Roman" panose="02020603050405020304" pitchFamily="18" charset="0"/>
              </a:rPr>
              <a:t> In </a:t>
            </a:r>
            <a:r>
              <a:rPr lang="en-US" sz="2200">
                <a:cs typeface="Times New Roman" panose="02020603050405020304" pitchFamily="18" charset="0"/>
              </a:rPr>
              <a:t>this context, a RDBMS presents two main issues </a:t>
            </a:r>
            <a:endParaRPr lang="en-US" sz="2200" smtClean="0">
              <a:cs typeface="Times New Roman" panose="02020603050405020304" pitchFamily="18" charset="0"/>
            </a:endParaRPr>
          </a:p>
          <a:p>
            <a:pPr marL="0" indent="0">
              <a:lnSpc>
                <a:spcPct val="120000"/>
              </a:lnSpc>
              <a:spcBef>
                <a:spcPts val="0"/>
              </a:spcBef>
              <a:spcAft>
                <a:spcPts val="115"/>
              </a:spcAft>
              <a:buNone/>
            </a:pPr>
            <a:r>
              <a:rPr lang="en-US" sz="2200" smtClean="0"/>
              <a:t>    i) It </a:t>
            </a:r>
            <a:r>
              <a:rPr lang="en-US" sz="2200"/>
              <a:t>does not scale up very well with the size of the dataset </a:t>
            </a:r>
            <a:endParaRPr lang="en-US" sz="2200" smtClean="0"/>
          </a:p>
          <a:p>
            <a:pPr marL="0" indent="0">
              <a:lnSpc>
                <a:spcPct val="120000"/>
              </a:lnSpc>
              <a:spcBef>
                <a:spcPts val="0"/>
              </a:spcBef>
              <a:spcAft>
                <a:spcPts val="115"/>
              </a:spcAft>
              <a:buNone/>
            </a:pPr>
            <a:r>
              <a:rPr lang="en-US" sz="2200" smtClean="0"/>
              <a:t>    ii) </a:t>
            </a:r>
            <a:r>
              <a:rPr lang="en-US" sz="2200"/>
              <a:t>it is not adequate for </a:t>
            </a:r>
            <a:r>
              <a:rPr lang="en-US" sz="2200" smtClean="0"/>
              <a:t>big data analytics. </a:t>
            </a:r>
          </a:p>
          <a:p>
            <a:pPr marL="0" indent="0">
              <a:lnSpc>
                <a:spcPct val="120000"/>
              </a:lnSpc>
              <a:spcBef>
                <a:spcPts val="0"/>
              </a:spcBef>
              <a:spcAft>
                <a:spcPts val="115"/>
              </a:spcAft>
              <a:buNone/>
            </a:pPr>
            <a:endParaRPr lang="en-US" sz="2200" smtClean="0"/>
          </a:p>
          <a:p>
            <a:pPr>
              <a:lnSpc>
                <a:spcPct val="120000"/>
              </a:lnSpc>
              <a:spcBef>
                <a:spcPts val="0"/>
              </a:spcBef>
              <a:spcAft>
                <a:spcPts val="115"/>
              </a:spcAft>
              <a:buFont typeface="Wingdings" panose="05000000000000000000" pitchFamily="2" charset="2"/>
              <a:buChar char="q"/>
            </a:pPr>
            <a:r>
              <a:rPr lang="en-US" sz="2200" smtClean="0"/>
              <a:t> In </a:t>
            </a:r>
            <a:r>
              <a:rPr lang="en-US" sz="2200"/>
              <a:t>the reminder of this paper we focus on the first issue </a:t>
            </a:r>
            <a:endParaRPr lang="en-US" sz="2200" smtClean="0"/>
          </a:p>
          <a:p>
            <a:pPr marL="0" indent="0">
              <a:lnSpc>
                <a:spcPct val="120000"/>
              </a:lnSpc>
              <a:spcBef>
                <a:spcPts val="0"/>
              </a:spcBef>
              <a:spcAft>
                <a:spcPts val="115"/>
              </a:spcAft>
              <a:buNone/>
            </a:pPr>
            <a:r>
              <a:rPr lang="en-US" sz="2200" smtClean="0"/>
              <a:t>     considering a </a:t>
            </a:r>
            <a:r>
              <a:rPr lang="en-US" sz="2200"/>
              <a:t>NoSQL graph DBMS </a:t>
            </a:r>
            <a:r>
              <a:rPr lang="en-US" sz="2200" smtClean="0"/>
              <a:t>solution</a:t>
            </a:r>
            <a:endParaRPr lang="en-US" sz="2200">
              <a:cs typeface="Times New Roman" panose="02020603050405020304" pitchFamily="18" charset="0"/>
            </a:endParaRPr>
          </a:p>
        </p:txBody>
      </p:sp>
      <p:sp>
        <p:nvSpPr>
          <p:cNvPr id="6" name="AutoShape 4" descr="Fig. 1. - Example of HSN scenario including doctors and patients."/>
          <p:cNvSpPr>
            <a:spLocks noChangeAspect="1" noChangeArrowheads="1"/>
          </p:cNvSpPr>
          <p:nvPr/>
        </p:nvSpPr>
        <p:spPr bwMode="auto">
          <a:xfrm>
            <a:off x="8741791" y="545166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8022463" y="3218688"/>
            <a:ext cx="3944866" cy="3310128"/>
          </a:xfrm>
          <a:prstGeom prst="rect">
            <a:avLst/>
          </a:prstGeom>
        </p:spPr>
      </p:pic>
    </p:spTree>
    <p:extLst>
      <p:ext uri="{BB962C8B-B14F-4D97-AF65-F5344CB8AC3E}">
        <p14:creationId xmlns:p14="http://schemas.microsoft.com/office/powerpoint/2010/main" val="1003805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1030D0-BAC7-4985-9291-E92623AB5399}"/>
              </a:ext>
            </a:extLst>
          </p:cNvPr>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Graph-Databases</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36E61E6-BE87-4E5C-94B5-2ABDD4A28654}"/>
              </a:ext>
            </a:extLst>
          </p:cNvPr>
          <p:cNvSpPr>
            <a:spLocks noGrp="1"/>
          </p:cNvSpPr>
          <p:nvPr>
            <p:ph idx="1"/>
          </p:nvPr>
        </p:nvSpPr>
        <p:spPr>
          <a:xfrm>
            <a:off x="416161" y="1690688"/>
            <a:ext cx="10515600" cy="4920424"/>
          </a:xfrm>
        </p:spPr>
        <p:txBody>
          <a:bodyPr>
            <a:normAutofit/>
          </a:bodyPr>
          <a:lstStyle/>
          <a:p>
            <a:pPr marL="0" indent="0">
              <a:buNone/>
            </a:pPr>
            <a:r>
              <a:rPr lang="en-US" sz="2200" smtClean="0">
                <a:cs typeface="Times New Roman" panose="02020603050405020304" pitchFamily="18" charset="0"/>
              </a:rPr>
              <a:t>	A graph is composed of two elements: a node and an edge(relationship).</a:t>
            </a:r>
          </a:p>
          <a:p>
            <a:pPr marL="0" indent="0">
              <a:buNone/>
            </a:pPr>
            <a:endParaRPr lang="en-US" sz="2200" smtClean="0">
              <a:cs typeface="Times New Roman" panose="02020603050405020304" pitchFamily="18" charset="0"/>
            </a:endParaRPr>
          </a:p>
          <a:p>
            <a:pPr>
              <a:buFont typeface="Wingdings" panose="05000000000000000000" pitchFamily="2" charset="2"/>
              <a:buChar char="q"/>
            </a:pPr>
            <a:r>
              <a:rPr lang="en-US" sz="2200" smtClean="0"/>
              <a:t> Each </a:t>
            </a:r>
            <a:r>
              <a:rPr lang="en-US" sz="2200"/>
              <a:t>node represents an entity (a person, place, thing, category or other </a:t>
            </a:r>
            <a:r>
              <a:rPr lang="en-US" sz="2200" smtClean="0"/>
              <a:t>piece </a:t>
            </a:r>
            <a:r>
              <a:rPr lang="en-US" sz="2200"/>
              <a:t>of data</a:t>
            </a:r>
            <a:r>
              <a:rPr lang="en-US" sz="2200" smtClean="0"/>
              <a:t>)</a:t>
            </a:r>
          </a:p>
          <a:p>
            <a:pPr>
              <a:buFont typeface="Wingdings" panose="05000000000000000000" pitchFamily="2" charset="2"/>
              <a:buChar char="q"/>
            </a:pPr>
            <a:r>
              <a:rPr lang="en-US" sz="2400" smtClean="0"/>
              <a:t> </a:t>
            </a:r>
            <a:r>
              <a:rPr lang="en-US" sz="2200" smtClean="0"/>
              <a:t>They </a:t>
            </a:r>
            <a:r>
              <a:rPr lang="en-US" sz="2200"/>
              <a:t>can hold any number of attributes (key-value pairs) called </a:t>
            </a:r>
            <a:r>
              <a:rPr lang="en-US" sz="2200" i="1"/>
              <a:t>properties</a:t>
            </a:r>
            <a:r>
              <a:rPr lang="en-US" sz="2200"/>
              <a:t>. Nodes </a:t>
            </a:r>
            <a:r>
              <a:rPr lang="en-US" sz="2200" smtClean="0"/>
              <a:t>are tagged </a:t>
            </a:r>
            <a:r>
              <a:rPr lang="en-US" sz="2200"/>
              <a:t>with </a:t>
            </a:r>
            <a:r>
              <a:rPr lang="en-US" sz="2200" i="1" smtClean="0"/>
              <a:t>labels</a:t>
            </a:r>
            <a:r>
              <a:rPr lang="en-US" sz="2200" smtClean="0"/>
              <a:t> </a:t>
            </a:r>
          </a:p>
          <a:p>
            <a:pPr>
              <a:buFont typeface="Wingdings" panose="05000000000000000000" pitchFamily="2" charset="2"/>
              <a:buChar char="q"/>
            </a:pPr>
            <a:r>
              <a:rPr lang="en-US" sz="2200" smtClean="0"/>
              <a:t> Relationship </a:t>
            </a:r>
            <a:r>
              <a:rPr lang="en-US" sz="2200"/>
              <a:t>represents how two nodes are associated</a:t>
            </a:r>
            <a:r>
              <a:rPr lang="en-US" sz="2200" smtClean="0"/>
              <a:t>.</a:t>
            </a:r>
          </a:p>
          <a:p>
            <a:pPr>
              <a:buFont typeface="Wingdings" panose="05000000000000000000" pitchFamily="2" charset="2"/>
              <a:buChar char="q"/>
            </a:pPr>
            <a:r>
              <a:rPr lang="en-US" sz="2200" smtClean="0">
                <a:cs typeface="Times New Roman" panose="02020603050405020304" pitchFamily="18" charset="0"/>
              </a:rPr>
              <a:t> A </a:t>
            </a:r>
            <a:r>
              <a:rPr lang="en-US" sz="2200">
                <a:cs typeface="Times New Roman" panose="02020603050405020304" pitchFamily="18" charset="0"/>
              </a:rPr>
              <a:t>relationship always has a direction, a type, a start node, </a:t>
            </a:r>
            <a:endParaRPr lang="en-US" sz="2200" smtClean="0">
              <a:cs typeface="Times New Roman" panose="02020603050405020304" pitchFamily="18" charset="0"/>
            </a:endParaRPr>
          </a:p>
          <a:p>
            <a:pPr marL="0" indent="0">
              <a:buNone/>
            </a:pPr>
            <a:r>
              <a:rPr lang="en-US" sz="2200" smtClean="0">
                <a:cs typeface="Times New Roman" panose="02020603050405020304" pitchFamily="18" charset="0"/>
              </a:rPr>
              <a:t>     and an end node. Like nodes, relationships can also have</a:t>
            </a:r>
          </a:p>
          <a:p>
            <a:pPr marL="0" indent="0">
              <a:buNone/>
            </a:pPr>
            <a:r>
              <a:rPr lang="en-US" sz="2200">
                <a:cs typeface="Times New Roman" panose="02020603050405020304" pitchFamily="18" charset="0"/>
              </a:rPr>
              <a:t> </a:t>
            </a:r>
            <a:r>
              <a:rPr lang="en-US" sz="2200" smtClean="0">
                <a:cs typeface="Times New Roman" panose="02020603050405020304" pitchFamily="18" charset="0"/>
              </a:rPr>
              <a:t>    properties</a:t>
            </a:r>
          </a:p>
          <a:p>
            <a:pPr>
              <a:buFont typeface="Wingdings" panose="05000000000000000000" pitchFamily="2" charset="2"/>
              <a:buChar char="q"/>
            </a:pPr>
            <a:endParaRPr lang="en-US" sz="2200" smtClean="0">
              <a:cs typeface="Times New Roman" panose="02020603050405020304" pitchFamily="18" charset="0"/>
            </a:endParaRPr>
          </a:p>
          <a:p>
            <a:pPr marL="0" indent="0">
              <a:buNone/>
            </a:pPr>
            <a:endParaRPr lang="en-US" sz="2200">
              <a:cs typeface="Times New Roman" panose="02020603050405020304" pitchFamily="18" charset="0"/>
            </a:endParaRPr>
          </a:p>
        </p:txBody>
      </p:sp>
      <p:pic>
        <p:nvPicPr>
          <p:cNvPr id="2050" name="Picture 2" descr="A graph database model of Twitter users including Peter, Emil and Joh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2799" y="4003482"/>
            <a:ext cx="4169537" cy="27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725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1030D0-BAC7-4985-9291-E92623AB5399}"/>
              </a:ext>
            </a:extLst>
          </p:cNvPr>
          <p:cNvSpPr>
            <a:spLocks noGrp="1"/>
          </p:cNvSpPr>
          <p:nvPr>
            <p:ph type="title"/>
          </p:nvPr>
        </p:nvSpPr>
        <p:spPr>
          <a:xfrm>
            <a:off x="838200" y="0"/>
            <a:ext cx="10515600" cy="1325563"/>
          </a:xfrm>
        </p:spPr>
        <p:txBody>
          <a:bodyPr/>
          <a:lstStyle/>
          <a:p>
            <a:pPr algn="ctr"/>
            <a:r>
              <a:rPr lang="en-US" smtClean="0">
                <a:latin typeface="Times New Roman" panose="02020603050405020304" pitchFamily="18" charset="0"/>
                <a:cs typeface="Times New Roman" panose="02020603050405020304" pitchFamily="18" charset="0"/>
              </a:rPr>
              <a:t>Graph-Databases</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36E61E6-BE87-4E5C-94B5-2ABDD4A28654}"/>
              </a:ext>
            </a:extLst>
          </p:cNvPr>
          <p:cNvSpPr>
            <a:spLocks noGrp="1"/>
          </p:cNvSpPr>
          <p:nvPr>
            <p:ph idx="1"/>
          </p:nvPr>
        </p:nvSpPr>
        <p:spPr>
          <a:xfrm>
            <a:off x="251569" y="1389888"/>
            <a:ext cx="10515600" cy="5349240"/>
          </a:xfrm>
        </p:spPr>
        <p:txBody>
          <a:bodyPr>
            <a:normAutofit fontScale="92500" lnSpcReduction="20000"/>
          </a:bodyPr>
          <a:lstStyle/>
          <a:p>
            <a:pPr marL="0" indent="0">
              <a:buNone/>
            </a:pPr>
            <a:r>
              <a:rPr lang="en-US" sz="3000" smtClean="0">
                <a:cs typeface="Times New Roman" panose="02020603050405020304" pitchFamily="18" charset="0"/>
              </a:rPr>
              <a:t>Advantages of Graph-Database:</a:t>
            </a:r>
          </a:p>
          <a:p>
            <a:pPr marL="0" indent="0">
              <a:buNone/>
            </a:pPr>
            <a:endParaRPr lang="en-US" sz="2200" smtClean="0">
              <a:cs typeface="Times New Roman" panose="02020603050405020304" pitchFamily="18" charset="0"/>
            </a:endParaRPr>
          </a:p>
          <a:p>
            <a:pPr>
              <a:buFont typeface="Wingdings" panose="05000000000000000000" pitchFamily="2" charset="2"/>
              <a:buChar char="q"/>
            </a:pPr>
            <a:r>
              <a:rPr lang="en-US" sz="2400" smtClean="0"/>
              <a:t> Unlike </a:t>
            </a:r>
            <a:r>
              <a:rPr lang="en-US" sz="2400"/>
              <a:t>other database management systems (DBMS),  relationships take first priority  in </a:t>
            </a:r>
            <a:r>
              <a:rPr lang="en-US" sz="2400" smtClean="0"/>
              <a:t> graph </a:t>
            </a:r>
          </a:p>
          <a:p>
            <a:pPr marL="0" indent="0">
              <a:buNone/>
            </a:pPr>
            <a:endParaRPr lang="en-US" sz="2400" smtClean="0"/>
          </a:p>
          <a:p>
            <a:pPr>
              <a:buFont typeface="Wingdings" panose="05000000000000000000" pitchFamily="2" charset="2"/>
              <a:buChar char="q"/>
            </a:pPr>
            <a:r>
              <a:rPr lang="en-US" sz="2400" smtClean="0"/>
              <a:t> Since Neo4j </a:t>
            </a:r>
            <a:r>
              <a:rPr lang="en-US" sz="2400"/>
              <a:t>doesn’t have tables, there are no JOINs to worry about</a:t>
            </a:r>
            <a:r>
              <a:rPr lang="en-US" sz="2400" smtClean="0"/>
              <a:t>.</a:t>
            </a:r>
            <a:r>
              <a:rPr lang="en-US" sz="2400"/>
              <a:t> </a:t>
            </a:r>
            <a:endParaRPr lang="en-US" sz="2400" smtClean="0"/>
          </a:p>
          <a:p>
            <a:pPr marL="0" indent="0">
              <a:buNone/>
            </a:pPr>
            <a:endParaRPr lang="en-US" sz="2400" smtClean="0"/>
          </a:p>
          <a:p>
            <a:pPr>
              <a:buFont typeface="Wingdings" panose="05000000000000000000" pitchFamily="2" charset="2"/>
              <a:buChar char="q"/>
            </a:pPr>
            <a:r>
              <a:rPr lang="en-US" sz="2400" smtClean="0"/>
              <a:t> The </a:t>
            </a:r>
            <a:r>
              <a:rPr lang="en-US" sz="2400"/>
              <a:t>relationships allow data in the store to be linked together directly and, in many </a:t>
            </a:r>
            <a:endParaRPr lang="en-US" sz="2400" smtClean="0"/>
          </a:p>
          <a:p>
            <a:pPr marL="0" indent="0">
              <a:buNone/>
            </a:pPr>
            <a:r>
              <a:rPr lang="en-US" sz="2400"/>
              <a:t> </a:t>
            </a:r>
            <a:r>
              <a:rPr lang="en-US" sz="2400" smtClean="0"/>
              <a:t>  cases</a:t>
            </a:r>
            <a:r>
              <a:rPr lang="en-US" sz="2400"/>
              <a:t>, retrieved with one </a:t>
            </a:r>
            <a:r>
              <a:rPr lang="en-US" sz="2400" smtClean="0"/>
              <a:t>operation. Querying </a:t>
            </a:r>
            <a:r>
              <a:rPr lang="en-US" sz="2400"/>
              <a:t>relationships is fast because they are </a:t>
            </a:r>
            <a:r>
              <a:rPr lang="en-US" sz="2400" smtClean="0"/>
              <a:t>  </a:t>
            </a:r>
          </a:p>
          <a:p>
            <a:pPr marL="0" indent="0">
              <a:buNone/>
            </a:pPr>
            <a:r>
              <a:rPr lang="en-US" sz="2400" smtClean="0"/>
              <a:t>   perpetually  </a:t>
            </a:r>
            <a:r>
              <a:rPr lang="en-US" sz="2400"/>
              <a:t>stored in the database. </a:t>
            </a:r>
            <a:endParaRPr lang="en-US" sz="2400" smtClean="0"/>
          </a:p>
          <a:p>
            <a:pPr marL="0" indent="0">
              <a:buNone/>
            </a:pPr>
            <a:endParaRPr lang="en-US" sz="2400" smtClean="0"/>
          </a:p>
          <a:p>
            <a:pPr>
              <a:buFont typeface="Wingdings" panose="05000000000000000000" pitchFamily="2" charset="2"/>
              <a:buChar char="q"/>
            </a:pPr>
            <a:r>
              <a:rPr lang="en-IN" sz="2400" smtClean="0"/>
              <a:t> Flexibility</a:t>
            </a:r>
          </a:p>
          <a:p>
            <a:pPr marL="0" indent="0">
              <a:buNone/>
            </a:pPr>
            <a:endParaRPr lang="en-IN" sz="2400" smtClean="0"/>
          </a:p>
          <a:p>
            <a:pPr>
              <a:buFont typeface="Wingdings" panose="05000000000000000000" pitchFamily="2" charset="2"/>
              <a:buChar char="q"/>
            </a:pPr>
            <a:r>
              <a:rPr lang="en-US" sz="2200" smtClean="0"/>
              <a:t> </a:t>
            </a:r>
            <a:r>
              <a:rPr lang="en-US" sz="2400" smtClean="0"/>
              <a:t>Useful </a:t>
            </a:r>
            <a:r>
              <a:rPr lang="en-US" sz="2400"/>
              <a:t>for </a:t>
            </a:r>
            <a:r>
              <a:rPr lang="en-US" sz="2400" smtClean="0"/>
              <a:t>understanding heavily </a:t>
            </a:r>
            <a:r>
              <a:rPr lang="en-US" sz="2400"/>
              <a:t>inter-connected </a:t>
            </a:r>
            <a:r>
              <a:rPr lang="en-US" sz="2400" smtClean="0"/>
              <a:t>data.</a:t>
            </a:r>
            <a:endParaRPr lang="en-US" sz="2400">
              <a:cs typeface="Times New Roman" panose="02020603050405020304" pitchFamily="18" charset="0"/>
            </a:endParaRPr>
          </a:p>
        </p:txBody>
      </p:sp>
    </p:spTree>
    <p:extLst>
      <p:ext uri="{BB962C8B-B14F-4D97-AF65-F5344CB8AC3E}">
        <p14:creationId xmlns:p14="http://schemas.microsoft.com/office/powerpoint/2010/main" val="3262749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1030D0-BAC7-4985-9291-E92623AB5399}"/>
              </a:ext>
            </a:extLst>
          </p:cNvPr>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NEO4j Graph-Database</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36E61E6-BE87-4E5C-94B5-2ABDD4A28654}"/>
              </a:ext>
            </a:extLst>
          </p:cNvPr>
          <p:cNvSpPr>
            <a:spLocks noGrp="1"/>
          </p:cNvSpPr>
          <p:nvPr>
            <p:ph idx="1"/>
          </p:nvPr>
        </p:nvSpPr>
        <p:spPr>
          <a:xfrm>
            <a:off x="600456" y="1605466"/>
            <a:ext cx="10515600" cy="4687716"/>
          </a:xfrm>
        </p:spPr>
        <p:txBody>
          <a:bodyPr>
            <a:normAutofit/>
          </a:bodyPr>
          <a:lstStyle/>
          <a:p>
            <a:pPr>
              <a:buFont typeface="Wingdings" panose="05000000000000000000" pitchFamily="2" charset="2"/>
              <a:buChar char="q"/>
            </a:pPr>
            <a:r>
              <a:rPr lang="en-US" sz="2400" smtClean="0"/>
              <a:t> </a:t>
            </a:r>
            <a:r>
              <a:rPr lang="en-US" sz="2400"/>
              <a:t>Neo4j is an open-source, NoSQL, native graph database that provides an ACID-compliant transactional backend for your applications</a:t>
            </a:r>
            <a:r>
              <a:rPr lang="en-US" sz="2400" smtClean="0"/>
              <a:t>.</a:t>
            </a:r>
          </a:p>
          <a:p>
            <a:pPr marL="0" indent="0">
              <a:buNone/>
            </a:pPr>
            <a:endParaRPr lang="en-US" sz="2400" smtClean="0"/>
          </a:p>
          <a:p>
            <a:pPr>
              <a:buFont typeface="Wingdings" panose="05000000000000000000" pitchFamily="2" charset="2"/>
              <a:buChar char="q"/>
            </a:pPr>
            <a:r>
              <a:rPr lang="en-US" sz="2400" smtClean="0">
                <a:latin typeface="Times New Roman" panose="02020603050405020304" pitchFamily="18" charset="0"/>
                <a:cs typeface="Times New Roman" panose="02020603050405020304" pitchFamily="18" charset="0"/>
              </a:rPr>
              <a:t> Neo4j </a:t>
            </a:r>
            <a:r>
              <a:rPr lang="en-US" sz="2400">
                <a:latin typeface="Times New Roman" panose="02020603050405020304" pitchFamily="18" charset="0"/>
                <a:cs typeface="Times New Roman" panose="02020603050405020304" pitchFamily="18" charset="0"/>
              </a:rPr>
              <a:t>is implemented in Java and accessible from software written in other </a:t>
            </a:r>
            <a:r>
              <a:rPr lang="en-US" sz="2400" smtClean="0">
                <a:latin typeface="Times New Roman" panose="02020603050405020304" pitchFamily="18" charset="0"/>
                <a:cs typeface="Times New Roman" panose="02020603050405020304" pitchFamily="18" charset="0"/>
              </a:rPr>
              <a:t> languages </a:t>
            </a:r>
            <a:r>
              <a:rPr lang="en-US" sz="2400">
                <a:latin typeface="Times New Roman" panose="02020603050405020304" pitchFamily="18" charset="0"/>
                <a:cs typeface="Times New Roman" panose="02020603050405020304" pitchFamily="18" charset="0"/>
              </a:rPr>
              <a:t>using the </a:t>
            </a:r>
            <a:r>
              <a:rPr lang="en-US" sz="2400" b="1" u="sng">
                <a:latin typeface="Times New Roman" panose="02020603050405020304" pitchFamily="18" charset="0"/>
                <a:cs typeface="Times New Roman" panose="02020603050405020304" pitchFamily="18" charset="0"/>
              </a:rPr>
              <a:t>Cypher query </a:t>
            </a:r>
            <a:r>
              <a:rPr lang="en-US" sz="2400" b="1" u="sng" smtClean="0">
                <a:latin typeface="Times New Roman" panose="02020603050405020304" pitchFamily="18" charset="0"/>
                <a:cs typeface="Times New Roman" panose="02020603050405020304" pitchFamily="18" charset="0"/>
              </a:rPr>
              <a:t>language</a:t>
            </a:r>
            <a:endParaRPr lang="en-US" sz="2400" b="1" u="sng">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90212" y="4580260"/>
            <a:ext cx="3674396" cy="1793108"/>
          </a:xfrm>
          <a:prstGeom prst="rect">
            <a:avLst/>
          </a:prstGeom>
        </p:spPr>
      </p:pic>
      <p:pic>
        <p:nvPicPr>
          <p:cNvPr id="5" name="Picture 4"/>
          <p:cNvPicPr>
            <a:picLocks noChangeAspect="1"/>
          </p:cNvPicPr>
          <p:nvPr/>
        </p:nvPicPr>
        <p:blipFill>
          <a:blip r:embed="rId3"/>
          <a:stretch>
            <a:fillRect/>
          </a:stretch>
        </p:blipFill>
        <p:spPr>
          <a:xfrm>
            <a:off x="6129176" y="3834262"/>
            <a:ext cx="5311460" cy="2833824"/>
          </a:xfrm>
          <a:prstGeom prst="rect">
            <a:avLst/>
          </a:prstGeom>
        </p:spPr>
      </p:pic>
    </p:spTree>
    <p:extLst>
      <p:ext uri="{BB962C8B-B14F-4D97-AF65-F5344CB8AC3E}">
        <p14:creationId xmlns:p14="http://schemas.microsoft.com/office/powerpoint/2010/main" val="2738672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1030D0-BAC7-4985-9291-E92623AB5399}"/>
              </a:ext>
            </a:extLst>
          </p:cNvPr>
          <p:cNvSpPr>
            <a:spLocks noGrp="1"/>
          </p:cNvSpPr>
          <p:nvPr>
            <p:ph type="title"/>
          </p:nvPr>
        </p:nvSpPr>
        <p:spPr>
          <a:xfrm>
            <a:off x="838200" y="0"/>
            <a:ext cx="10515600" cy="1325563"/>
          </a:xfrm>
        </p:spPr>
        <p:txBody>
          <a:bodyPr/>
          <a:lstStyle/>
          <a:p>
            <a:r>
              <a:rPr lang="en-IN" smtClean="0"/>
              <a:t>	</a:t>
            </a:r>
            <a:r>
              <a:rPr lang="en-IN" smtClean="0">
                <a:latin typeface="Times New Roman" panose="02020603050405020304" pitchFamily="18" charset="0"/>
                <a:cs typeface="Times New Roman" panose="02020603050405020304" pitchFamily="18" charset="0"/>
              </a:rPr>
              <a:t>Graph-Based </a:t>
            </a:r>
            <a:r>
              <a:rPr lang="en-IN">
                <a:latin typeface="Times New Roman" panose="02020603050405020304" pitchFamily="18" charset="0"/>
                <a:cs typeface="Times New Roman" panose="02020603050405020304" pitchFamily="18" charset="0"/>
              </a:rPr>
              <a:t>model design for a </a:t>
            </a:r>
            <a:r>
              <a:rPr lang="en-IN" smtClean="0">
                <a:latin typeface="Times New Roman" panose="02020603050405020304" pitchFamily="18" charset="0"/>
                <a:cs typeface="Times New Roman" panose="02020603050405020304" pitchFamily="18" charset="0"/>
              </a:rPr>
              <a:t>HSN</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36E61E6-BE87-4E5C-94B5-2ABDD4A28654}"/>
              </a:ext>
            </a:extLst>
          </p:cNvPr>
          <p:cNvSpPr>
            <a:spLocks noGrp="1"/>
          </p:cNvSpPr>
          <p:nvPr>
            <p:ph idx="1"/>
          </p:nvPr>
        </p:nvSpPr>
        <p:spPr>
          <a:xfrm>
            <a:off x="353568" y="1175698"/>
            <a:ext cx="10515600" cy="4687716"/>
          </a:xfrm>
        </p:spPr>
        <p:txBody>
          <a:bodyPr>
            <a:normAutofit/>
          </a:bodyPr>
          <a:lstStyle/>
          <a:p>
            <a:pPr marL="0" indent="0">
              <a:buNone/>
            </a:pPr>
            <a:r>
              <a:rPr lang="en-US" sz="2400"/>
              <a:t>First of all, starting from the Entity-Relationship (ER) model of the RDBMS illustrated in Figure 2, we present the conversion procedure which translates the RDBMS ER model into a graph data model illustrated in Figure 3.</a:t>
            </a:r>
            <a:endParaRPr lang="en-US" sz="24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861403" y="2428108"/>
            <a:ext cx="7792537" cy="4281437"/>
          </a:xfrm>
          <a:prstGeom prst="rect">
            <a:avLst/>
          </a:prstGeom>
        </p:spPr>
      </p:pic>
    </p:spTree>
    <p:extLst>
      <p:ext uri="{BB962C8B-B14F-4D97-AF65-F5344CB8AC3E}">
        <p14:creationId xmlns:p14="http://schemas.microsoft.com/office/powerpoint/2010/main" val="2145554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TotalTime>
  <Words>1008</Words>
  <Application>Microsoft Office PowerPoint</Application>
  <PresentationFormat>Widescreen</PresentationFormat>
  <Paragraphs>120</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Consolas</vt:lpstr>
      <vt:lpstr>Times New Roman</vt:lpstr>
      <vt:lpstr>Wingdings</vt:lpstr>
      <vt:lpstr>Office Theme</vt:lpstr>
      <vt:lpstr>Analysis of a NoSQL Graph DBMS for a Hospital Social Network</vt:lpstr>
      <vt:lpstr>Index</vt:lpstr>
      <vt:lpstr>INTRODUCTION</vt:lpstr>
      <vt:lpstr>INTRODUCTION</vt:lpstr>
      <vt:lpstr>Why use NoSQL? </vt:lpstr>
      <vt:lpstr>Graph-Databases</vt:lpstr>
      <vt:lpstr>Graph-Databases</vt:lpstr>
      <vt:lpstr>NEO4j Graph-Database</vt:lpstr>
      <vt:lpstr> Graph-Based model design for a HSN</vt:lpstr>
      <vt:lpstr> Graph-Based model design for a HSM</vt:lpstr>
      <vt:lpstr>Performance Analysis</vt:lpstr>
      <vt:lpstr>Performance Analysis</vt:lpstr>
      <vt:lpstr>Performance Analysis</vt:lpstr>
      <vt:lpstr>Performance Analysis</vt:lpstr>
      <vt:lpstr>Performance Analysis</vt:lpstr>
      <vt:lpstr>CONCLUSION</vt:lpstr>
      <vt:lpstr>CONCLUSION</vt:lpstr>
      <vt:lpstr>BIBLIOGRAPHY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Arup Ratan Das</dc:creator>
  <cp:lastModifiedBy>m</cp:lastModifiedBy>
  <cp:revision>143</cp:revision>
  <dcterms:created xsi:type="dcterms:W3CDTF">2019-03-03T06:08:03Z</dcterms:created>
  <dcterms:modified xsi:type="dcterms:W3CDTF">2021-03-31T03:57:45Z</dcterms:modified>
</cp:coreProperties>
</file>