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4"/>
  </p:sldMasterIdLst>
  <p:notesMasterIdLst>
    <p:notesMasterId r:id="rId13"/>
  </p:notesMasterIdLst>
  <p:handoutMasterIdLst>
    <p:handoutMasterId r:id="rId14"/>
  </p:handoutMasterIdLst>
  <p:sldIdLst>
    <p:sldId id="2549" r:id="rId5"/>
    <p:sldId id="2552" r:id="rId6"/>
    <p:sldId id="2554" r:id="rId7"/>
    <p:sldId id="2559" r:id="rId8"/>
    <p:sldId id="2547" r:id="rId9"/>
    <p:sldId id="2561" r:id="rId10"/>
    <p:sldId id="2558" r:id="rId11"/>
    <p:sldId id="25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endParaRPr lang="en-US" sz="1600" b="1" dirty="0" smtClean="0">
            <a:solidFill>
              <a:schemeClr val="tx1"/>
            </a:solidFill>
          </a:endParaRPr>
        </a:p>
        <a:p>
          <a:r>
            <a:rPr lang="en-US" sz="1600" b="1" dirty="0" smtClean="0">
              <a:solidFill>
                <a:schemeClr val="tx1"/>
              </a:solidFill>
            </a:rPr>
            <a:t>Tkinter Module: </a:t>
          </a:r>
          <a:endParaRPr lang="en-US" sz="1600" dirty="0" smtClean="0">
            <a:solidFill>
              <a:schemeClr val="tx1"/>
            </a:solidFill>
          </a:endParaRPr>
        </a:p>
        <a:p>
          <a:r>
            <a:rPr lang="en-US" sz="1600" dirty="0" smtClean="0">
              <a:solidFill>
                <a:schemeClr val="tx1"/>
              </a:solidFill>
            </a:rPr>
            <a:t>1.) Message Box</a:t>
          </a:r>
        </a:p>
        <a:p>
          <a:r>
            <a:rPr lang="en-US" sz="1600" dirty="0" smtClean="0">
              <a:solidFill>
                <a:schemeClr val="tx1"/>
              </a:solidFill>
            </a:rPr>
            <a:t>2.)TTK with tkinter</a:t>
          </a:r>
        </a:p>
        <a:p>
          <a:r>
            <a:rPr lang="en-US" sz="1600" dirty="0" smtClean="0">
              <a:solidFill>
                <a:schemeClr val="tx1"/>
              </a:solidFill>
            </a:rPr>
            <a:t>3.)Combobox</a:t>
          </a:r>
        </a:p>
        <a:p>
          <a:endParaRPr lang="en-US" sz="1600" dirty="0" smtClean="0">
            <a:solidFill>
              <a:schemeClr val="tx1"/>
            </a:solidFill>
          </a:endParaRPr>
        </a:p>
      </dgm:t>
    </dgm:pt>
    <dgm:pt modelId="{4F31B688-999B-4752-86CF-5AFFBDD2FB2C}" type="par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Re Module: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Regular expressions for checking phone number and email</a:t>
          </a:r>
          <a:endParaRPr lang="en-US" sz="1600" dirty="0">
            <a:solidFill>
              <a:schemeClr val="tx1"/>
            </a:solidFill>
          </a:endParaRPr>
        </a:p>
      </dgm:t>
    </dgm:pt>
    <dgm:pt modelId="{D8622124-F306-4E87-AD72-8341309CD39F}" type="par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MySQLdb Module: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Database Connectivity and Query Handling</a:t>
          </a:r>
          <a:endParaRPr lang="en-US" sz="1600" dirty="0">
            <a:solidFill>
              <a:schemeClr val="tx1"/>
            </a:solidFill>
          </a:endParaRPr>
        </a:p>
      </dgm:t>
    </dgm:pt>
    <dgm:pt modelId="{AFA9A2E5-05CF-4291-BDAC-40FF2BA0C123}" type="par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datetime Module: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show the room booking date by a customer, also printed on bill</a:t>
          </a:r>
          <a:endParaRPr lang="en-US" sz="1600" dirty="0">
            <a:solidFill>
              <a:schemeClr val="tx1"/>
            </a:solidFill>
          </a:endParaRPr>
        </a:p>
      </dgm:t>
    </dgm:pt>
    <dgm:pt modelId="{4809E3DC-C136-4EC2-849F-2394A70DF32F}" type="par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PIL Module</a:t>
          </a:r>
          <a:br>
            <a:rPr lang="en-US" sz="1600" b="1" dirty="0" smtClean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display images</a:t>
          </a:r>
          <a:endParaRPr lang="en-US" sz="1600" dirty="0">
            <a:solidFill>
              <a:schemeClr val="tx1"/>
            </a:solidFill>
          </a:endParaRPr>
        </a:p>
      </dgm:t>
    </dgm:pt>
    <dgm:pt modelId="{95E9A227-DA0C-4889-BB4B-908CC0896D78}" type="par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err="1" smtClean="0">
              <a:solidFill>
                <a:schemeClr val="tx1"/>
              </a:solidFill>
            </a:rPr>
            <a:t>Os</a:t>
          </a:r>
          <a:r>
            <a:rPr lang="en-US" sz="1600" b="1" dirty="0" smtClean="0">
              <a:solidFill>
                <a:schemeClr val="tx1"/>
              </a:solidFill>
            </a:rPr>
            <a:t> Module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create txt files for bills</a:t>
          </a:r>
          <a:endParaRPr lang="en-US" sz="1600" dirty="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9CB9CCD-885C-4C1A-9190-7743B83ADCF6}" type="par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0A4AD9-9384-455C-AF51-202B08254D55}" type="pres">
      <dgm:prSet presAssocID="{888C3ED4-9510-4000-A70F-AAD75B5EBD4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720A22-49E5-42B3-A8B4-CD9BDEE08C00}" srcId="{1BF214FB-8585-4C85-83D7-47164AAD632D}" destId="{9AF246AA-09BA-483A-95B2-66DE99600D52}" srcOrd="5" destOrd="0" parTransId="{C9CB9CCD-885C-4C1A-9190-7743B83ADCF6}" sibTransId="{EE3646C7-4509-45CA-8EEC-BA8F436CA923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396AE40A-4D53-4D1B-9BE5-990817474275}" srcId="{1BF214FB-8585-4C85-83D7-47164AAD632D}" destId="{10DC8D50-E48F-4C14-846C-4F6CA479EED8}" srcOrd="4" destOrd="0" parTransId="{95E9A227-DA0C-4889-BB4B-908CC0896D78}" sibTransId="{D2C6A091-2138-40DF-902A-DADF7C0A858A}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5DB6BD3F-AF14-47AF-B075-AF96B9BED870}" type="presParOf" srcId="{92654547-E6AF-4C21-813C-FC394A15A681}" destId="{D747113C-6AAD-4D6D-B469-D8C2782852AE}" srcOrd="7" destOrd="0" presId="urn:microsoft.com/office/officeart/2005/8/layout/default"/>
    <dgm:cxn modelId="{0BE13472-CCE2-41AA-B714-B81EE5CD8099}" type="presParOf" srcId="{92654547-E6AF-4C21-813C-FC394A15A681}" destId="{8298FD8A-4BE2-4FB3-B18E-E031C2BD42AC}" srcOrd="8" destOrd="0" presId="urn:microsoft.com/office/officeart/2005/8/layout/default"/>
    <dgm:cxn modelId="{F31D8D60-8D45-4CF8-A588-AFEFAFB4923D}" type="presParOf" srcId="{92654547-E6AF-4C21-813C-FC394A15A681}" destId="{40AAEEEF-B0A3-4A11-9E22-47246DBF72EC}" srcOrd="9" destOrd="0" presId="urn:microsoft.com/office/officeart/2005/8/layout/default"/>
    <dgm:cxn modelId="{79DE278C-9500-44C0-A32A-DEFFC3BCFE5F}" type="presParOf" srcId="{92654547-E6AF-4C21-813C-FC394A15A681}" destId="{F7AE4263-220C-4194-B4E9-8B096817D9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596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Tkinter Module: </a:t>
          </a:r>
          <a:endParaRPr lang="en-US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1.) Message Box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2.)TTK with tkinter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3.)Combobox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tx1"/>
            </a:solidFill>
          </a:endParaRPr>
        </a:p>
      </dsp:txBody>
      <dsp:txXfrm>
        <a:off x="596" y="31107"/>
        <a:ext cx="2324742" cy="1394845"/>
      </dsp:txXfrm>
    </dsp:sp>
    <dsp:sp modelId="{7A5B3E65-9777-4EF6-A5E1-C35B895D487A}">
      <dsp:nvSpPr>
        <dsp:cNvPr id="0" name=""/>
        <dsp:cNvSpPr/>
      </dsp:nvSpPr>
      <dsp:spPr>
        <a:xfrm>
          <a:off x="2557812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 Module: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Regular expressions for checking phone number and email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31107"/>
        <a:ext cx="2324742" cy="1394845"/>
      </dsp:txXfrm>
    </dsp:sp>
    <dsp:sp modelId="{98736366-53F9-49EF-9094-E77CAF66F377}">
      <dsp:nvSpPr>
        <dsp:cNvPr id="0" name=""/>
        <dsp:cNvSpPr/>
      </dsp:nvSpPr>
      <dsp:spPr>
        <a:xfrm>
          <a:off x="596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MySQLdb Module: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Database Connectivity and Query Handling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6" y="1658427"/>
        <a:ext cx="2324742" cy="1394845"/>
      </dsp:txXfrm>
    </dsp:sp>
    <dsp:sp modelId="{E111D404-B88B-44E6-839A-F40E9BF97271}">
      <dsp:nvSpPr>
        <dsp:cNvPr id="0" name=""/>
        <dsp:cNvSpPr/>
      </dsp:nvSpPr>
      <dsp:spPr>
        <a:xfrm>
          <a:off x="2557812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datetime Module: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show the room booking date by a customer, also printed on bill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1658427"/>
        <a:ext cx="2324742" cy="1394845"/>
      </dsp:txXfrm>
    </dsp:sp>
    <dsp:sp modelId="{8298FD8A-4BE2-4FB3-B18E-E031C2BD42AC}">
      <dsp:nvSpPr>
        <dsp:cNvPr id="0" name=""/>
        <dsp:cNvSpPr/>
      </dsp:nvSpPr>
      <dsp:spPr>
        <a:xfrm>
          <a:off x="596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PIL Module</a:t>
          </a:r>
          <a:br>
            <a:rPr lang="en-US" sz="1600" b="1" kern="1200" dirty="0" smtClean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display images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6" y="3285746"/>
        <a:ext cx="2324742" cy="1394845"/>
      </dsp:txXfrm>
    </dsp:sp>
    <dsp:sp modelId="{F7AE4263-220C-4194-B4E9-8B096817D988}">
      <dsp:nvSpPr>
        <dsp:cNvPr id="0" name=""/>
        <dsp:cNvSpPr/>
      </dsp:nvSpPr>
      <dsp:spPr>
        <a:xfrm>
          <a:off x="2557812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solidFill>
                <a:schemeClr val="tx1"/>
              </a:solidFill>
            </a:rPr>
            <a:t>Os</a:t>
          </a:r>
          <a:r>
            <a:rPr lang="en-US" sz="1600" b="1" kern="1200" dirty="0" smtClean="0">
              <a:solidFill>
                <a:schemeClr val="tx1"/>
              </a:solidFill>
            </a:rPr>
            <a:t> Module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create txt files for bills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3285746"/>
        <a:ext cx="2324742" cy="1394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xmlns="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xmlns="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xmlns="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xmlns="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xmlns="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xmlns="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xmlns="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xmlns="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xmlns="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xmlns="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xmlns="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xmlns="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xmlns="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xmlns="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xmlns="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xmlns="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xmlns="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xmlns="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xmlns="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xmlns="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xmlns="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xmlns="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xmlns="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xmlns="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xmlns="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xmlns="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xmlns="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xmlns="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xmlns="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xmlns="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xmlns="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xmlns="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xmlns="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xmlns="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xmlns="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xmlns="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xmlns="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xmlns="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xmlns="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ython/python_mysql_getstarted.asp" TargetMode="External"/><Relationship Id="rId5" Type="http://schemas.openxmlformats.org/officeDocument/2006/relationships/hyperlink" Target="https://www.javatpoint.com/python-tkinter" TargetMode="External"/><Relationship Id="rId4" Type="http://schemas.openxmlformats.org/officeDocument/2006/relationships/hyperlink" Target="https://www.geeksforgeeks.org/python-rege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422112"/>
            <a:ext cx="4567608" cy="3566160"/>
          </a:xfrm>
        </p:spPr>
        <p:txBody>
          <a:bodyPr/>
          <a:lstStyle/>
          <a:p>
            <a:r>
              <a:rPr lang="en-US" dirty="0" smtClean="0"/>
              <a:t>Hotel Management System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 Gajra-1911011</a:t>
            </a:r>
          </a:p>
          <a:p>
            <a:r>
              <a:rPr lang="en-US" dirty="0" smtClean="0"/>
              <a:t>Shubh Gosalia-1911015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6" r="14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994" y="115900"/>
            <a:ext cx="4845068" cy="1858617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2409122"/>
            <a:ext cx="4845066" cy="2107095"/>
          </a:xfrm>
        </p:spPr>
        <p:txBody>
          <a:bodyPr>
            <a:noAutofit/>
          </a:bodyPr>
          <a:lstStyle/>
          <a:p>
            <a:r>
              <a:rPr lang="en-US" dirty="0" smtClean="0"/>
              <a:t>To manage a huge property like a hotel is no easy task right from managing your staff, your rooms to handling customer needs and records.</a:t>
            </a:r>
          </a:p>
          <a:p>
            <a:r>
              <a:rPr lang="en-US" dirty="0" smtClean="0"/>
              <a:t>Manual work is never an option in such scenarios and it requires a proper management system to carry out daily operations. </a:t>
            </a:r>
          </a:p>
          <a:p>
            <a:r>
              <a:rPr lang="en-US" dirty="0" smtClean="0"/>
              <a:t>Thus, a hotel management system is an apt solution to this problem.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" b="6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r="12685"/>
          <a:stretch>
            <a:fillRect/>
          </a:stretch>
        </p:blipFill>
        <p:spPr/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68373" y="0"/>
            <a:ext cx="3815484" cy="1858617"/>
          </a:xfrm>
        </p:spPr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2DB43733-30CE-AC40-BAAC-BE6530B8EE04}"/>
              </a:ext>
            </a:extLst>
          </p:cNvPr>
          <p:cNvSpPr txBox="1">
            <a:spLocks/>
          </p:cNvSpPr>
          <p:nvPr/>
        </p:nvSpPr>
        <p:spPr>
          <a:xfrm>
            <a:off x="4623759" y="1443797"/>
            <a:ext cx="6719977" cy="468546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User can book a room given the room is available or is not under renovation.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Unbook/Unreserve a room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User can filter out rooms as per his/her requirements i.e Room Type, availability of AC.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Information regarding the rooms such as its type, pricing and availability status can be checked in a separate section. If room is booked, the record of the person who booked it is visible.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New rooms can be added via database connectivity.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Hotel status such as the no. of staff, available rooms, total customers is displayed and dynamically updated.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>
                <a:solidFill>
                  <a:schemeClr val="bg1"/>
                </a:solidFill>
              </a:rPr>
              <a:t>On a successful booking, bill can be generated.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56" y="2030413"/>
            <a:ext cx="7278700" cy="3933825"/>
          </a:xfrm>
        </p:spPr>
      </p:pic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SmartArt Placeholder - Block List">
            <a:extLst>
              <a:ext uri="{FF2B5EF4-FFF2-40B4-BE49-F238E27FC236}">
                <a16:creationId xmlns:a16="http://schemas.microsoft.com/office/drawing/2014/main" xmlns="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249613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xmlns="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or Package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143" y="1039094"/>
            <a:ext cx="3439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Concepts Used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143" y="211570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Tkinter Module: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1.) Message Box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2.) TTK </a:t>
            </a:r>
            <a:r>
              <a:rPr lang="en-US" sz="2400" dirty="0">
                <a:solidFill>
                  <a:schemeClr val="bg1"/>
                </a:solidFill>
              </a:rPr>
              <a:t>with </a:t>
            </a:r>
            <a:r>
              <a:rPr lang="en-US" sz="2400" dirty="0" smtClean="0">
                <a:solidFill>
                  <a:schemeClr val="bg1"/>
                </a:solidFill>
              </a:rPr>
              <a:t>tkinter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3.) Combobox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Database Connectivity using MySQL DB.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Display images using PIL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Regular Expressions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Exception Handling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File Handling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7" r="22567"/>
          <a:stretch>
            <a:fillRect/>
          </a:stretch>
        </p:blipFill>
        <p:spPr>
          <a:xfrm>
            <a:off x="4678310" y="0"/>
            <a:ext cx="7598735" cy="6858000"/>
          </a:xfrm>
        </p:spPr>
      </p:pic>
    </p:spTree>
    <p:extLst>
      <p:ext uri="{BB962C8B-B14F-4D97-AF65-F5344CB8AC3E}">
        <p14:creationId xmlns:p14="http://schemas.microsoft.com/office/powerpoint/2010/main" val="1454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743637"/>
              </p:ext>
            </p:extLst>
          </p:nvPr>
        </p:nvGraphicFramePr>
        <p:xfrm>
          <a:off x="931490" y="1594985"/>
          <a:ext cx="10453688" cy="432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6844">
                  <a:extLst>
                    <a:ext uri="{9D8B030D-6E8A-4147-A177-3AD203B41FA5}">
                      <a16:colId xmlns:a16="http://schemas.microsoft.com/office/drawing/2014/main" xmlns="" val="4143631606"/>
                    </a:ext>
                  </a:extLst>
                </a:gridCol>
                <a:gridCol w="5226844">
                  <a:extLst>
                    <a:ext uri="{9D8B030D-6E8A-4147-A177-3AD203B41FA5}">
                      <a16:colId xmlns:a16="http://schemas.microsoft.com/office/drawing/2014/main" xmlns="" val="4113104437"/>
                    </a:ext>
                  </a:extLst>
                </a:gridCol>
              </a:tblGrid>
              <a:tr h="4807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Implementation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248121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UI</a:t>
                      </a:r>
                      <a:r>
                        <a:rPr lang="en-IN" baseline="0" dirty="0" smtClean="0"/>
                        <a:t>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smtClean="0"/>
                        <a:t> Shubh </a:t>
                      </a:r>
                      <a:r>
                        <a:rPr lang="en-IN" baseline="0" dirty="0" smtClean="0"/>
                        <a:t>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1181643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Front-End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Meet</a:t>
                      </a:r>
                      <a:r>
                        <a:rPr lang="en-IN" baseline="0" dirty="0" smtClean="0"/>
                        <a:t> Gajra,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84670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Database Design and Connectivity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Meet Gajra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6143725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Query Handling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Meet Gajra,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767662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smtClean="0"/>
                        <a:t>  </a:t>
                      </a:r>
                      <a:r>
                        <a:rPr lang="en-IN" baseline="0" smtClean="0"/>
                        <a:t>Filter Rooms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7934133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Hotel</a:t>
                      </a:r>
                      <a:r>
                        <a:rPr lang="en-IN" baseline="0" dirty="0" smtClean="0"/>
                        <a:t> status and </a:t>
                      </a:r>
                      <a:r>
                        <a:rPr lang="en-IN" baseline="0" smtClean="0"/>
                        <a:t>rooms 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Meet Gajra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070554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smtClean="0"/>
                        <a:t>  Room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</a:t>
                      </a:r>
                      <a:r>
                        <a:rPr lang="en-IN" smtClean="0"/>
                        <a:t>Meet Gajra,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248027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smtClean="0"/>
                        <a:t>  Bill Generation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Meet </a:t>
                      </a:r>
                      <a:r>
                        <a:rPr lang="en-IN" dirty="0" err="1" smtClean="0"/>
                        <a:t>Gajra</a:t>
                      </a:r>
                      <a:r>
                        <a:rPr lang="en-IN" dirty="0" smtClean="0"/>
                        <a:t>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171435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684493"/>
            <a:ext cx="10452849" cy="910492"/>
          </a:xfrm>
        </p:spPr>
        <p:txBody>
          <a:bodyPr anchor="ctr">
            <a:normAutofit/>
          </a:bodyPr>
          <a:lstStyle/>
          <a:p>
            <a:r>
              <a:rPr lang="en-US" sz="3200" dirty="0" smtClean="0">
                <a:solidFill>
                  <a:srgbClr val="FFFEFF"/>
                </a:solidFill>
              </a:rPr>
              <a:t>Teamwork</a:t>
            </a:r>
            <a:endParaRPr lang="en-US" sz="3200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9415" y="1874367"/>
            <a:ext cx="4534616" cy="3933150"/>
          </a:xfrm>
        </p:spPr>
        <p:txBody>
          <a:bodyPr/>
          <a:lstStyle/>
          <a:p>
            <a:r>
              <a:rPr lang="en-IN" dirty="0"/>
              <a:t>1.</a:t>
            </a:r>
            <a:r>
              <a:rPr lang="en-IN" u="sng" dirty="0">
                <a:hlinkClick r:id="rId3"/>
              </a:rPr>
              <a:t>https://stackoverflow.com/questions</a:t>
            </a:r>
            <a:endParaRPr lang="en-IN" dirty="0"/>
          </a:p>
          <a:p>
            <a:r>
              <a:rPr lang="en-IN" dirty="0"/>
              <a:t>2. </a:t>
            </a:r>
            <a:r>
              <a:rPr lang="en-IN" u="sng" dirty="0">
                <a:hlinkClick r:id="rId4"/>
              </a:rPr>
              <a:t>https://www.geeksforgeeks.org/python-regex/</a:t>
            </a:r>
            <a:endParaRPr lang="en-IN" dirty="0"/>
          </a:p>
          <a:p>
            <a:r>
              <a:rPr lang="en-IN" dirty="0"/>
              <a:t>3. </a:t>
            </a:r>
            <a:r>
              <a:rPr lang="en-IN" u="sng" dirty="0">
                <a:hlinkClick r:id="rId5"/>
              </a:rPr>
              <a:t>https://www.javatpoint.com/python-tkinter</a:t>
            </a:r>
            <a:endParaRPr lang="en-IN" dirty="0"/>
          </a:p>
          <a:p>
            <a:r>
              <a:rPr lang="en-IN" dirty="0"/>
              <a:t>4.</a:t>
            </a:r>
            <a:r>
              <a:rPr lang="en-IN" u="sng" dirty="0">
                <a:hlinkClick r:id="rId6"/>
              </a:rPr>
              <a:t>https://www.w3schools.com/python/python_mysql_getstarted.asp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1" r="14051"/>
          <a:stretch>
            <a:fillRect/>
          </a:stretch>
        </p:blipFill>
        <p:spPr>
          <a:xfrm>
            <a:off x="5050971" y="0"/>
            <a:ext cx="7141029" cy="6858000"/>
          </a:xfrm>
        </p:spPr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nference Presentation_Win32_AS v2" id="{3227B632-3DF0-418B-99D5-B2B493F81A96}" vid="{6C31D406-0136-47A8-82B0-2E53703E2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59AF2B-2F0F-4340-8358-B3F991FAB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B6A1C8-8283-4EE8-96CE-BB44EE9D7AD3}">
  <ds:schemaRefs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FEC6E52-ACE5-4D4A-8910-8452224694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346</Words>
  <Application>Microsoft Office PowerPoint</Application>
  <PresentationFormat>Widescreen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RetrospectVTI</vt:lpstr>
      <vt:lpstr>Hotel Management System</vt:lpstr>
      <vt:lpstr>Problem Definition</vt:lpstr>
      <vt:lpstr>SCOPE</vt:lpstr>
      <vt:lpstr>Component Diagram</vt:lpstr>
      <vt:lpstr>API or Package Used</vt:lpstr>
      <vt:lpstr>PowerPoint Presentation</vt:lpstr>
      <vt:lpstr>Teamwork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2021-04-24T08:22:02Z</dcterms:created>
  <dcterms:modified xsi:type="dcterms:W3CDTF">2021-04-26T05:59:19Z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