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  <p:sldId id="277" r:id="rId7"/>
    <p:sldId id="268" r:id="rId8"/>
    <p:sldId id="271" r:id="rId9"/>
    <p:sldId id="281" r:id="rId10"/>
    <p:sldId id="282" r:id="rId11"/>
    <p:sldId id="273" r:id="rId12"/>
    <p:sldId id="274" r:id="rId13"/>
    <p:sldId id="279" r:id="rId14"/>
    <p:sldId id="280" r:id="rId15"/>
    <p:sldId id="278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3FFF"/>
    <a:srgbClr val="9966FF"/>
    <a:srgbClr val="F46970"/>
    <a:srgbClr val="F2A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>
      <p:cViewPr varScale="1">
        <p:scale>
          <a:sx n="113" d="100"/>
          <a:sy n="113" d="100"/>
        </p:scale>
        <p:origin x="389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6E02A-96A8-4F66-939C-C16751C2FBB4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1ABB4-1A35-4AE5-9493-2E859CDF90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372DE-4D42-4D07-9D75-7D30FF0D83DD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0418-F3DF-4FE2-8FE3-D4E5CED162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DA762-9516-4433-98EE-A238381030D4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357CA-1B26-40A0-A43E-99B6E039C08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9511B-49CB-4EFD-B0A4-672D2DE64621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97F35-02A2-4F75-BDFA-60D0CB9279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8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CBC7F-7605-41F3-95C3-82A97FFDBBC9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239A-EF78-4ED8-B2B0-914664243C5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865AB-4EB1-417E-8AA4-A189BEC97EF7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7F7AB-7455-4DB2-853B-FE8E938DEC3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8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23736-8AA0-4C79-A00C-D427E0FF7BA5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DDA2F-453D-490B-A2D7-D54AC4C1CE1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F8EF-CE84-4AFE-97FF-991254798264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08C69-688F-4D61-940C-0870C40661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20F2C-DC37-41E5-BA12-55D68F1C3C6F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55AA0-54AE-4EF4-9B00-1731B0E58BB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540B3-CE8C-460B-BD4C-E534A742E09D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DDCB0-F221-4129-8494-ACC6B6E6D5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7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7F10D-9D13-41DC-B446-643792FFFADB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1F3CE-E0CC-49B9-8C8A-7C468125D86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3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3B496-63F0-42AF-B26D-3AE127052690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AE8B2-2612-432E-9229-AC08C4D6CCF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7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1922191-C62A-40CA-90B0-95B593BCFBAB}" type="datetime1">
              <a:rPr lang="zh-CN" altLang="en-US"/>
              <a:pPr>
                <a:defRPr/>
              </a:pPr>
              <a:t>2019/6/19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B33BC11-A844-4CF4-B1E2-BE9EE5EAC26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12813"/>
            <a:ext cx="534511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2411413" y="2500313"/>
            <a:ext cx="701675" cy="701675"/>
          </a:xfrm>
          <a:prstGeom prst="rect">
            <a:avLst/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3" name="十字形 6"/>
          <p:cNvSpPr>
            <a:spLocks noChangeArrowheads="1"/>
          </p:cNvSpPr>
          <p:nvPr/>
        </p:nvSpPr>
        <p:spPr bwMode="auto">
          <a:xfrm>
            <a:off x="5003800" y="2490788"/>
            <a:ext cx="720725" cy="720725"/>
          </a:xfrm>
          <a:prstGeom prst="plus">
            <a:avLst>
              <a:gd name="adj" fmla="val 25000"/>
            </a:avLst>
          </a:prstGeom>
          <a:solidFill>
            <a:srgbClr val="67D99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4" name="椭圆 7"/>
          <p:cNvSpPr>
            <a:spLocks noChangeArrowheads="1"/>
          </p:cNvSpPr>
          <p:nvPr/>
        </p:nvSpPr>
        <p:spPr bwMode="auto">
          <a:xfrm>
            <a:off x="3689350" y="2482850"/>
            <a:ext cx="738188" cy="736600"/>
          </a:xfrm>
          <a:prstGeom prst="ellipse">
            <a:avLst/>
          </a:prstGeom>
          <a:solidFill>
            <a:srgbClr val="6BF2F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5" name="等腰三角形 8"/>
          <p:cNvSpPr>
            <a:spLocks noChangeArrowheads="1"/>
          </p:cNvSpPr>
          <p:nvPr/>
        </p:nvSpPr>
        <p:spPr bwMode="auto">
          <a:xfrm>
            <a:off x="6300788" y="2509838"/>
            <a:ext cx="792162" cy="682625"/>
          </a:xfrm>
          <a:prstGeom prst="triangle">
            <a:avLst>
              <a:gd name="adj" fmla="val 50000"/>
            </a:avLst>
          </a:prstGeom>
          <a:solidFill>
            <a:srgbClr val="FA979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4ED75E-FB46-4643-8D4D-10FF5D945E98}"/>
              </a:ext>
            </a:extLst>
          </p:cNvPr>
          <p:cNvSpPr txBox="1"/>
          <p:nvPr/>
        </p:nvSpPr>
        <p:spPr>
          <a:xfrm>
            <a:off x="935461" y="787002"/>
            <a:ext cx="8136678" cy="1375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資料科學導論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Final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Project</a:t>
            </a:r>
          </a:p>
          <a:p>
            <a:pPr algn="ctr">
              <a:lnSpc>
                <a:spcPct val="150000"/>
              </a:lnSpc>
            </a:pPr>
            <a:r>
              <a:rPr lang="zh-TW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與該領域的專業人士匹配職業建議問題</a:t>
            </a:r>
            <a:endParaRPr lang="zh-TW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>
            <a:extLst>
              <a:ext uri="{FF2B5EF4-FFF2-40B4-BE49-F238E27FC236}">
                <a16:creationId xmlns:a16="http://schemas.microsoft.com/office/drawing/2014/main" id="{2BE097E1-BEF9-424D-A2E0-25FC7A07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544" cy="61174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2A84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EF59B3-9A32-401A-908E-914FBAA73E7B}"/>
              </a:ext>
            </a:extLst>
          </p:cNvPr>
          <p:cNvSpPr/>
          <p:nvPr/>
        </p:nvSpPr>
        <p:spPr>
          <a:xfrm>
            <a:off x="302436" y="753545"/>
            <a:ext cx="8424702" cy="4098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answers.csv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：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答案會在回答問題時發布。答案只能由註冊為專業人員的用戶發布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comments.csv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：可以在答案或問題上發表評論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emails.csv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：每封電子郵件對應一個特定收件人的特定電子郵件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matches.csv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：每行都會告訴您電子郵件中包含哪些問題。如果電子郵件只包含一個問題，則該電子郵件的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ID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將僅顯示在此處一次。如果電子郵件包含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10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個問題，則該電子郵件的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ID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將在此處顯示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10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次。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questions.csv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：問題由學生</a:t>
            </a: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發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布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tags.csv</a:t>
            </a:r>
            <a:r>
              <a:rPr lang="zh-CN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：每個標籤都有一個名稱。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tag_questions.csv</a:t>
            </a:r>
            <a:r>
              <a:rPr lang="zh-CN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：每個問題都可以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用標籤</a:t>
            </a:r>
            <a:r>
              <a:rPr lang="zh-CN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標記</a:t>
            </a:r>
            <a:endParaRPr lang="zh-TW" altLang="zh-TW" sz="20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4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6"/>
          <p:cNvGrpSpPr>
            <a:grpSpLocks/>
          </p:cNvGrpSpPr>
          <p:nvPr/>
        </p:nvGrpSpPr>
        <p:grpSpPr bwMode="auto">
          <a:xfrm>
            <a:off x="1146175" y="1414463"/>
            <a:ext cx="2041525" cy="2303462"/>
            <a:chOff x="0" y="0"/>
            <a:chExt cx="1152128" cy="1300919"/>
          </a:xfrm>
        </p:grpSpPr>
        <p:grpSp>
          <p:nvGrpSpPr>
            <p:cNvPr id="18436" name="组合 1"/>
            <p:cNvGrpSpPr>
              <a:grpSpLocks/>
            </p:cNvGrpSpPr>
            <p:nvPr/>
          </p:nvGrpSpPr>
          <p:grpSpPr bwMode="auto">
            <a:xfrm>
              <a:off x="0" y="0"/>
              <a:ext cx="1152128" cy="1300919"/>
              <a:chOff x="0" y="0"/>
              <a:chExt cx="1152128" cy="1300919"/>
            </a:xfrm>
          </p:grpSpPr>
          <p:sp>
            <p:nvSpPr>
              <p:cNvPr id="18439" name="椭圆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1152128"/>
              </a:xfrm>
              <a:prstGeom prst="ellipse">
                <a:avLst/>
              </a:prstGeom>
              <a:solidFill>
                <a:srgbClr val="67D9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8440" name="椭圆 2"/>
              <p:cNvSpPr>
                <a:spLocks noChangeArrowheads="1"/>
              </p:cNvSpPr>
              <p:nvPr/>
            </p:nvSpPr>
            <p:spPr bwMode="auto">
              <a:xfrm rot="1761192">
                <a:off x="546685" y="148791"/>
                <a:ext cx="576064" cy="1152128"/>
              </a:xfrm>
              <a:custGeom>
                <a:avLst/>
                <a:gdLst>
                  <a:gd name="T0" fmla="*/ 0 w 576064"/>
                  <a:gd name="T1" fmla="*/ 0 h 1152128"/>
                  <a:gd name="T2" fmla="*/ 576064 w 576064"/>
                  <a:gd name="T3" fmla="*/ 576064 h 1152128"/>
                  <a:gd name="T4" fmla="*/ 0 w 576064"/>
                  <a:gd name="T5" fmla="*/ 1152128 h 1152128"/>
                  <a:gd name="T6" fmla="*/ 0 w 576064"/>
                  <a:gd name="T7" fmla="*/ 0 h 11521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064"/>
                  <a:gd name="T13" fmla="*/ 0 h 1152128"/>
                  <a:gd name="T14" fmla="*/ 576064 w 576064"/>
                  <a:gd name="T15" fmla="*/ 1152128 h 11521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8437" name="TextBox 4"/>
            <p:cNvSpPr>
              <a:spLocks noChangeArrowheads="1"/>
            </p:cNvSpPr>
            <p:nvPr/>
          </p:nvSpPr>
          <p:spPr bwMode="auto">
            <a:xfrm>
              <a:off x="266871" y="689593"/>
              <a:ext cx="792089" cy="33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about</a:t>
              </a:r>
              <a:endParaRPr lang="zh-CN" altLang="en-US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pic>
          <p:nvPicPr>
            <p:cNvPr id="18438" name="图片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24" y="216918"/>
              <a:ext cx="507937" cy="50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5" name="TextBox 7"/>
          <p:cNvSpPr>
            <a:spLocks noChangeArrowheads="1"/>
          </p:cNvSpPr>
          <p:nvPr/>
        </p:nvSpPr>
        <p:spPr bwMode="auto">
          <a:xfrm>
            <a:off x="3660585" y="1896758"/>
            <a:ext cx="4392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8000" b="1" dirty="0">
                <a:solidFill>
                  <a:srgbClr val="67D993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模型評估</a:t>
            </a:r>
            <a:endParaRPr lang="zh-CN" altLang="en-US" sz="8000" b="1" dirty="0">
              <a:solidFill>
                <a:srgbClr val="67D993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"/>
          <p:cNvGrpSpPr>
            <a:grpSpLocks/>
          </p:cNvGrpSpPr>
          <p:nvPr/>
        </p:nvGrpSpPr>
        <p:grpSpPr bwMode="auto">
          <a:xfrm>
            <a:off x="0" y="447675"/>
            <a:ext cx="2267684" cy="635195"/>
            <a:chOff x="0" y="0"/>
            <a:chExt cx="2267744" cy="635007"/>
          </a:xfrm>
        </p:grpSpPr>
        <p:sp>
          <p:nvSpPr>
            <p:cNvPr id="19486" name="矩形 2"/>
            <p:cNvSpPr>
              <a:spLocks noChangeArrowheads="1"/>
            </p:cNvSpPr>
            <p:nvPr/>
          </p:nvSpPr>
          <p:spPr bwMode="auto">
            <a:xfrm>
              <a:off x="0" y="0"/>
              <a:ext cx="611560" cy="611560"/>
            </a:xfrm>
            <a:prstGeom prst="rect">
              <a:avLst/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2A849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487" name="TextBox 3"/>
            <p:cNvSpPr>
              <a:spLocks noChangeArrowheads="1"/>
            </p:cNvSpPr>
            <p:nvPr/>
          </p:nvSpPr>
          <p:spPr bwMode="auto">
            <a:xfrm>
              <a:off x="683568" y="0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488" name="TextBox 4"/>
            <p:cNvSpPr>
              <a:spLocks noChangeArrowheads="1"/>
            </p:cNvSpPr>
            <p:nvPr/>
          </p:nvSpPr>
          <p:spPr bwMode="auto">
            <a:xfrm>
              <a:off x="382798" y="296453"/>
              <a:ext cx="1584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endParaRPr lang="zh-CN" altLang="en-US" sz="1600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9461" name="组合 18"/>
          <p:cNvGrpSpPr>
            <a:grpSpLocks/>
          </p:cNvGrpSpPr>
          <p:nvPr/>
        </p:nvGrpSpPr>
        <p:grpSpPr bwMode="auto">
          <a:xfrm>
            <a:off x="837455" y="1415207"/>
            <a:ext cx="4814636" cy="1384995"/>
            <a:chOff x="138373" y="16720"/>
            <a:chExt cx="3173996" cy="2273531"/>
          </a:xfrm>
        </p:grpSpPr>
        <p:grpSp>
          <p:nvGrpSpPr>
            <p:cNvPr id="19482" name="组合 5"/>
            <p:cNvGrpSpPr>
              <a:grpSpLocks/>
            </p:cNvGrpSpPr>
            <p:nvPr/>
          </p:nvGrpSpPr>
          <p:grpSpPr bwMode="auto">
            <a:xfrm>
              <a:off x="420101" y="16720"/>
              <a:ext cx="2892268" cy="2273531"/>
              <a:chOff x="0" y="0"/>
              <a:chExt cx="2892268" cy="2273531"/>
            </a:xfrm>
          </p:grpSpPr>
          <p:sp>
            <p:nvSpPr>
              <p:cNvPr id="19484" name="TextBox 6"/>
              <p:cNvSpPr>
                <a:spLocks noChangeArrowheads="1"/>
              </p:cNvSpPr>
              <p:nvPr/>
            </p:nvSpPr>
            <p:spPr bwMode="auto">
              <a:xfrm>
                <a:off x="0" y="304769"/>
                <a:ext cx="2892268" cy="338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endParaRPr lang="zh-CN" altLang="en-US" sz="1600" dirty="0">
                  <a:solidFill>
                    <a:srgbClr val="F2A849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9485" name="TextBox 7"/>
              <p:cNvSpPr>
                <a:spLocks noChangeArrowheads="1"/>
              </p:cNvSpPr>
              <p:nvPr/>
            </p:nvSpPr>
            <p:spPr bwMode="auto">
              <a:xfrm>
                <a:off x="11948" y="0"/>
                <a:ext cx="2088233" cy="2273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TW" sz="2800" b="1" dirty="0" err="1">
                    <a:solidFill>
                      <a:srgbClr val="F2A849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RandomForest</a:t>
                </a:r>
                <a:endParaRPr lang="en-US" altLang="zh-TW" sz="2800" b="1" dirty="0">
                  <a:solidFill>
                    <a:srgbClr val="F2A849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eaLnBrk="1" hangingPunct="1">
                  <a:buFont typeface="Arial" pitchFamily="34" charset="0"/>
                  <a:buNone/>
                </a:pPr>
                <a:r>
                  <a:rPr lang="en-US" altLang="zh-TW" sz="2800" b="1" dirty="0">
                    <a:solidFill>
                      <a:srgbClr val="F2A849"/>
                    </a:solidFill>
                    <a:latin typeface="微软雅黑" pitchFamily="34" charset="-122"/>
                    <a:ea typeface="微软雅黑" pitchFamily="34" charset="-122"/>
                  </a:rPr>
                  <a:t>Decision tree</a:t>
                </a:r>
                <a:endParaRPr lang="en-US" altLang="zh-TW" sz="2800" b="1" dirty="0">
                  <a:solidFill>
                    <a:srgbClr val="F2A849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2800" b="1" dirty="0">
                    <a:solidFill>
                      <a:srgbClr val="F2A849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Neural Network</a:t>
                </a:r>
                <a:endParaRPr lang="zh-CN" altLang="en-US" sz="2800" b="1" dirty="0">
                  <a:solidFill>
                    <a:srgbClr val="F2A849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9483" name="等腰三角形 12"/>
            <p:cNvSpPr>
              <a:spLocks noChangeArrowheads="1"/>
            </p:cNvSpPr>
            <p:nvPr/>
          </p:nvSpPr>
          <p:spPr bwMode="auto">
            <a:xfrm rot="5400000">
              <a:off x="-140335" y="375283"/>
              <a:ext cx="827887" cy="270471"/>
            </a:xfrm>
            <a:prstGeom prst="triangle">
              <a:avLst>
                <a:gd name="adj" fmla="val 52216"/>
              </a:avLst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9467" name="组合 19"/>
          <p:cNvGrpSpPr>
            <a:grpSpLocks/>
          </p:cNvGrpSpPr>
          <p:nvPr/>
        </p:nvGrpSpPr>
        <p:grpSpPr bwMode="auto">
          <a:xfrm>
            <a:off x="837455" y="3135633"/>
            <a:ext cx="2519640" cy="1384995"/>
            <a:chOff x="0" y="-80502"/>
            <a:chExt cx="2520282" cy="1387119"/>
          </a:xfrm>
        </p:grpSpPr>
        <p:sp>
          <p:nvSpPr>
            <p:cNvPr id="19481" name="TextBox 23"/>
            <p:cNvSpPr>
              <a:spLocks noChangeArrowheads="1"/>
            </p:cNvSpPr>
            <p:nvPr/>
          </p:nvSpPr>
          <p:spPr bwMode="auto">
            <a:xfrm>
              <a:off x="432049" y="-80502"/>
              <a:ext cx="2088233" cy="138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2800" b="1" dirty="0" err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LightGbm</a:t>
              </a:r>
              <a:endParaRPr lang="en-US" altLang="zh-CN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2800" b="1" dirty="0" err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Xgboost</a:t>
              </a:r>
              <a:endParaRPr lang="en-US" altLang="zh-CN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2800" b="1" dirty="0" err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Catboost</a:t>
              </a:r>
              <a:endPara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479" name="等腰三角形 21"/>
            <p:cNvSpPr>
              <a:spLocks noChangeArrowheads="1"/>
            </p:cNvSpPr>
            <p:nvPr/>
          </p:nvSpPr>
          <p:spPr bwMode="auto">
            <a:xfrm rot="5400000">
              <a:off x="-14533" y="14532"/>
              <a:ext cx="432048" cy="402981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9468" name="组合 24"/>
          <p:cNvGrpSpPr>
            <a:grpSpLocks/>
          </p:cNvGrpSpPr>
          <p:nvPr/>
        </p:nvGrpSpPr>
        <p:grpSpPr bwMode="auto">
          <a:xfrm>
            <a:off x="4693428" y="1259300"/>
            <a:ext cx="4639615" cy="1135054"/>
            <a:chOff x="20966" y="-232054"/>
            <a:chExt cx="3291403" cy="1573561"/>
          </a:xfrm>
        </p:grpSpPr>
        <p:grpSp>
          <p:nvGrpSpPr>
            <p:cNvPr id="19474" name="组合 25"/>
            <p:cNvGrpSpPr>
              <a:grpSpLocks/>
            </p:cNvGrpSpPr>
            <p:nvPr/>
          </p:nvGrpSpPr>
          <p:grpSpPr bwMode="auto">
            <a:xfrm>
              <a:off x="402982" y="-232054"/>
              <a:ext cx="2909387" cy="1573561"/>
              <a:chOff x="-17119" y="-248774"/>
              <a:chExt cx="2909387" cy="1573561"/>
            </a:xfrm>
          </p:grpSpPr>
          <p:sp>
            <p:nvSpPr>
              <p:cNvPr id="19476" name="TextBox 27"/>
              <p:cNvSpPr>
                <a:spLocks noChangeArrowheads="1"/>
              </p:cNvSpPr>
              <p:nvPr/>
            </p:nvSpPr>
            <p:spPr bwMode="auto">
              <a:xfrm>
                <a:off x="0" y="304769"/>
                <a:ext cx="2892268" cy="338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endParaRPr lang="zh-CN" altLang="en-US" sz="1600" dirty="0">
                  <a:solidFill>
                    <a:srgbClr val="53C78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9477" name="TextBox 28"/>
              <p:cNvSpPr>
                <a:spLocks noChangeArrowheads="1"/>
              </p:cNvSpPr>
              <p:nvPr/>
            </p:nvSpPr>
            <p:spPr bwMode="auto">
              <a:xfrm>
                <a:off x="-17119" y="-248774"/>
                <a:ext cx="2592192" cy="157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r>
                  <a:rPr lang="en-US" altLang="zh-CN" sz="2400" b="1" dirty="0" err="1">
                    <a:solidFill>
                      <a:srgbClr val="53C78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MLPClassifier</a:t>
                </a:r>
                <a:endParaRPr lang="en-US" altLang="zh-CN" sz="2400" b="1" dirty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r>
                  <a:rPr lang="en-US" altLang="zh-CN" sz="2400" b="1" dirty="0" err="1">
                    <a:solidFill>
                      <a:srgbClr val="53C78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KNeighborClassifier</a:t>
                </a:r>
                <a:endParaRPr lang="zh-CN" altLang="en-US" sz="2400" b="1" dirty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9475" name="等腰三角形 26"/>
            <p:cNvSpPr>
              <a:spLocks noChangeArrowheads="1"/>
            </p:cNvSpPr>
            <p:nvPr/>
          </p:nvSpPr>
          <p:spPr bwMode="auto">
            <a:xfrm rot="5400000">
              <a:off x="-199742" y="208916"/>
              <a:ext cx="762489" cy="321073"/>
            </a:xfrm>
            <a:prstGeom prst="triangle">
              <a:avLst>
                <a:gd name="adj" fmla="val 50000"/>
              </a:avLst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53C78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9469" name="组合 29"/>
          <p:cNvGrpSpPr>
            <a:grpSpLocks/>
          </p:cNvGrpSpPr>
          <p:nvPr/>
        </p:nvGrpSpPr>
        <p:grpSpPr bwMode="auto">
          <a:xfrm>
            <a:off x="4693427" y="3451274"/>
            <a:ext cx="4056737" cy="970831"/>
            <a:chOff x="0" y="0"/>
            <a:chExt cx="4057771" cy="970618"/>
          </a:xfrm>
        </p:grpSpPr>
        <p:grpSp>
          <p:nvGrpSpPr>
            <p:cNvPr id="19470" name="组合 30"/>
            <p:cNvGrpSpPr>
              <a:grpSpLocks/>
            </p:cNvGrpSpPr>
            <p:nvPr/>
          </p:nvGrpSpPr>
          <p:grpSpPr bwMode="auto">
            <a:xfrm>
              <a:off x="420101" y="16720"/>
              <a:ext cx="3637670" cy="953898"/>
              <a:chOff x="0" y="0"/>
              <a:chExt cx="3637670" cy="953898"/>
            </a:xfrm>
          </p:grpSpPr>
          <p:sp>
            <p:nvSpPr>
              <p:cNvPr id="19472" name="TextBox 32"/>
              <p:cNvSpPr>
                <a:spLocks noChangeArrowheads="1"/>
              </p:cNvSpPr>
              <p:nvPr/>
            </p:nvSpPr>
            <p:spPr bwMode="auto">
              <a:xfrm>
                <a:off x="0" y="304769"/>
                <a:ext cx="2892268" cy="338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endParaRPr lang="zh-CN" altLang="en-US" sz="1600" dirty="0">
                  <a:solidFill>
                    <a:srgbClr val="F4697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9473" name="TextBox 33"/>
              <p:cNvSpPr>
                <a:spLocks noChangeArrowheads="1"/>
              </p:cNvSpPr>
              <p:nvPr/>
            </p:nvSpPr>
            <p:spPr bwMode="auto">
              <a:xfrm>
                <a:off x="11948" y="0"/>
                <a:ext cx="3625722" cy="953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2800" b="1" dirty="0" err="1">
                    <a:solidFill>
                      <a:srgbClr val="F4697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LogisticRegression</a:t>
                </a:r>
                <a:endParaRPr lang="en-US" altLang="zh-CN" sz="2800" b="1" dirty="0">
                  <a:solidFill>
                    <a:srgbClr val="F4697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eaLnBrk="1" hangingPunct="1"/>
                <a:r>
                  <a:rPr lang="en-US" altLang="zh-TW" sz="2800" b="1" dirty="0" err="1">
                    <a:solidFill>
                      <a:srgbClr val="F46970"/>
                    </a:solidFill>
                    <a:latin typeface="微软雅黑" pitchFamily="34" charset="-122"/>
                    <a:ea typeface="微软雅黑" pitchFamily="34" charset="-122"/>
                  </a:rPr>
                  <a:t>Svm</a:t>
                </a:r>
                <a:endParaRPr lang="zh-TW" altLang="zh-TW" sz="2800" b="1" dirty="0">
                  <a:solidFill>
                    <a:srgbClr val="F4697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471" name="等腰三角形 31"/>
            <p:cNvSpPr>
              <a:spLocks noChangeArrowheads="1"/>
            </p:cNvSpPr>
            <p:nvPr/>
          </p:nvSpPr>
          <p:spPr bwMode="auto">
            <a:xfrm rot="5400000">
              <a:off x="-58919" y="58919"/>
              <a:ext cx="549886" cy="432048"/>
            </a:xfrm>
            <a:prstGeom prst="triangle">
              <a:avLst>
                <a:gd name="adj" fmla="val 50000"/>
              </a:avLst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6"/>
          <p:cNvGrpSpPr>
            <a:grpSpLocks/>
          </p:cNvGrpSpPr>
          <p:nvPr/>
        </p:nvGrpSpPr>
        <p:grpSpPr bwMode="auto">
          <a:xfrm>
            <a:off x="1146175" y="1414463"/>
            <a:ext cx="2041525" cy="2303462"/>
            <a:chOff x="0" y="0"/>
            <a:chExt cx="1152128" cy="1300919"/>
          </a:xfrm>
        </p:grpSpPr>
        <p:grpSp>
          <p:nvGrpSpPr>
            <p:cNvPr id="18436" name="组合 1"/>
            <p:cNvGrpSpPr>
              <a:grpSpLocks/>
            </p:cNvGrpSpPr>
            <p:nvPr/>
          </p:nvGrpSpPr>
          <p:grpSpPr bwMode="auto">
            <a:xfrm>
              <a:off x="0" y="0"/>
              <a:ext cx="1152128" cy="1300919"/>
              <a:chOff x="0" y="0"/>
              <a:chExt cx="1152128" cy="1300919"/>
            </a:xfrm>
          </p:grpSpPr>
          <p:sp>
            <p:nvSpPr>
              <p:cNvPr id="18439" name="椭圆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1152128"/>
              </a:xfrm>
              <a:prstGeom prst="ellipse">
                <a:avLst/>
              </a:prstGeom>
              <a:solidFill>
                <a:srgbClr val="99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8440" name="椭圆 2"/>
              <p:cNvSpPr>
                <a:spLocks noChangeArrowheads="1"/>
              </p:cNvSpPr>
              <p:nvPr/>
            </p:nvSpPr>
            <p:spPr bwMode="auto">
              <a:xfrm rot="1761192">
                <a:off x="546685" y="148791"/>
                <a:ext cx="576064" cy="1152128"/>
              </a:xfrm>
              <a:custGeom>
                <a:avLst/>
                <a:gdLst>
                  <a:gd name="T0" fmla="*/ 0 w 576064"/>
                  <a:gd name="T1" fmla="*/ 0 h 1152128"/>
                  <a:gd name="T2" fmla="*/ 576064 w 576064"/>
                  <a:gd name="T3" fmla="*/ 576064 h 1152128"/>
                  <a:gd name="T4" fmla="*/ 0 w 576064"/>
                  <a:gd name="T5" fmla="*/ 1152128 h 1152128"/>
                  <a:gd name="T6" fmla="*/ 0 w 576064"/>
                  <a:gd name="T7" fmla="*/ 0 h 11521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064"/>
                  <a:gd name="T13" fmla="*/ 0 h 1152128"/>
                  <a:gd name="T14" fmla="*/ 576064 w 576064"/>
                  <a:gd name="T15" fmla="*/ 1152128 h 11521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8437" name="TextBox 4"/>
            <p:cNvSpPr>
              <a:spLocks noChangeArrowheads="1"/>
            </p:cNvSpPr>
            <p:nvPr/>
          </p:nvSpPr>
          <p:spPr bwMode="auto">
            <a:xfrm>
              <a:off x="266871" y="689593"/>
              <a:ext cx="792089" cy="33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about</a:t>
              </a:r>
              <a:endParaRPr lang="zh-CN" altLang="en-US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pic>
          <p:nvPicPr>
            <p:cNvPr id="18438" name="图片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24" y="216918"/>
              <a:ext cx="507937" cy="50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5" name="TextBox 7"/>
          <p:cNvSpPr>
            <a:spLocks noChangeArrowheads="1"/>
          </p:cNvSpPr>
          <p:nvPr/>
        </p:nvSpPr>
        <p:spPr bwMode="auto">
          <a:xfrm>
            <a:off x="3637095" y="1973765"/>
            <a:ext cx="4392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8000" b="1" dirty="0">
                <a:solidFill>
                  <a:srgbClr val="7F3FFF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方法構想</a:t>
            </a:r>
            <a:endParaRPr lang="zh-CN" altLang="en-US" sz="8000" b="1" dirty="0">
              <a:solidFill>
                <a:srgbClr val="7F3FFF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78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7F3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71" name="TextBox 2"/>
          <p:cNvSpPr>
            <a:spLocks noChangeArrowheads="1"/>
          </p:cNvSpPr>
          <p:nvPr/>
        </p:nvSpPr>
        <p:spPr bwMode="auto">
          <a:xfrm>
            <a:off x="683676" y="475675"/>
            <a:ext cx="20161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3200" b="1" dirty="0">
                <a:solidFill>
                  <a:srgbClr val="7F3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方法構想</a:t>
            </a:r>
            <a:endParaRPr lang="zh-CN" altLang="en-US" sz="3200" b="1" dirty="0">
              <a:solidFill>
                <a:srgbClr val="7F3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7177" name="组合 17"/>
          <p:cNvGrpSpPr>
            <a:grpSpLocks/>
          </p:cNvGrpSpPr>
          <p:nvPr/>
        </p:nvGrpSpPr>
        <p:grpSpPr bwMode="auto">
          <a:xfrm rot="5400000">
            <a:off x="2006902" y="2962198"/>
            <a:ext cx="2547782" cy="101600"/>
            <a:chOff x="0" y="0"/>
            <a:chExt cx="2549157" cy="101389"/>
          </a:xfrm>
        </p:grpSpPr>
        <p:sp>
          <p:nvSpPr>
            <p:cNvPr id="7188" name="直接连接符 18"/>
            <p:cNvSpPr>
              <a:spLocks noChangeShapeType="1"/>
            </p:cNvSpPr>
            <p:nvPr/>
          </p:nvSpPr>
          <p:spPr bwMode="auto">
            <a:xfrm>
              <a:off x="72514" y="52120"/>
              <a:ext cx="2437223" cy="1706"/>
            </a:xfrm>
            <a:prstGeom prst="line">
              <a:avLst/>
            </a:prstGeom>
            <a:noFill/>
            <a:ln w="19050">
              <a:solidFill>
                <a:srgbClr val="F469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189" name="椭圆 19"/>
            <p:cNvSpPr>
              <a:spLocks noChangeArrowheads="1"/>
            </p:cNvSpPr>
            <p:nvPr/>
          </p:nvSpPr>
          <p:spPr bwMode="auto">
            <a:xfrm>
              <a:off x="0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>
              <a:solidFill>
                <a:srgbClr val="F4697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190" name="椭圆 20"/>
            <p:cNvSpPr>
              <a:spLocks noChangeArrowheads="1"/>
            </p:cNvSpPr>
            <p:nvPr/>
          </p:nvSpPr>
          <p:spPr bwMode="auto">
            <a:xfrm>
              <a:off x="2447768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>
              <a:solidFill>
                <a:srgbClr val="F4697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7180" name="TextBox 26"/>
          <p:cNvSpPr>
            <a:spLocks noChangeArrowheads="1"/>
          </p:cNvSpPr>
          <p:nvPr/>
        </p:nvSpPr>
        <p:spPr bwMode="auto">
          <a:xfrm>
            <a:off x="474375" y="1535582"/>
            <a:ext cx="2664221" cy="267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TW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資料前處理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將缺失值的資料</a:t>
            </a: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補齊</a:t>
            </a:r>
            <a:endParaRPr lang="en-US" altLang="zh-TW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類別資料的處理</a:t>
            </a:r>
            <a:endParaRPr lang="en-US" altLang="zh-TW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   （有序、無序）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資料特徵縮放</a:t>
            </a:r>
            <a:endParaRPr lang="en-US" altLang="zh-TW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找各類別資料相關性</a:t>
            </a:r>
            <a:endParaRPr lang="en-US" altLang="zh-TW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</p:txBody>
      </p:sp>
      <p:sp>
        <p:nvSpPr>
          <p:cNvPr id="7184" name="TextBox 30"/>
          <p:cNvSpPr>
            <a:spLocks noChangeArrowheads="1"/>
          </p:cNvSpPr>
          <p:nvPr/>
        </p:nvSpPr>
        <p:spPr bwMode="auto">
          <a:xfrm>
            <a:off x="3483726" y="1840441"/>
            <a:ext cx="2269888" cy="86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TW" dirty="0" err="1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Groupby</a:t>
            </a: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整理同個問題底下的留言及</a:t>
            </a:r>
            <a:r>
              <a:rPr lang="en-US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tag</a:t>
            </a:r>
            <a:endParaRPr lang="zh-CN" altLang="en-US" dirty="0">
              <a:latin typeface="Microsoft JhengHei Light" panose="020B0604030504040204" pitchFamily="34" charset="-120"/>
              <a:ea typeface="Microsoft JhengHei Light" panose="020B0604030504040204" pitchFamily="34" charset="-120"/>
              <a:sym typeface="微软雅黑" pitchFamily="34" charset="-122"/>
            </a:endParaRP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54C7A95D-B419-4931-82BE-21F1123AA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045" y="3601788"/>
            <a:ext cx="2561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使用不同模型進行預測</a:t>
            </a:r>
            <a:endParaRPr lang="zh-CN" altLang="en-US" b="1" dirty="0">
              <a:solidFill>
                <a:srgbClr val="F4697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微软雅黑" pitchFamily="34" charset="-122"/>
            </a:endParaRP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1D355808-B2C9-4404-82CA-D6E3674B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999" y="1789774"/>
            <a:ext cx="2658854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TW" dirty="0"/>
              <a:t>Hyperparameter Tuning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TW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找出最好的參數</a:t>
            </a:r>
            <a:endParaRPr lang="zh-CN" altLang="en-US" b="1" dirty="0">
              <a:solidFill>
                <a:srgbClr val="F4697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微软雅黑" pitchFamily="34" charset="-122"/>
            </a:endParaRPr>
          </a:p>
        </p:txBody>
      </p:sp>
      <p:grpSp>
        <p:nvGrpSpPr>
          <p:cNvPr id="31" name="组合 17">
            <a:extLst>
              <a:ext uri="{FF2B5EF4-FFF2-40B4-BE49-F238E27FC236}">
                <a16:creationId xmlns:a16="http://schemas.microsoft.com/office/drawing/2014/main" id="{E9A56A55-0A8C-4854-AE1D-4CF95986990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757955" y="2962789"/>
            <a:ext cx="2547782" cy="101600"/>
            <a:chOff x="0" y="0"/>
            <a:chExt cx="2549157" cy="101389"/>
          </a:xfrm>
        </p:grpSpPr>
        <p:sp>
          <p:nvSpPr>
            <p:cNvPr id="32" name="直接连接符 18">
              <a:extLst>
                <a:ext uri="{FF2B5EF4-FFF2-40B4-BE49-F238E27FC236}">
                  <a16:creationId xmlns:a16="http://schemas.microsoft.com/office/drawing/2014/main" id="{5700A6B2-4E91-4343-85B1-152580959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14" y="52120"/>
              <a:ext cx="2437223" cy="1706"/>
            </a:xfrm>
            <a:prstGeom prst="line">
              <a:avLst/>
            </a:prstGeom>
            <a:noFill/>
            <a:ln w="19050">
              <a:solidFill>
                <a:srgbClr val="F469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3" name="椭圆 19">
              <a:extLst>
                <a:ext uri="{FF2B5EF4-FFF2-40B4-BE49-F238E27FC236}">
                  <a16:creationId xmlns:a16="http://schemas.microsoft.com/office/drawing/2014/main" id="{0874FE31-AC89-4FCB-A43B-AD2FCBB9C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>
              <a:solidFill>
                <a:srgbClr val="F4697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" name="椭圆 20">
              <a:extLst>
                <a:ext uri="{FF2B5EF4-FFF2-40B4-BE49-F238E27FC236}">
                  <a16:creationId xmlns:a16="http://schemas.microsoft.com/office/drawing/2014/main" id="{86F942C2-5602-4F7D-B191-C9F976537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768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>
              <a:solidFill>
                <a:srgbClr val="F4697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1356A110-7A3C-4ADE-8E40-07888DC90666}"/>
              </a:ext>
            </a:extLst>
          </p:cNvPr>
          <p:cNvSpPr/>
          <p:nvPr/>
        </p:nvSpPr>
        <p:spPr bwMode="auto">
          <a:xfrm>
            <a:off x="4415771" y="2753822"/>
            <a:ext cx="514548" cy="79859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6FC5A1-9158-4EAA-9045-3B4953566813}"/>
              </a:ext>
            </a:extLst>
          </p:cNvPr>
          <p:cNvSpPr/>
          <p:nvPr/>
        </p:nvSpPr>
        <p:spPr>
          <a:xfrm>
            <a:off x="6846066" y="31142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交叉驗證</a:t>
            </a:r>
            <a:endParaRPr lang="zh-CN" altLang="en-US" b="1" dirty="0">
              <a:solidFill>
                <a:srgbClr val="F4697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微软雅黑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CC82CD-BF80-40B1-8E35-75BAA533EA68}"/>
              </a:ext>
            </a:extLst>
          </p:cNvPr>
          <p:cNvSpPr/>
          <p:nvPr/>
        </p:nvSpPr>
        <p:spPr>
          <a:xfrm>
            <a:off x="6846066" y="39069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重新訓練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44DDEBB5-223C-4FBF-BC44-41D60B40B037}"/>
              </a:ext>
            </a:extLst>
          </p:cNvPr>
          <p:cNvSpPr/>
          <p:nvPr/>
        </p:nvSpPr>
        <p:spPr bwMode="auto">
          <a:xfrm>
            <a:off x="7084302" y="2661165"/>
            <a:ext cx="631524" cy="45313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137F5DA2-D573-4113-82FB-30D949419277}"/>
              </a:ext>
            </a:extLst>
          </p:cNvPr>
          <p:cNvSpPr/>
          <p:nvPr/>
        </p:nvSpPr>
        <p:spPr bwMode="auto">
          <a:xfrm>
            <a:off x="7083003" y="3454440"/>
            <a:ext cx="631524" cy="45313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54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>
            <a:spLocks noChangeArrowheads="1"/>
          </p:cNvSpPr>
          <p:nvPr/>
        </p:nvSpPr>
        <p:spPr bwMode="auto">
          <a:xfrm>
            <a:off x="1979613" y="1330325"/>
            <a:ext cx="6192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0800" b="1">
                <a:solidFill>
                  <a:srgbClr val="F46970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THANKS</a:t>
            </a:r>
            <a:endParaRPr lang="zh-CN" altLang="en-US" sz="10800" b="1">
              <a:solidFill>
                <a:srgbClr val="F46970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  <p:grpSp>
        <p:nvGrpSpPr>
          <p:cNvPr id="23555" name="组合 6"/>
          <p:cNvGrpSpPr>
            <a:grpSpLocks/>
          </p:cNvGrpSpPr>
          <p:nvPr/>
        </p:nvGrpSpPr>
        <p:grpSpPr bwMode="auto">
          <a:xfrm>
            <a:off x="2700338" y="2921000"/>
            <a:ext cx="4179887" cy="658813"/>
            <a:chOff x="0" y="0"/>
            <a:chExt cx="4680520" cy="737461"/>
          </a:xfrm>
        </p:grpSpPr>
        <p:sp>
          <p:nvSpPr>
            <p:cNvPr id="23556" name="矩形 2"/>
            <p:cNvSpPr>
              <a:spLocks noChangeArrowheads="1"/>
            </p:cNvSpPr>
            <p:nvPr/>
          </p:nvSpPr>
          <p:spPr bwMode="auto">
            <a:xfrm>
              <a:off x="0" y="18002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3557" name="十字形 3"/>
            <p:cNvSpPr>
              <a:spLocks noChangeArrowheads="1"/>
            </p:cNvSpPr>
            <p:nvPr/>
          </p:nvSpPr>
          <p:spPr bwMode="auto">
            <a:xfrm>
              <a:off x="2591874" y="8690"/>
              <a:ext cx="720080" cy="720080"/>
            </a:xfrm>
            <a:prstGeom prst="plus">
              <a:avLst>
                <a:gd name="adj" fmla="val 25000"/>
              </a:avLst>
            </a:prstGeom>
            <a:solidFill>
              <a:srgbClr val="67D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3558" name="椭圆 4"/>
            <p:cNvSpPr>
              <a:spLocks noChangeArrowheads="1"/>
            </p:cNvSpPr>
            <p:nvPr/>
          </p:nvSpPr>
          <p:spPr bwMode="auto">
            <a:xfrm>
              <a:off x="1277935" y="0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3559" name="等腰三角形 5"/>
            <p:cNvSpPr>
              <a:spLocks noChangeArrowheads="1"/>
            </p:cNvSpPr>
            <p:nvPr/>
          </p:nvSpPr>
          <p:spPr bwMode="auto">
            <a:xfrm>
              <a:off x="3888432" y="27313"/>
              <a:ext cx="792088" cy="682834"/>
            </a:xfrm>
            <a:prstGeom prst="triangle">
              <a:avLst>
                <a:gd name="adj" fmla="val 50000"/>
              </a:avLst>
            </a:prstGeom>
            <a:solidFill>
              <a:srgbClr val="FA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4"/>
          <p:cNvGrpSpPr>
            <a:grpSpLocks/>
          </p:cNvGrpSpPr>
          <p:nvPr/>
        </p:nvGrpSpPr>
        <p:grpSpPr bwMode="auto">
          <a:xfrm>
            <a:off x="1187450" y="1774825"/>
            <a:ext cx="1152525" cy="1301750"/>
            <a:chOff x="0" y="0"/>
            <a:chExt cx="1152128" cy="1300919"/>
          </a:xfrm>
        </p:grpSpPr>
        <p:sp>
          <p:nvSpPr>
            <p:cNvPr id="3097" name="椭圆 1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98" name="椭圆 2"/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576064 h 1152128"/>
                <a:gd name="T4" fmla="*/ 0 w 576064"/>
                <a:gd name="T5" fmla="*/ 1152128 h 1152128"/>
                <a:gd name="T6" fmla="*/ 0 w 576064"/>
                <a:gd name="T7" fmla="*/ 0 h 1152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64"/>
                <a:gd name="T13" fmla="*/ 0 h 1152128"/>
                <a:gd name="T14" fmla="*/ 576064 w 576064"/>
                <a:gd name="T15" fmla="*/ 1152128 h 1152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5" name="组合 5"/>
          <p:cNvGrpSpPr>
            <a:grpSpLocks/>
          </p:cNvGrpSpPr>
          <p:nvPr/>
        </p:nvGrpSpPr>
        <p:grpSpPr bwMode="auto">
          <a:xfrm>
            <a:off x="3108325" y="1774825"/>
            <a:ext cx="1150938" cy="1301750"/>
            <a:chOff x="0" y="0"/>
            <a:chExt cx="1152128" cy="1300919"/>
          </a:xfrm>
        </p:grpSpPr>
        <p:sp>
          <p:nvSpPr>
            <p:cNvPr id="3095" name="椭圆 6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67D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96" name="椭圆 2"/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576064 h 1152128"/>
                <a:gd name="T4" fmla="*/ 0 w 576064"/>
                <a:gd name="T5" fmla="*/ 1152128 h 1152128"/>
                <a:gd name="T6" fmla="*/ 0 w 576064"/>
                <a:gd name="T7" fmla="*/ 0 h 1152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64"/>
                <a:gd name="T13" fmla="*/ 0 h 1152128"/>
                <a:gd name="T14" fmla="*/ 576064 w 576064"/>
                <a:gd name="T15" fmla="*/ 1152128 h 1152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6" name="组合 8"/>
          <p:cNvGrpSpPr>
            <a:grpSpLocks/>
          </p:cNvGrpSpPr>
          <p:nvPr/>
        </p:nvGrpSpPr>
        <p:grpSpPr bwMode="auto">
          <a:xfrm>
            <a:off x="5027613" y="1774825"/>
            <a:ext cx="1152525" cy="1301750"/>
            <a:chOff x="0" y="0"/>
            <a:chExt cx="1152128" cy="1300919"/>
          </a:xfrm>
        </p:grpSpPr>
        <p:sp>
          <p:nvSpPr>
            <p:cNvPr id="3093" name="椭圆 9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94" name="椭圆 2"/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576064 h 1152128"/>
                <a:gd name="T4" fmla="*/ 0 w 576064"/>
                <a:gd name="T5" fmla="*/ 1152128 h 1152128"/>
                <a:gd name="T6" fmla="*/ 0 w 576064"/>
                <a:gd name="T7" fmla="*/ 0 h 1152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64"/>
                <a:gd name="T13" fmla="*/ 0 h 1152128"/>
                <a:gd name="T14" fmla="*/ 576064 w 576064"/>
                <a:gd name="T15" fmla="*/ 1152128 h 1152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3077" name="图片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992313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8" name="组合 11"/>
          <p:cNvGrpSpPr>
            <a:grpSpLocks/>
          </p:cNvGrpSpPr>
          <p:nvPr/>
        </p:nvGrpSpPr>
        <p:grpSpPr bwMode="auto">
          <a:xfrm>
            <a:off x="7016202" y="1774825"/>
            <a:ext cx="1150937" cy="1301750"/>
            <a:chOff x="0" y="0"/>
            <a:chExt cx="1152128" cy="1300919"/>
          </a:xfrm>
        </p:grpSpPr>
        <p:sp>
          <p:nvSpPr>
            <p:cNvPr id="3091" name="椭圆 12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92" name="椭圆 2"/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576064 h 1152128"/>
                <a:gd name="T4" fmla="*/ 0 w 576064"/>
                <a:gd name="T5" fmla="*/ 1152128 h 1152128"/>
                <a:gd name="T6" fmla="*/ 0 w 576064"/>
                <a:gd name="T7" fmla="*/ 0 h 1152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64"/>
                <a:gd name="T13" fmla="*/ 0 h 1152128"/>
                <a:gd name="T14" fmla="*/ 576064 w 576064"/>
                <a:gd name="T15" fmla="*/ 1152128 h 1152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9" name="TextBox 18"/>
          <p:cNvSpPr>
            <a:spLocks noChangeArrowheads="1"/>
          </p:cNvSpPr>
          <p:nvPr/>
        </p:nvSpPr>
        <p:spPr bwMode="auto">
          <a:xfrm>
            <a:off x="1368424" y="2502462"/>
            <a:ext cx="790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about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0" name="TextBox 19"/>
          <p:cNvSpPr>
            <a:spLocks noChangeArrowheads="1"/>
          </p:cNvSpPr>
          <p:nvPr/>
        </p:nvSpPr>
        <p:spPr bwMode="auto">
          <a:xfrm>
            <a:off x="3287713" y="2491704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about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1" name="TextBox 20"/>
          <p:cNvSpPr>
            <a:spLocks noChangeArrowheads="1"/>
          </p:cNvSpPr>
          <p:nvPr/>
        </p:nvSpPr>
        <p:spPr bwMode="auto">
          <a:xfrm>
            <a:off x="5223124" y="2469592"/>
            <a:ext cx="790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about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2" name="TextBox 21"/>
          <p:cNvSpPr>
            <a:spLocks noChangeArrowheads="1"/>
          </p:cNvSpPr>
          <p:nvPr/>
        </p:nvSpPr>
        <p:spPr bwMode="auto">
          <a:xfrm>
            <a:off x="7195588" y="2451805"/>
            <a:ext cx="792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about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3" name="TextBox 17"/>
          <p:cNvSpPr>
            <a:spLocks noChangeArrowheads="1"/>
          </p:cNvSpPr>
          <p:nvPr/>
        </p:nvSpPr>
        <p:spPr bwMode="auto">
          <a:xfrm>
            <a:off x="3365500" y="627063"/>
            <a:ext cx="2220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4000" b="1" dirty="0">
                <a:solidFill>
                  <a:srgbClr val="7F7F7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CONTEXT</a:t>
            </a:r>
            <a:endParaRPr lang="zh-CN" altLang="en-US" sz="4000" b="1" dirty="0">
              <a:solidFill>
                <a:srgbClr val="7F7F7F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4" name="TextBox 23"/>
          <p:cNvSpPr>
            <a:spLocks noChangeArrowheads="1"/>
          </p:cNvSpPr>
          <p:nvPr/>
        </p:nvSpPr>
        <p:spPr bwMode="auto">
          <a:xfrm>
            <a:off x="965848" y="3046063"/>
            <a:ext cx="1512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TW" altLang="en-US" sz="3200" b="1" dirty="0">
                <a:solidFill>
                  <a:srgbClr val="F46970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Calibri" pitchFamily="34" charset="0"/>
                <a:sym typeface="Calibri" pitchFamily="34" charset="0"/>
              </a:rPr>
              <a:t>動機</a:t>
            </a:r>
            <a:endParaRPr lang="zh-CN" altLang="en-US" sz="3200" b="1" dirty="0">
              <a:solidFill>
                <a:srgbClr val="F4697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宋体" pitchFamily="2" charset="-122"/>
            </a:endParaRPr>
          </a:p>
        </p:txBody>
      </p:sp>
      <p:sp>
        <p:nvSpPr>
          <p:cNvPr id="3085" name="TextBox 24"/>
          <p:cNvSpPr>
            <a:spLocks noChangeArrowheads="1"/>
          </p:cNvSpPr>
          <p:nvPr/>
        </p:nvSpPr>
        <p:spPr bwMode="auto">
          <a:xfrm>
            <a:off x="2746970" y="3062992"/>
            <a:ext cx="1858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TW" altLang="en-US" sz="3200" b="1" dirty="0">
                <a:solidFill>
                  <a:srgbClr val="67D993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Calibri" pitchFamily="34" charset="0"/>
                <a:sym typeface="Calibri" pitchFamily="34" charset="0"/>
              </a:rPr>
              <a:t>問題敘述</a:t>
            </a:r>
            <a:endParaRPr lang="zh-CN" altLang="en-US" sz="3200" b="1" dirty="0">
              <a:solidFill>
                <a:srgbClr val="67D993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宋体" pitchFamily="2" charset="-122"/>
            </a:endParaRPr>
          </a:p>
        </p:txBody>
      </p:sp>
      <p:pic>
        <p:nvPicPr>
          <p:cNvPr id="3086" name="图片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70" y="1992313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TextBox 25"/>
          <p:cNvSpPr>
            <a:spLocks noChangeArrowheads="1"/>
          </p:cNvSpPr>
          <p:nvPr/>
        </p:nvSpPr>
        <p:spPr bwMode="auto">
          <a:xfrm>
            <a:off x="4688322" y="3077650"/>
            <a:ext cx="19454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TW" altLang="en-US" sz="3200" b="1" dirty="0">
                <a:solidFill>
                  <a:srgbClr val="00B0F0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Calibri" pitchFamily="34" charset="0"/>
                <a:sym typeface="Calibri" pitchFamily="34" charset="0"/>
              </a:rPr>
              <a:t>模型評估</a:t>
            </a:r>
            <a:endParaRPr lang="zh-CN" altLang="en-US" sz="3200" b="1" dirty="0">
              <a:solidFill>
                <a:srgbClr val="00B0F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宋体" pitchFamily="2" charset="-122"/>
            </a:endParaRPr>
          </a:p>
        </p:txBody>
      </p:sp>
      <p:sp>
        <p:nvSpPr>
          <p:cNvPr id="3088" name="TextBox 26"/>
          <p:cNvSpPr>
            <a:spLocks noChangeArrowheads="1"/>
          </p:cNvSpPr>
          <p:nvPr/>
        </p:nvSpPr>
        <p:spPr bwMode="auto">
          <a:xfrm>
            <a:off x="6618931" y="3096174"/>
            <a:ext cx="19454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TW" altLang="en-US" sz="3200" b="1" dirty="0">
                <a:solidFill>
                  <a:srgbClr val="F2A849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Calibri" pitchFamily="34" charset="0"/>
                <a:sym typeface="Calibri" pitchFamily="34" charset="0"/>
              </a:rPr>
              <a:t>方法構想</a:t>
            </a:r>
            <a:endParaRPr lang="zh-CN" altLang="en-US" sz="3200" b="1" dirty="0">
              <a:solidFill>
                <a:srgbClr val="F2A849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宋体" pitchFamily="2" charset="-122"/>
            </a:endParaRPr>
          </a:p>
        </p:txBody>
      </p:sp>
      <p:pic>
        <p:nvPicPr>
          <p:cNvPr id="3089" name="图片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974850"/>
            <a:ext cx="5254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图片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1992313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>
            <a:grpSpLocks/>
          </p:cNvGrpSpPr>
          <p:nvPr/>
        </p:nvGrpSpPr>
        <p:grpSpPr bwMode="auto">
          <a:xfrm>
            <a:off x="1331913" y="1419225"/>
            <a:ext cx="1785937" cy="2016125"/>
            <a:chOff x="0" y="0"/>
            <a:chExt cx="1152128" cy="1300919"/>
          </a:xfrm>
        </p:grpSpPr>
        <p:grpSp>
          <p:nvGrpSpPr>
            <p:cNvPr id="4100" name="组合 1"/>
            <p:cNvGrpSpPr>
              <a:grpSpLocks/>
            </p:cNvGrpSpPr>
            <p:nvPr/>
          </p:nvGrpSpPr>
          <p:grpSpPr bwMode="auto">
            <a:xfrm>
              <a:off x="0" y="0"/>
              <a:ext cx="1152128" cy="1300919"/>
              <a:chOff x="0" y="0"/>
              <a:chExt cx="1152128" cy="1300919"/>
            </a:xfrm>
          </p:grpSpPr>
          <p:sp>
            <p:nvSpPr>
              <p:cNvPr id="4103" name="椭圆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4104" name="椭圆 2"/>
              <p:cNvSpPr>
                <a:spLocks noChangeArrowheads="1"/>
              </p:cNvSpPr>
              <p:nvPr/>
            </p:nvSpPr>
            <p:spPr bwMode="auto">
              <a:xfrm rot="1761192">
                <a:off x="546685" y="148791"/>
                <a:ext cx="576064" cy="1152128"/>
              </a:xfrm>
              <a:custGeom>
                <a:avLst/>
                <a:gdLst>
                  <a:gd name="T0" fmla="*/ 0 w 576064"/>
                  <a:gd name="T1" fmla="*/ 0 h 1152128"/>
                  <a:gd name="T2" fmla="*/ 576064 w 576064"/>
                  <a:gd name="T3" fmla="*/ 576064 h 1152128"/>
                  <a:gd name="T4" fmla="*/ 0 w 576064"/>
                  <a:gd name="T5" fmla="*/ 1152128 h 1152128"/>
                  <a:gd name="T6" fmla="*/ 0 w 576064"/>
                  <a:gd name="T7" fmla="*/ 0 h 11521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064"/>
                  <a:gd name="T13" fmla="*/ 0 h 1152128"/>
                  <a:gd name="T14" fmla="*/ 576064 w 576064"/>
                  <a:gd name="T15" fmla="*/ 1152128 h 11521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101" name="TextBox 4"/>
            <p:cNvSpPr>
              <a:spLocks noChangeArrowheads="1"/>
            </p:cNvSpPr>
            <p:nvPr/>
          </p:nvSpPr>
          <p:spPr bwMode="auto">
            <a:xfrm>
              <a:off x="246906" y="721241"/>
              <a:ext cx="728783" cy="33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8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about</a:t>
              </a:r>
              <a:endParaRPr lang="zh-CN" altLang="en-US" sz="28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pic>
          <p:nvPicPr>
            <p:cNvPr id="4102" name="图片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94" y="199223"/>
              <a:ext cx="525632" cy="525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9" name="TextBox 7"/>
          <p:cNvSpPr>
            <a:spLocks noChangeArrowheads="1"/>
          </p:cNvSpPr>
          <p:nvPr/>
        </p:nvSpPr>
        <p:spPr bwMode="auto">
          <a:xfrm>
            <a:off x="4139964" y="1643712"/>
            <a:ext cx="295224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8800" b="1" dirty="0">
                <a:solidFill>
                  <a:srgbClr val="F46970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sym typeface="Adobe Gothic Std B" pitchFamily="2" charset="-128"/>
              </a:rPr>
              <a:t>動機</a:t>
            </a:r>
            <a:endParaRPr lang="zh-CN" altLang="en-US" sz="11500" b="1" dirty="0">
              <a:solidFill>
                <a:srgbClr val="F4697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Adobe Gothic Std B" pitchFamily="2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2A84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2DFBB52D-AF69-45B0-945C-386E510BE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44" y="475675"/>
            <a:ext cx="1800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eaLnBrk="1" hangingPunct="1"/>
            <a:r>
              <a:rPr lang="en-US" altLang="zh-CN" sz="3200" b="1" dirty="0" err="1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動機</a:t>
            </a:r>
            <a:endParaRPr lang="en-US" altLang="zh-CN" sz="3200" b="1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590350-27E1-4766-9907-5743FC11FC5D}"/>
              </a:ext>
            </a:extLst>
          </p:cNvPr>
          <p:cNvSpPr/>
          <p:nvPr/>
        </p:nvSpPr>
        <p:spPr>
          <a:xfrm>
            <a:off x="827688" y="1851690"/>
            <a:ext cx="8136678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我們想處理有關文字的資料，在競賽中這筆資料的關係盤根錯節，希望藉由這次的挑戰能讓自己累積更多實力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>
            <a:grpSpLocks/>
          </p:cNvGrpSpPr>
          <p:nvPr/>
        </p:nvGrpSpPr>
        <p:grpSpPr bwMode="auto">
          <a:xfrm>
            <a:off x="1260475" y="1403350"/>
            <a:ext cx="1800225" cy="2032000"/>
            <a:chOff x="0" y="0"/>
            <a:chExt cx="1152128" cy="1300919"/>
          </a:xfrm>
        </p:grpSpPr>
        <p:sp>
          <p:nvSpPr>
            <p:cNvPr id="9222" name="椭圆 2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223" name="椭圆 2"/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576064 h 1152128"/>
                <a:gd name="T4" fmla="*/ 0 w 576064"/>
                <a:gd name="T5" fmla="*/ 1152128 h 1152128"/>
                <a:gd name="T6" fmla="*/ 0 w 576064"/>
                <a:gd name="T7" fmla="*/ 0 h 1152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64"/>
                <a:gd name="T13" fmla="*/ 0 h 1152128"/>
                <a:gd name="T14" fmla="*/ 576064 w 576064"/>
                <a:gd name="T15" fmla="*/ 1152128 h 1152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19" name="TextBox 4"/>
          <p:cNvSpPr>
            <a:spLocks noChangeArrowheads="1"/>
          </p:cNvSpPr>
          <p:nvPr/>
        </p:nvSpPr>
        <p:spPr bwMode="auto">
          <a:xfrm>
            <a:off x="1677988" y="2530475"/>
            <a:ext cx="1238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about</a:t>
            </a:r>
            <a:endParaRPr lang="zh-CN" altLang="en-US" sz="280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pic>
        <p:nvPicPr>
          <p:cNvPr id="9220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619250"/>
            <a:ext cx="100171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3635922" y="1619250"/>
            <a:ext cx="476069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8800" b="1" dirty="0">
                <a:solidFill>
                  <a:srgbClr val="F2A849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sym typeface="Adobe Gothic Std B" pitchFamily="2" charset="-128"/>
              </a:rPr>
              <a:t>問題敘述</a:t>
            </a:r>
            <a:endParaRPr lang="zh-CN" altLang="en-US" sz="8800" b="1" dirty="0">
              <a:solidFill>
                <a:srgbClr val="F2A849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Adobe Gothic Std B" pitchFamily="2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>
            <a:grpSpLocks/>
          </p:cNvGrpSpPr>
          <p:nvPr/>
        </p:nvGrpSpPr>
        <p:grpSpPr bwMode="auto">
          <a:xfrm>
            <a:off x="-30581" y="544626"/>
            <a:ext cx="8202881" cy="644526"/>
            <a:chOff x="0" y="0"/>
            <a:chExt cx="8203098" cy="644334"/>
          </a:xfrm>
        </p:grpSpPr>
        <p:sp>
          <p:nvSpPr>
            <p:cNvPr id="22541" name="矩形 2"/>
            <p:cNvSpPr>
              <a:spLocks noChangeArrowheads="1"/>
            </p:cNvSpPr>
            <p:nvPr/>
          </p:nvSpPr>
          <p:spPr bwMode="auto">
            <a:xfrm>
              <a:off x="0" y="0"/>
              <a:ext cx="611560" cy="611560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53C78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2543" name="TextBox 4"/>
            <p:cNvSpPr>
              <a:spLocks noChangeArrowheads="1"/>
            </p:cNvSpPr>
            <p:nvPr/>
          </p:nvSpPr>
          <p:spPr bwMode="auto">
            <a:xfrm>
              <a:off x="709823" y="305780"/>
              <a:ext cx="1584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endParaRPr lang="zh-CN" altLang="en-US" sz="1600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542" name="TextBox 3"/>
            <p:cNvSpPr>
              <a:spLocks noChangeArrowheads="1"/>
            </p:cNvSpPr>
            <p:nvPr/>
          </p:nvSpPr>
          <p:spPr bwMode="auto">
            <a:xfrm>
              <a:off x="719894" y="48490"/>
              <a:ext cx="7483204" cy="584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TW" altLang="zh-TW" sz="3200" b="1" dirty="0">
                  <a:solidFill>
                    <a:srgbClr val="F2A849"/>
                  </a:solidFill>
                  <a:latin typeface="微软雅黑" pitchFamily="34" charset="-122"/>
                  <a:ea typeface="微软雅黑" pitchFamily="34" charset="-122"/>
                </a:rPr>
                <a:t>與該領域的專業人士匹配職業建議問題</a:t>
              </a:r>
              <a:endParaRPr lang="zh-CN" altLang="en-US" sz="3200" b="1" dirty="0">
                <a:solidFill>
                  <a:srgbClr val="F2A84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 useBgFill="1">
        <p:nvSpPr>
          <p:cNvPr id="22531" name="椭圆 6"/>
          <p:cNvSpPr>
            <a:spLocks noChangeArrowheads="1"/>
          </p:cNvSpPr>
          <p:nvPr/>
        </p:nvSpPr>
        <p:spPr bwMode="auto">
          <a:xfrm>
            <a:off x="4587875" y="4071938"/>
            <a:ext cx="1800225" cy="1800225"/>
          </a:xfrm>
          <a:prstGeom prst="ellipse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 useBgFill="1">
        <p:nvSpPr>
          <p:cNvPr id="22533" name="椭圆 8"/>
          <p:cNvSpPr>
            <a:spLocks noChangeArrowheads="1"/>
          </p:cNvSpPr>
          <p:nvPr/>
        </p:nvSpPr>
        <p:spPr bwMode="auto">
          <a:xfrm>
            <a:off x="4083050" y="4371975"/>
            <a:ext cx="2232025" cy="2232025"/>
          </a:xfrm>
          <a:prstGeom prst="ellipse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2535" name="组合 14"/>
          <p:cNvGrpSpPr>
            <a:grpSpLocks/>
          </p:cNvGrpSpPr>
          <p:nvPr/>
        </p:nvGrpSpPr>
        <p:grpSpPr bwMode="auto">
          <a:xfrm rot="5400000">
            <a:off x="-364104" y="2926330"/>
            <a:ext cx="2543175" cy="144462"/>
            <a:chOff x="0" y="0"/>
            <a:chExt cx="2541612" cy="144016"/>
          </a:xfrm>
          <a:solidFill>
            <a:srgbClr val="F2A849"/>
          </a:solidFill>
        </p:grpSpPr>
        <p:sp>
          <p:nvSpPr>
            <p:cNvPr id="22538" name="椭圆 10"/>
            <p:cNvSpPr>
              <a:spLocks noChangeArrowheads="1"/>
            </p:cNvSpPr>
            <p:nvPr/>
          </p:nvSpPr>
          <p:spPr bwMode="auto">
            <a:xfrm>
              <a:off x="0" y="0"/>
              <a:ext cx="144016" cy="1440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2A849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2539" name="椭圆 11"/>
            <p:cNvSpPr>
              <a:spLocks noChangeArrowheads="1"/>
            </p:cNvSpPr>
            <p:nvPr/>
          </p:nvSpPr>
          <p:spPr bwMode="auto">
            <a:xfrm>
              <a:off x="2397596" y="0"/>
              <a:ext cx="144016" cy="1440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2A849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2540" name="直接连接符 13"/>
            <p:cNvSpPr>
              <a:spLocks noChangeShapeType="1"/>
            </p:cNvSpPr>
            <p:nvPr/>
          </p:nvSpPr>
          <p:spPr bwMode="auto">
            <a:xfrm>
              <a:off x="47587" y="72008"/>
              <a:ext cx="2422017" cy="1"/>
            </a:xfrm>
            <a:prstGeom prst="line">
              <a:avLst/>
            </a:prstGeom>
            <a:grpFill/>
            <a:ln w="28575">
              <a:solidFill>
                <a:srgbClr val="F2A849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F2A849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D22EA8C-0C33-4006-BD66-8876BF1C4FDC}"/>
              </a:ext>
            </a:extLst>
          </p:cNvPr>
          <p:cNvSpPr/>
          <p:nvPr/>
        </p:nvSpPr>
        <p:spPr>
          <a:xfrm>
            <a:off x="1444004" y="1563666"/>
            <a:ext cx="7038392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CareerVillage.org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是一個提供服務不足的年輕人尋找職業榜樣的網路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到目前為止，已有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25,000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名志願者創建了個人資料，並在職業問題適合他們時選擇接收電子郵件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為了幫助學生獲得所需的建議，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CareerVillage.org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的團隊需要能夠向正確的志願者發送正確的問題，目標為制定一種方法，向最有可能回答這些問題的專業人士推薦相關問題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7"/>
          <p:cNvSpPr>
            <a:spLocks noChangeArrowheads="1"/>
          </p:cNvSpPr>
          <p:nvPr/>
        </p:nvSpPr>
        <p:spPr bwMode="auto">
          <a:xfrm>
            <a:off x="3707928" y="1766620"/>
            <a:ext cx="4392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8000" b="1" dirty="0">
                <a:solidFill>
                  <a:srgbClr val="00B0F0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sym typeface="Adobe Gothic Std B" pitchFamily="2" charset="-128"/>
              </a:rPr>
              <a:t>採用資料</a:t>
            </a:r>
            <a:endParaRPr lang="zh-CN" altLang="en-US" sz="8000" b="1" dirty="0">
              <a:solidFill>
                <a:srgbClr val="00B0F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Adobe Gothic Std B" pitchFamily="2" charset="-128"/>
            </a:endParaRPr>
          </a:p>
        </p:txBody>
      </p:sp>
      <p:grpSp>
        <p:nvGrpSpPr>
          <p:cNvPr id="13315" name="组合 11"/>
          <p:cNvGrpSpPr>
            <a:grpSpLocks/>
          </p:cNvGrpSpPr>
          <p:nvPr/>
        </p:nvGrpSpPr>
        <p:grpSpPr bwMode="auto">
          <a:xfrm>
            <a:off x="1260475" y="1374775"/>
            <a:ext cx="1889125" cy="2133600"/>
            <a:chOff x="0" y="0"/>
            <a:chExt cx="1889822" cy="2133882"/>
          </a:xfrm>
        </p:grpSpPr>
        <p:grpSp>
          <p:nvGrpSpPr>
            <p:cNvPr id="13316" name="组合 1"/>
            <p:cNvGrpSpPr>
              <a:grpSpLocks/>
            </p:cNvGrpSpPr>
            <p:nvPr/>
          </p:nvGrpSpPr>
          <p:grpSpPr bwMode="auto">
            <a:xfrm>
              <a:off x="0" y="0"/>
              <a:ext cx="1889822" cy="2133882"/>
              <a:chOff x="0" y="0"/>
              <a:chExt cx="1152128" cy="1300919"/>
            </a:xfrm>
          </p:grpSpPr>
          <p:sp>
            <p:nvSpPr>
              <p:cNvPr id="13318" name="椭圆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3319" name="椭圆 2"/>
              <p:cNvSpPr>
                <a:spLocks noChangeArrowheads="1"/>
              </p:cNvSpPr>
              <p:nvPr/>
            </p:nvSpPr>
            <p:spPr bwMode="auto">
              <a:xfrm rot="1761192">
                <a:off x="546685" y="148791"/>
                <a:ext cx="576064" cy="1152128"/>
              </a:xfrm>
              <a:custGeom>
                <a:avLst/>
                <a:gdLst>
                  <a:gd name="T0" fmla="*/ 0 w 576064"/>
                  <a:gd name="T1" fmla="*/ 0 h 1152128"/>
                  <a:gd name="T2" fmla="*/ 576064 w 576064"/>
                  <a:gd name="T3" fmla="*/ 576064 h 1152128"/>
                  <a:gd name="T4" fmla="*/ 0 w 576064"/>
                  <a:gd name="T5" fmla="*/ 1152128 h 1152128"/>
                  <a:gd name="T6" fmla="*/ 0 w 576064"/>
                  <a:gd name="T7" fmla="*/ 0 h 11521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064"/>
                  <a:gd name="T13" fmla="*/ 0 h 1152128"/>
                  <a:gd name="T14" fmla="*/ 576064 w 576064"/>
                  <a:gd name="T15" fmla="*/ 1152128 h 11521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3317" name="TextBox 5"/>
            <p:cNvSpPr>
              <a:spLocks noChangeArrowheads="1"/>
            </p:cNvSpPr>
            <p:nvPr/>
          </p:nvSpPr>
          <p:spPr bwMode="auto">
            <a:xfrm>
              <a:off x="388087" y="1109538"/>
              <a:ext cx="1299254" cy="548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about</a:t>
              </a:r>
              <a:endParaRPr lang="zh-CN" altLang="en-US" sz="32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pic>
        <p:nvPicPr>
          <p:cNvPr id="8" name="图片 5">
            <a:extLst>
              <a:ext uri="{FF2B5EF4-FFF2-40B4-BE49-F238E27FC236}">
                <a16:creationId xmlns:a16="http://schemas.microsoft.com/office/drawing/2014/main" id="{5A229F97-A1C8-4F01-ACE8-0FA6EC76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619250"/>
            <a:ext cx="100171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>
            <a:extLst>
              <a:ext uri="{FF2B5EF4-FFF2-40B4-BE49-F238E27FC236}">
                <a16:creationId xmlns:a16="http://schemas.microsoft.com/office/drawing/2014/main" id="{2BE097E1-BEF9-424D-A2E0-25FC7A07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544" cy="61174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2A84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A69DEC07-B4CC-4649-BCF9-185C8BB3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826" y="1910030"/>
            <a:ext cx="475882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 eaLnBrk="1" hangingPunct="1"/>
            <a:r>
              <a:rPr lang="zh-CN" altLang="en-US" sz="8000" b="1" dirty="0">
                <a:solidFill>
                  <a:srgbClr val="1173B0"/>
                </a:solidFill>
                <a:latin typeface="微软雅黑"/>
                <a:ea typeface="微软雅黑"/>
              </a:rPr>
              <a:t>Kaggle</a:t>
            </a:r>
            <a:endParaRPr lang="zh-CN" altLang="en-US" sz="8000" b="1" dirty="0">
              <a:solidFill>
                <a:srgbClr val="1173B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>
            <a:extLst>
              <a:ext uri="{FF2B5EF4-FFF2-40B4-BE49-F238E27FC236}">
                <a16:creationId xmlns:a16="http://schemas.microsoft.com/office/drawing/2014/main" id="{2BE097E1-BEF9-424D-A2E0-25FC7A07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544" cy="61174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2A849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72CF7F-5CE7-42E8-83AC-0D2A1FF9BF22}"/>
              </a:ext>
            </a:extLst>
          </p:cNvPr>
          <p:cNvPicPr/>
          <p:nvPr/>
        </p:nvPicPr>
        <p:blipFill>
          <a:blip r:embed="rId2"/>
          <a:srcRect l="14292" t="32215" r="6773" b="16930"/>
          <a:stretch>
            <a:fillRect/>
          </a:stretch>
        </p:blipFill>
        <p:spPr>
          <a:xfrm>
            <a:off x="315625" y="169740"/>
            <a:ext cx="5616468" cy="284967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B082ACA-EDDE-44C3-AE6A-E55023344E3E}"/>
              </a:ext>
            </a:extLst>
          </p:cNvPr>
          <p:cNvPicPr/>
          <p:nvPr/>
        </p:nvPicPr>
        <p:blipFill>
          <a:blip r:embed="rId3"/>
          <a:srcRect l="14270" t="29661" r="6028" b="24668"/>
          <a:stretch>
            <a:fillRect/>
          </a:stretch>
        </p:blipFill>
        <p:spPr>
          <a:xfrm>
            <a:off x="284297" y="3019418"/>
            <a:ext cx="6589918" cy="21240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FDAD8E-0609-4D68-BB74-835EE52B9F33}"/>
              </a:ext>
            </a:extLst>
          </p:cNvPr>
          <p:cNvPicPr/>
          <p:nvPr/>
        </p:nvPicPr>
        <p:blipFill>
          <a:blip r:embed="rId4"/>
          <a:srcRect l="13599" t="32898" r="62098" b="38363"/>
          <a:stretch>
            <a:fillRect/>
          </a:stretch>
        </p:blipFill>
        <p:spPr>
          <a:xfrm>
            <a:off x="5932093" y="447668"/>
            <a:ext cx="3193251" cy="21240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BAAE6AF-008D-44FA-8F5D-504A506EBCA2}"/>
              </a:ext>
            </a:extLst>
          </p:cNvPr>
          <p:cNvPicPr/>
          <p:nvPr/>
        </p:nvPicPr>
        <p:blipFill>
          <a:blip r:embed="rId4"/>
          <a:srcRect l="13599" t="66267" r="62098" b="5465"/>
          <a:stretch>
            <a:fillRect/>
          </a:stretch>
        </p:blipFill>
        <p:spPr>
          <a:xfrm>
            <a:off x="6742676" y="3291810"/>
            <a:ext cx="2382668" cy="16953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9749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Pages>0</Pages>
  <Words>373</Words>
  <Characters>0</Characters>
  <Application>Microsoft Office PowerPoint</Application>
  <DocSecurity>0</DocSecurity>
  <PresentationFormat>如螢幕大小 (16:9)</PresentationFormat>
  <Lines>0</Lines>
  <Paragraphs>59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Adobe Gothic Std B</vt:lpstr>
      <vt:lpstr>Microsoft JhengHei Light</vt:lpstr>
      <vt:lpstr>微软雅黑</vt:lpstr>
      <vt:lpstr>宋体</vt:lpstr>
      <vt:lpstr>微軟正黑體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heqing</dc:creator>
  <cp:lastModifiedBy>米婷 劉</cp:lastModifiedBy>
  <cp:revision>35</cp:revision>
  <dcterms:created xsi:type="dcterms:W3CDTF">2014-07-22T07:42:00Z</dcterms:created>
  <dcterms:modified xsi:type="dcterms:W3CDTF">2019-06-18T17:05:59Z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