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836" r:id="rId5"/>
  </p:sldMasterIdLst>
  <p:notesMasterIdLst>
    <p:notesMasterId r:id="rId47"/>
  </p:notesMasterIdLst>
  <p:handoutMasterIdLst>
    <p:handoutMasterId r:id="rId48"/>
  </p:handoutMasterIdLst>
  <p:sldIdLst>
    <p:sldId id="337" r:id="rId6"/>
    <p:sldId id="344" r:id="rId7"/>
    <p:sldId id="346" r:id="rId8"/>
    <p:sldId id="347" r:id="rId9"/>
    <p:sldId id="262" r:id="rId10"/>
    <p:sldId id="263" r:id="rId11"/>
    <p:sldId id="299" r:id="rId12"/>
    <p:sldId id="302" r:id="rId13"/>
    <p:sldId id="264" r:id="rId14"/>
    <p:sldId id="266" r:id="rId15"/>
    <p:sldId id="265" r:id="rId16"/>
    <p:sldId id="276" r:id="rId17"/>
    <p:sldId id="303" r:id="rId18"/>
    <p:sldId id="293" r:id="rId19"/>
    <p:sldId id="277" r:id="rId20"/>
    <p:sldId id="348" r:id="rId21"/>
    <p:sldId id="338" r:id="rId22"/>
    <p:sldId id="304" r:id="rId23"/>
    <p:sldId id="305" r:id="rId24"/>
    <p:sldId id="307" r:id="rId25"/>
    <p:sldId id="306" r:id="rId26"/>
    <p:sldId id="333" r:id="rId27"/>
    <p:sldId id="334" r:id="rId28"/>
    <p:sldId id="309" r:id="rId29"/>
    <p:sldId id="310" r:id="rId30"/>
    <p:sldId id="311" r:id="rId31"/>
    <p:sldId id="312" r:id="rId32"/>
    <p:sldId id="314" r:id="rId33"/>
    <p:sldId id="335" r:id="rId34"/>
    <p:sldId id="315" r:id="rId35"/>
    <p:sldId id="316" r:id="rId36"/>
    <p:sldId id="336" r:id="rId37"/>
    <p:sldId id="352" r:id="rId38"/>
    <p:sldId id="322" r:id="rId39"/>
    <p:sldId id="323" r:id="rId40"/>
    <p:sldId id="324" r:id="rId41"/>
    <p:sldId id="351" r:id="rId42"/>
    <p:sldId id="289" r:id="rId43"/>
    <p:sldId id="320" r:id="rId44"/>
    <p:sldId id="274" r:id="rId45"/>
    <p:sldId id="353" r:id="rId4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B49CB"/>
    <a:srgbClr val="1C7DDB"/>
    <a:srgbClr val="F2F4F8"/>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5169"/>
  </p:normalViewPr>
  <p:slideViewPr>
    <p:cSldViewPr snapToGrid="0" snapToObjects="1">
      <p:cViewPr varScale="1">
        <p:scale>
          <a:sx n="69" d="100"/>
          <a:sy n="69" d="100"/>
        </p:scale>
        <p:origin x="98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7/12/2022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102639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807293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E4E5C39-FE1E-4048-9E78-68F07A4195FB}" type="datetimeFigureOut">
              <a:rPr lang="en-US" smtClean="0"/>
              <a:t>7/12/2022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99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02311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774011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178890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76174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2017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0710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299030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7/12/2022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7220308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7/12/2022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190C97C-0095-2443-AC12-FA4CBA4ACD4D}"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99128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509A250-FF31-4206-8172-F9D3106AACB1}" type="datetimeFigureOut">
              <a:rPr lang="en-US" smtClean="0"/>
              <a:t>7/12/2022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738985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825997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77111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02434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E4E5C39-FE1E-4048-9E78-68F07A4195FB}" type="datetimeFigureOut">
              <a:rPr lang="en-US" smtClean="0"/>
              <a:t>7/12/2022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72285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02930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7/12/2022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4007431808"/>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eetnParmar/SpaceY/blob/main/Exploratory%20Data%20Analysis%20with%20Data%20Visualization.ipynb" TargetMode="External"/><Relationship Id="rId2" Type="http://schemas.openxmlformats.org/officeDocument/2006/relationships/image" Target="../media/image4.png"/><Relationship Id="rId1" Type="http://schemas.openxmlformats.org/officeDocument/2006/relationships/slideLayout" Target="../slideLayouts/slideLayout30.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eetnParmar/SpaceY/blob/main/Exploratory%20Data%20Analysis%20with%20SQL.ipynb" TargetMode="External"/><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eetnParmar/SpaceY/blob/main/spacex_dash_app.py" TargetMode="External"/><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eetnParmar/SpaceY/blob/main/Machine%20Learning%20Prediction.ipynb" TargetMode="External"/><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eetnParmar/SpaceY/blob/main/Data%20Collection%20with%20API.ipynb" TargetMode="External"/><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eetnParmar/SpaceY/blob/main/Data%20Collection%20with%20Web%20Scrapping.ipynb" TargetMode="External"/><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eetnParmar/SpaceY/blob/main/Data%20Wrangling.ipynb" TargetMode="External"/><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3DC3E-B34D-11A8-85D5-A0D89BADA9E0}"/>
              </a:ext>
            </a:extLst>
          </p:cNvPr>
          <p:cNvPicPr>
            <a:picLocks noChangeAspect="1"/>
          </p:cNvPicPr>
          <p:nvPr/>
        </p:nvPicPr>
        <p:blipFill>
          <a:blip r:embed="rId2"/>
          <a:stretch>
            <a:fillRect/>
          </a:stretch>
        </p:blipFill>
        <p:spPr>
          <a:xfrm>
            <a:off x="0" y="-312518"/>
            <a:ext cx="12192000" cy="7170517"/>
          </a:xfrm>
          <a:prstGeom prst="rect">
            <a:avLst/>
          </a:prstGeom>
        </p:spPr>
      </p:pic>
      <p:sp>
        <p:nvSpPr>
          <p:cNvPr id="6" name="TextBox 5">
            <a:extLst>
              <a:ext uri="{FF2B5EF4-FFF2-40B4-BE49-F238E27FC236}">
                <a16:creationId xmlns:a16="http://schemas.microsoft.com/office/drawing/2014/main" id="{DAEBFDE5-6627-B55F-D2C8-C78C89CA88A1}"/>
              </a:ext>
            </a:extLst>
          </p:cNvPr>
          <p:cNvSpPr txBox="1"/>
          <p:nvPr/>
        </p:nvSpPr>
        <p:spPr>
          <a:xfrm>
            <a:off x="7274498" y="1600430"/>
            <a:ext cx="3391086" cy="830997"/>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Meet Parmar</a:t>
            </a:r>
          </a:p>
          <a:p>
            <a:r>
              <a:rPr lang="en-IN" sz="2400" dirty="0">
                <a:solidFill>
                  <a:schemeClr val="bg1"/>
                </a:solidFill>
                <a:latin typeface="Times New Roman" panose="02020603050405020304" pitchFamily="18" charset="0"/>
                <a:cs typeface="Times New Roman" panose="02020603050405020304" pitchFamily="18" charset="0"/>
              </a:rPr>
              <a:t>12 July 2022</a:t>
            </a:r>
          </a:p>
        </p:txBody>
      </p:sp>
      <p:sp>
        <p:nvSpPr>
          <p:cNvPr id="8" name="TextBox 7">
            <a:extLst>
              <a:ext uri="{FF2B5EF4-FFF2-40B4-BE49-F238E27FC236}">
                <a16:creationId xmlns:a16="http://schemas.microsoft.com/office/drawing/2014/main" id="{A7E4FEEF-A160-6973-0F0F-E5F5A740814B}"/>
              </a:ext>
            </a:extLst>
          </p:cNvPr>
          <p:cNvSpPr txBox="1"/>
          <p:nvPr/>
        </p:nvSpPr>
        <p:spPr>
          <a:xfrm>
            <a:off x="5904013" y="519223"/>
            <a:ext cx="4761571" cy="1077218"/>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Applied Data Science Capstone Final Project</a:t>
            </a:r>
          </a:p>
        </p:txBody>
      </p:sp>
    </p:spTree>
    <p:extLst>
      <p:ext uri="{BB962C8B-B14F-4D97-AF65-F5344CB8AC3E}">
        <p14:creationId xmlns:p14="http://schemas.microsoft.com/office/powerpoint/2010/main" val="84334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495426"/>
            <a:ext cx="5903089" cy="2174404"/>
          </a:xfrm>
          <a:prstGeom prst="rect">
            <a:avLst/>
          </a:prstGeom>
        </p:spPr>
        <p:txBody>
          <a:bodyPr lIns="91440" tIns="45720" rIns="91440" bIns="45720" anchor="t">
            <a:normAutofit/>
          </a:bodyPr>
          <a:lstStyle/>
          <a:p>
            <a:pPr>
              <a:lnSpc>
                <a:spcPct val="100000"/>
              </a:lnSpc>
              <a:spcBef>
                <a:spcPts val="1400"/>
              </a:spcBef>
            </a:pPr>
            <a:r>
              <a:rPr lang="en-US" sz="2400" dirty="0">
                <a:solidFill>
                  <a:schemeClr val="bg1"/>
                </a:solidFill>
                <a:latin typeface="Times New Roman" panose="02020603050405020304" pitchFamily="18" charset="0"/>
                <a:cs typeface="Times New Roman" panose="02020603050405020304" pitchFamily="18" charset="0"/>
              </a:rPr>
              <a:t>We explored the data by visualizing the relationship between flight number and launch Site, payload and launch site, success rate of each orbit type, flight number and orbit type, the launch success yearly trend. </a:t>
            </a: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400" dirty="0">
                <a:solidFill>
                  <a:srgbClr val="00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https://github.com/MeetnParmar/SpaceY/blob/main/Exploratory%20Data%20Analysis%20with%20Data%20Visualization.ipynb</a:t>
            </a:r>
            <a:endParaRPr lang="en-US" sz="2400" dirty="0">
              <a:solidFill>
                <a:srgbClr val="00FF00"/>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4"/>
          <a:stretch>
            <a:fillRect/>
          </a:stretch>
        </p:blipFill>
        <p:spPr>
          <a:xfrm>
            <a:off x="451147" y="3877014"/>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5"/>
          <a:stretch>
            <a:fillRect/>
          </a:stretch>
        </p:blipFill>
        <p:spPr>
          <a:xfrm>
            <a:off x="6096000" y="1495703"/>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74563" y="1397000"/>
            <a:ext cx="11412638" cy="4760913"/>
          </a:xfrm>
          <a:prstGeom prst="rect">
            <a:avLst/>
          </a:prstGeom>
        </p:spPr>
        <p:txBody>
          <a:bodyPr lIns="91440" tIns="45720" rIns="91440" bIns="45720" anchor="t">
            <a:normAutofit lnSpcReduction="10000"/>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loaded the SpaceX dataset into a PostgreSQL database without leaving the </a:t>
            </a:r>
            <a:r>
              <a:rPr lang="en-US" sz="2400" dirty="0" err="1">
                <a:solidFill>
                  <a:schemeClr val="accent3">
                    <a:lumMod val="25000"/>
                  </a:schemeClr>
                </a:solidFill>
                <a:latin typeface="Times New Roman" panose="02020603050405020304" pitchFamily="18" charset="0"/>
                <a:cs typeface="Times New Roman" panose="02020603050405020304" pitchFamily="18" charset="0"/>
              </a:rPr>
              <a:t>jupyter</a:t>
            </a:r>
            <a:r>
              <a:rPr lang="en-US" sz="2400" dirty="0">
                <a:solidFill>
                  <a:schemeClr val="accent3">
                    <a:lumMod val="25000"/>
                  </a:schemeClr>
                </a:solidFill>
                <a:latin typeface="Times New Roman" panose="02020603050405020304" pitchFamily="18" charset="0"/>
                <a:cs typeface="Times New Roman" panose="02020603050405020304" pitchFamily="18" charset="0"/>
              </a:rPr>
              <a:t> notebook.</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applied EDA with SQL to get insight from the data. We wrote queries to find out for instance:</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The names of unique launch sites in the space mission.</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The total payload mass carried by boosters launched by NASA (CRS)</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The average payload mass carried by booster version F9 v1.1</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The total number of successful and failure mission outcomes</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The failed landing outcomes in drone ship, their booster version and launch site names.</a:t>
            </a:r>
            <a:endParaRPr lang="en-US" dirty="0">
              <a:solidFill>
                <a:schemeClr val="accent3">
                  <a:lumMod val="25000"/>
                </a:schemeClr>
              </a:solidFill>
              <a:latin typeface="Times New Roman" panose="02020603050405020304" pitchFamily="18" charset="0"/>
              <a:cs typeface="Times New Roman" panose="02020603050405020304" pitchFamily="18" charset="0"/>
            </a:endParaRPr>
          </a:p>
          <a:p>
            <a:pPr marL="0" indent="0">
              <a:lnSpc>
                <a:spcPct val="100000"/>
              </a:lnSpc>
              <a:spcBef>
                <a:spcPts val="1400"/>
              </a:spcBef>
              <a:buNone/>
            </a:pPr>
            <a:r>
              <a:rPr lang="en-US" sz="2400" dirty="0">
                <a:solidFill>
                  <a:srgbClr val="00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https://github.com/MeetnParmar/SpaceY/blob/main/Exploratory%20Data%20Analysis%20with%20SQL.ipynb</a:t>
            </a:r>
            <a:endParaRPr lang="en-US" sz="2400" dirty="0">
              <a:solidFill>
                <a:srgbClr val="00FF00"/>
              </a:solidFill>
              <a:latin typeface="Times New Roman" panose="02020603050405020304" pitchFamily="18" charset="0"/>
              <a:cs typeface="Times New Roman" panose="02020603050405020304" pitchFamily="18" charset="0"/>
            </a:endParaRPr>
          </a:p>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EDA with SQL</a:t>
            </a: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87134"/>
            <a:ext cx="11401063" cy="5079884"/>
          </a:xfrm>
          <a:prstGeom prst="rect">
            <a:avLst/>
          </a:prstGeom>
        </p:spPr>
        <p:txBody>
          <a:bodyPr>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marked all launch sites, and added map objects such as markers, circles, lines to mark the success or failure of launches for each site on the folium map.</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assigned the feature launch outcomes (failure or success) to class 0 and 1.i.e., 0 for failure, and 1 for success.</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Using the color-labeled marker clusters, we identified which launch sites have relatively high success rate. </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calculated the distances between a launch site to its proximities. We answered some question for instance:</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Are launch sites near railways, highways and coastlines.</a:t>
            </a:r>
          </a:p>
          <a:p>
            <a:pPr lvl="1">
              <a:lnSpc>
                <a:spcPct val="100000"/>
              </a:lnSpc>
              <a:spcBef>
                <a:spcPts val="1400"/>
              </a:spcBef>
              <a:buFontTx/>
              <a:buChar char="-"/>
            </a:pPr>
            <a:r>
              <a:rPr lang="en-US" dirty="0">
                <a:solidFill>
                  <a:schemeClr val="bg2">
                    <a:lumMod val="50000"/>
                  </a:schemeClr>
                </a:solidFill>
                <a:latin typeface="Times New Roman" panose="02020603050405020304" pitchFamily="18" charset="0"/>
                <a:cs typeface="Times New Roman" panose="02020603050405020304" pitchFamily="18"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Build an Interactive Map with Folium</a:t>
            </a: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44010" y="2010820"/>
            <a:ext cx="11285611" cy="3289300"/>
          </a:xfrm>
          <a:prstGeom prst="rect">
            <a:avLst/>
          </a:prstGeom>
        </p:spPr>
        <p:txBody>
          <a:bodyPr vert="horz" lIns="91440" tIns="45720" rIns="91440" bIns="45720" rtlCol="0" anchor="t">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built an interactive dashboard with Plotly dash</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plotted pie charts showing the total launches by a certain sites</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plotted scatter graph showing the relationship with Outcome and Payload Mass (Kg) for the different booster version.</a:t>
            </a:r>
          </a:p>
          <a:p>
            <a:pPr>
              <a:lnSpc>
                <a:spcPct val="100000"/>
              </a:lnSpc>
              <a:spcBef>
                <a:spcPts val="1400"/>
              </a:spcBef>
            </a:pPr>
            <a:r>
              <a:rPr lang="en-US" sz="2400" dirty="0">
                <a:solidFill>
                  <a:srgbClr val="00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https://github.com/MeetnParmar/SpaceY/blob/main/spacex_dash_app.py</a:t>
            </a:r>
            <a:r>
              <a:rPr lang="en-US" sz="2400" dirty="0">
                <a:solidFill>
                  <a:srgbClr val="00FF00"/>
                </a:solidFill>
                <a:latin typeface="Times New Roman" panose="02020603050405020304" pitchFamily="18" charset="0"/>
                <a:cs typeface="Times New Roman" panose="02020603050405020304" pitchFamily="18" charset="0"/>
              </a:rPr>
              <a:t> </a:t>
            </a:r>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07043" y="1825625"/>
            <a:ext cx="11377914" cy="4351338"/>
          </a:xfrm>
          <a:prstGeom prst="rect">
            <a:avLst/>
          </a:prstGeom>
        </p:spPr>
        <p:txBody>
          <a:bodyPr>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loaded the data using </a:t>
            </a:r>
            <a:r>
              <a:rPr lang="en-US" sz="2400" dirty="0" err="1">
                <a:solidFill>
                  <a:schemeClr val="accent3">
                    <a:lumMod val="25000"/>
                  </a:schemeClr>
                </a:solidFill>
                <a:latin typeface="Times New Roman" panose="02020603050405020304" pitchFamily="18" charset="0"/>
                <a:cs typeface="Times New Roman" panose="02020603050405020304" pitchFamily="18" charset="0"/>
              </a:rPr>
              <a:t>numpy</a:t>
            </a:r>
            <a:r>
              <a:rPr lang="en-US" sz="2400" dirty="0">
                <a:solidFill>
                  <a:schemeClr val="accent3">
                    <a:lumMod val="25000"/>
                  </a:schemeClr>
                </a:solidFill>
                <a:latin typeface="Times New Roman" panose="02020603050405020304" pitchFamily="18" charset="0"/>
                <a:cs typeface="Times New Roman" panose="02020603050405020304" pitchFamily="18" charset="0"/>
              </a:rPr>
              <a:t> and pandas, transformed the data, split our data into training and testing.</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built different machine learning models and tune different hyperparameters using </a:t>
            </a:r>
            <a:r>
              <a:rPr lang="en-US" sz="2400" dirty="0" err="1">
                <a:solidFill>
                  <a:schemeClr val="accent3">
                    <a:lumMod val="25000"/>
                  </a:schemeClr>
                </a:solidFill>
                <a:latin typeface="Times New Roman" panose="02020603050405020304" pitchFamily="18" charset="0"/>
                <a:cs typeface="Times New Roman" panose="02020603050405020304" pitchFamily="18" charset="0"/>
              </a:rPr>
              <a:t>GridSearchCV</a:t>
            </a:r>
            <a:r>
              <a:rPr lang="en-US" sz="2400" dirty="0">
                <a:solidFill>
                  <a:schemeClr val="accent3">
                    <a:lumMod val="25000"/>
                  </a:schemeClr>
                </a:solidFill>
                <a:latin typeface="Times New Roman" panose="02020603050405020304" pitchFamily="18" charset="0"/>
                <a:cs typeface="Times New Roman" panose="02020603050405020304" pitchFamily="18" charset="0"/>
              </a:rPr>
              <a:t>.</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used accuracy as the metric for our model, improved the model using feature engineering and algorithm tuning.</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found the best performing classification model.</a:t>
            </a:r>
          </a:p>
          <a:p>
            <a:pPr>
              <a:lnSpc>
                <a:spcPct val="100000"/>
              </a:lnSpc>
              <a:spcBef>
                <a:spcPts val="1400"/>
              </a:spcBef>
            </a:pPr>
            <a:r>
              <a:rPr lang="en-US" sz="2400" dirty="0">
                <a:solidFill>
                  <a:srgbClr val="00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https://github.com/MeetnParmar/SpaceY/blob/main/Machine%20Learning%20Prediction.ipynb</a:t>
            </a:r>
            <a:r>
              <a:rPr lang="en-US" sz="2400" dirty="0">
                <a:solidFill>
                  <a:srgbClr val="00FF00"/>
                </a:solidFill>
                <a:latin typeface="Times New Roman" panose="02020603050405020304" pitchFamily="18" charset="0"/>
                <a:cs typeface="Times New Roman" panose="02020603050405020304" pitchFamily="18" charset="0"/>
              </a:rPr>
              <a:t> </a:t>
            </a: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10779857" cy="45120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3600" dirty="0">
                <a:solidFill>
                  <a:schemeClr val="accent3">
                    <a:lumMod val="25000"/>
                  </a:schemeClr>
                </a:solidFill>
                <a:latin typeface="Times New Roman" panose="02020603050405020304" pitchFamily="18" charset="0"/>
                <a:cs typeface="Times New Roman" panose="02020603050405020304" pitchFamily="18" charset="0"/>
              </a:rPr>
              <a:t>Exploratory data analysis results</a:t>
            </a:r>
          </a:p>
          <a:p>
            <a:pPr>
              <a:lnSpc>
                <a:spcPct val="100000"/>
              </a:lnSpc>
              <a:spcBef>
                <a:spcPts val="1400"/>
              </a:spcBef>
            </a:pPr>
            <a:r>
              <a:rPr lang="en-US" sz="3600" dirty="0">
                <a:solidFill>
                  <a:schemeClr val="accent3">
                    <a:lumMod val="25000"/>
                  </a:schemeClr>
                </a:solidFill>
                <a:latin typeface="Times New Roman" panose="02020603050405020304" pitchFamily="18" charset="0"/>
                <a:cs typeface="Times New Roman" panose="02020603050405020304" pitchFamily="18" charset="0"/>
              </a:rPr>
              <a:t>Interactive analytics demo in screenshots</a:t>
            </a:r>
          </a:p>
          <a:p>
            <a:pPr>
              <a:lnSpc>
                <a:spcPct val="100000"/>
              </a:lnSpc>
              <a:spcBef>
                <a:spcPts val="1400"/>
              </a:spcBef>
            </a:pPr>
            <a:r>
              <a:rPr lang="en-US" sz="3600" dirty="0">
                <a:solidFill>
                  <a:schemeClr val="accent3">
                    <a:lumMod val="25000"/>
                  </a:schemeClr>
                </a:solidFill>
                <a:latin typeface="Times New Roman" panose="02020603050405020304" pitchFamily="18" charset="0"/>
                <a:cs typeface="Times New Roman" panose="02020603050405020304" pitchFamily="18" charset="0"/>
              </a:rPr>
              <a:t>Predictive analysis results</a:t>
            </a:r>
          </a:p>
          <a:p>
            <a:pPr lvl="1"/>
            <a:endParaRPr lang="en-US" sz="3600" dirty="0">
              <a:latin typeface="Times New Roman" panose="02020603050405020304" pitchFamily="18" charset="0"/>
              <a:cs typeface="Times New Roman" panose="02020603050405020304" pitchFamily="18" charset="0"/>
            </a:endParaRPr>
          </a:p>
          <a:p>
            <a:pPr marL="457200" lvl="1" indent="0">
              <a:buNone/>
            </a:pP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6000" dirty="0">
                <a:solidFill>
                  <a:schemeClr val="bg1"/>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210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A7ED-1E52-9486-E849-8573187DDF83}"/>
              </a:ext>
            </a:extLst>
          </p:cNvPr>
          <p:cNvSpPr>
            <a:spLocks noGrp="1"/>
          </p:cNvSpPr>
          <p:nvPr>
            <p:ph type="ctrTitle"/>
          </p:nvPr>
        </p:nvSpPr>
        <p:spPr/>
        <p:txBody>
          <a:bodyPr/>
          <a:lstStyle/>
          <a:p>
            <a:r>
              <a:rPr lang="en-IN" dirty="0"/>
              <a:t>Insights Drawn from </a:t>
            </a:r>
            <a:r>
              <a:rPr lang="en-IN" dirty="0" err="1"/>
              <a:t>eda</a:t>
            </a:r>
            <a:endParaRPr lang="en-IN" dirty="0"/>
          </a:p>
        </p:txBody>
      </p:sp>
      <p:sp>
        <p:nvSpPr>
          <p:cNvPr id="3" name="Subtitle 2">
            <a:extLst>
              <a:ext uri="{FF2B5EF4-FFF2-40B4-BE49-F238E27FC236}">
                <a16:creationId xmlns:a16="http://schemas.microsoft.com/office/drawing/2014/main" id="{D550A77E-0C33-FD30-C776-AAD058407401}"/>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371250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0841-E3DC-ADAA-0E3B-26DCE9E81BBC}"/>
              </a:ext>
            </a:extLst>
          </p:cNvPr>
          <p:cNvSpPr>
            <a:spLocks noGrp="1"/>
          </p:cNvSpPr>
          <p:nvPr>
            <p:ph type="title"/>
          </p:nvPr>
        </p:nvSpPr>
        <p:spPr>
          <a:xfrm>
            <a:off x="616688" y="117859"/>
            <a:ext cx="10834868" cy="1293028"/>
          </a:xfrm>
        </p:spPr>
        <p:txBody>
          <a:bodyPr/>
          <a:lstStyle/>
          <a:p>
            <a:pPr algn="ctr"/>
            <a:r>
              <a:rPr lang="en-US" dirty="0">
                <a:latin typeface="Times New Roman" panose="02020603050405020304" pitchFamily="18" charset="0"/>
                <a:cs typeface="Times New Roman" panose="02020603050405020304" pitchFamily="18" charset="0"/>
              </a:rPr>
              <a:t>Flight Number vs. Launch Site</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6BB2A93-DFA7-9FD2-D278-205FF231C85B}"/>
              </a:ext>
            </a:extLst>
          </p:cNvPr>
          <p:cNvPicPr>
            <a:picLocks noGrp="1" noChangeAspect="1"/>
          </p:cNvPicPr>
          <p:nvPr>
            <p:ph idx="1"/>
          </p:nvPr>
        </p:nvPicPr>
        <p:blipFill>
          <a:blip r:embed="rId2"/>
          <a:stretch>
            <a:fillRect/>
          </a:stretch>
        </p:blipFill>
        <p:spPr>
          <a:xfrm>
            <a:off x="781084" y="3120311"/>
            <a:ext cx="10506075" cy="2076450"/>
          </a:xfrm>
          <a:prstGeom prst="rect">
            <a:avLst/>
          </a:prstGeom>
        </p:spPr>
      </p:pic>
      <p:sp>
        <p:nvSpPr>
          <p:cNvPr id="6" name="TextBox 5">
            <a:extLst>
              <a:ext uri="{FF2B5EF4-FFF2-40B4-BE49-F238E27FC236}">
                <a16:creationId xmlns:a16="http://schemas.microsoft.com/office/drawing/2014/main" id="{3AA88EDF-525C-7DCD-5C97-02D31A680E1B}"/>
              </a:ext>
            </a:extLst>
          </p:cNvPr>
          <p:cNvSpPr txBox="1"/>
          <p:nvPr/>
        </p:nvSpPr>
        <p:spPr>
          <a:xfrm>
            <a:off x="781085" y="1410887"/>
            <a:ext cx="10712575" cy="954107"/>
          </a:xfrm>
          <a:prstGeom prst="rect">
            <a:avLst/>
          </a:prstGeom>
          <a:noFill/>
        </p:spPr>
        <p:txBody>
          <a:bodyPr wrap="square">
            <a:spAutoFit/>
          </a:bodyPr>
          <a:lstStyle/>
          <a:p>
            <a:pPr>
              <a:lnSpc>
                <a:spcPct val="100000"/>
              </a:lnSpc>
              <a:spcBef>
                <a:spcPts val="1400"/>
              </a:spcBef>
            </a:pPr>
            <a:r>
              <a:rPr lang="en-US" sz="2800" dirty="0">
                <a:latin typeface="Times New Roman" panose="02020603050405020304" pitchFamily="18" charset="0"/>
                <a:cs typeface="Times New Roman" panose="02020603050405020304" pitchFamily="18" charset="0"/>
              </a:rPr>
              <a:t>From the plot, we found that the larger the flight amount at a launch site, the greater the success rate at a launch site.</a:t>
            </a:r>
          </a:p>
        </p:txBody>
      </p:sp>
    </p:spTree>
    <p:extLst>
      <p:ext uri="{BB962C8B-B14F-4D97-AF65-F5344CB8AC3E}">
        <p14:creationId xmlns:p14="http://schemas.microsoft.com/office/powerpoint/2010/main" val="397522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CCD949-E788-4375-9B07-478FA5684BC1}"/>
              </a:ext>
            </a:extLst>
          </p:cNvPr>
          <p:cNvSpPr txBox="1">
            <a:spLocks/>
          </p:cNvSpPr>
          <p:nvPr/>
        </p:nvSpPr>
        <p:spPr>
          <a:xfrm>
            <a:off x="2321849" y="413538"/>
            <a:ext cx="7548301" cy="8417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5400" kern="1200" dirty="0">
                <a:solidFill>
                  <a:schemeClr val="tx1"/>
                </a:solidFill>
                <a:latin typeface="Times New Roman" panose="02020603050405020304" pitchFamily="18" charset="0"/>
                <a:ea typeface="+mj-ea"/>
                <a:cs typeface="Times New Roman" panose="02020603050405020304" pitchFamily="18" charset="0"/>
              </a:rPr>
              <a:t>Payload vs. Launch Site</a:t>
            </a:r>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822785" y="1932973"/>
            <a:ext cx="10531015" cy="3688112"/>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194412"/>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4400" kern="1200" dirty="0">
                <a:solidFill>
                  <a:schemeClr val="tx1"/>
                </a:solidFill>
                <a:latin typeface="Times New Roman" panose="02020603050405020304" pitchFamily="18" charset="0"/>
                <a:ea typeface="+mj-ea"/>
                <a:cs typeface="Times New Roman" panose="02020603050405020304" pitchFamily="18" charset="0"/>
              </a:rPr>
              <a:t>Success Rate vs. Orbit Type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19</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474561" y="1398165"/>
            <a:ext cx="11412639" cy="769196"/>
          </a:xfrm>
          <a:prstGeom prst="rect">
            <a:avLst/>
          </a:prstGeom>
        </p:spPr>
        <p:txBody>
          <a:bodyPr vert="horz" lIns="91440" tIns="45720" rIns="91440" bIns="45720" rtlCol="0">
            <a:normAutofit/>
          </a:bodyPr>
          <a:lstStyle/>
          <a:p>
            <a:pPr>
              <a:spcBef>
                <a:spcPts val="1400"/>
              </a:spcBef>
            </a:pPr>
            <a:r>
              <a:rPr lang="en-US" sz="2400" dirty="0">
                <a:latin typeface="Times New Roman" panose="02020603050405020304" pitchFamily="18" charset="0"/>
                <a:cs typeface="Times New Roman" panose="02020603050405020304" pitchFamily="18" charset="0"/>
              </a:rPr>
              <a:t>From the plot, we can see that ES-L1, GEO, HEO, SSO, VLEO had the most success rate.</a:t>
            </a:r>
          </a:p>
          <a:p>
            <a:pPr>
              <a:spcBef>
                <a:spcPts val="1400"/>
              </a:spcBef>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2599274" y="2281660"/>
            <a:ext cx="7577659" cy="3960391"/>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A6CDEBB-8941-1FED-01A9-CD99DFEDF618}"/>
              </a:ext>
            </a:extLst>
          </p:cNvPr>
          <p:cNvSpPr txBox="1">
            <a:spLocks/>
          </p:cNvSpPr>
          <p:nvPr/>
        </p:nvSpPr>
        <p:spPr>
          <a:xfrm>
            <a:off x="828068" y="1379219"/>
            <a:ext cx="11128580" cy="4494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400" dirty="0">
                <a:solidFill>
                  <a:schemeClr val="tx1"/>
                </a:solidFill>
                <a:latin typeface="Times New Roman" panose="02020603050405020304" pitchFamily="18" charset="0"/>
                <a:cs typeface="Times New Roman" panose="02020603050405020304" pitchFamily="18" charset="0"/>
              </a:rPr>
              <a:t>Project background and context</a:t>
            </a:r>
          </a:p>
          <a:p>
            <a:pPr marL="457200" lvl="1" indent="0" algn="just">
              <a:spcBef>
                <a:spcPts val="1400"/>
              </a:spcBef>
              <a:buNone/>
            </a:pPr>
            <a:r>
              <a:rPr lang="en-US" sz="2200" dirty="0">
                <a:solidFill>
                  <a:schemeClr val="tx1"/>
                </a:solidFill>
                <a:latin typeface="Times New Roman" panose="02020603050405020304" pitchFamily="18" charset="0"/>
                <a:cs typeface="Times New Roman" panose="02020603050405020304" pitchFamily="18"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400" dirty="0">
                <a:solidFill>
                  <a:schemeClr val="tx1"/>
                </a:solidFill>
                <a:latin typeface="Times New Roman" panose="02020603050405020304" pitchFamily="18" charset="0"/>
                <a:cs typeface="Times New Roman" panose="02020603050405020304" pitchFamily="18" charset="0"/>
              </a:rPr>
              <a:t>Problems you want to find answers</a:t>
            </a:r>
          </a:p>
          <a:p>
            <a:pPr lvl="1">
              <a:spcBef>
                <a:spcPts val="1400"/>
              </a:spcBef>
              <a:buFontTx/>
              <a:buChar char="-"/>
            </a:pPr>
            <a:r>
              <a:rPr lang="en-US" sz="2200" dirty="0">
                <a:solidFill>
                  <a:schemeClr val="tx1"/>
                </a:solidFill>
                <a:latin typeface="Times New Roman" panose="02020603050405020304" pitchFamily="18" charset="0"/>
                <a:cs typeface="Times New Roman" panose="02020603050405020304" pitchFamily="18" charset="0"/>
              </a:rPr>
              <a:t>What factors determine if the rocket will land successfully?</a:t>
            </a:r>
          </a:p>
          <a:p>
            <a:pPr lvl="1">
              <a:spcBef>
                <a:spcPts val="1400"/>
              </a:spcBef>
              <a:buFontTx/>
              <a:buChar char="-"/>
            </a:pPr>
            <a:r>
              <a:rPr lang="en-US" sz="2200" dirty="0">
                <a:solidFill>
                  <a:schemeClr val="tx1"/>
                </a:solidFill>
                <a:latin typeface="Times New Roman" panose="02020603050405020304" pitchFamily="18" charset="0"/>
                <a:cs typeface="Times New Roman" panose="02020603050405020304" pitchFamily="18" charset="0"/>
              </a:rPr>
              <a:t>The interaction amongst various features that determine the success rate of a successful landing.</a:t>
            </a:r>
          </a:p>
          <a:p>
            <a:pPr lvl="1">
              <a:spcBef>
                <a:spcPts val="1400"/>
              </a:spcBef>
              <a:buFontTx/>
              <a:buChar char="-"/>
            </a:pPr>
            <a:r>
              <a:rPr lang="en-US" sz="2200" dirty="0">
                <a:solidFill>
                  <a:schemeClr val="tx1"/>
                </a:solidFill>
                <a:latin typeface="Times New Roman" panose="02020603050405020304" pitchFamily="18" charset="0"/>
                <a:cs typeface="Times New Roman" panose="02020603050405020304" pitchFamily="18" charset="0"/>
              </a:rPr>
              <a:t>What operating conditions needs to be in place to ensure a successful landing program.</a:t>
            </a:r>
          </a:p>
        </p:txBody>
      </p:sp>
      <p:sp>
        <p:nvSpPr>
          <p:cNvPr id="6" name="TextBox 5">
            <a:extLst>
              <a:ext uri="{FF2B5EF4-FFF2-40B4-BE49-F238E27FC236}">
                <a16:creationId xmlns:a16="http://schemas.microsoft.com/office/drawing/2014/main" id="{2A4327F2-63C3-0C4D-B029-319842348A9F}"/>
              </a:ext>
            </a:extLst>
          </p:cNvPr>
          <p:cNvSpPr txBox="1"/>
          <p:nvPr/>
        </p:nvSpPr>
        <p:spPr>
          <a:xfrm>
            <a:off x="828068" y="474562"/>
            <a:ext cx="6667018"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98094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532435" y="1523206"/>
            <a:ext cx="10515600" cy="3811588"/>
          </a:xfrm>
          <a:prstGeom prst="rect">
            <a:avLst/>
          </a:prstGeom>
        </p:spPr>
        <p:txBody>
          <a:bodyPr>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400" dirty="0">
              <a:solidFill>
                <a:schemeClr val="accent3">
                  <a:lumMod val="25000"/>
                </a:schemeClr>
              </a:solidFill>
              <a:latin typeface="Times New Roman" panose="02020603050405020304" pitchFamily="18" charset="0"/>
              <a:cs typeface="Times New Roman" panose="02020603050405020304" pitchFamily="18" charset="0"/>
            </a:endParaRPr>
          </a:p>
          <a:p>
            <a:pPr marL="0" indent="0">
              <a:lnSpc>
                <a:spcPct val="100000"/>
              </a:lnSpc>
              <a:spcBef>
                <a:spcPts val="1400"/>
              </a:spcBef>
              <a:buNone/>
            </a:pPr>
            <a:endParaRPr lang="en-US" sz="2400" dirty="0">
              <a:solidFill>
                <a:schemeClr val="accent3">
                  <a:lumMod val="2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4400" dirty="0">
                <a:solidFill>
                  <a:schemeClr val="bg1"/>
                </a:solidFill>
                <a:latin typeface="Times New Roman" panose="02020603050405020304" pitchFamily="18" charset="0"/>
                <a:cs typeface="Times New Roman" panose="02020603050405020304" pitchFamily="18" charset="0"/>
              </a:rPr>
              <a:t>Flight Number vs. Orbit Type</a:t>
            </a: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532435" y="3332715"/>
            <a:ext cx="10602306" cy="2700821"/>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605987"/>
            <a:ext cx="11421989" cy="3811588"/>
          </a:xfrm>
          <a:prstGeom prst="rect">
            <a:avLst/>
          </a:prstGeom>
        </p:spPr>
        <p:txBody>
          <a:bodyPr>
            <a:normAutofit/>
          </a:bodyPr>
          <a:lstStyle/>
          <a:p>
            <a:pPr>
              <a:lnSpc>
                <a:spcPct val="100000"/>
              </a:lnSpc>
              <a:spcBef>
                <a:spcPts val="1400"/>
              </a:spcBef>
            </a:pPr>
            <a:r>
              <a:rPr lang="en-US" sz="2400" dirty="0">
                <a:solidFill>
                  <a:schemeClr val="bg1"/>
                </a:solidFill>
                <a:latin typeface="Times New Roman" panose="02020603050405020304" pitchFamily="18" charset="0"/>
                <a:cs typeface="Times New Roman" panose="02020603050405020304" pitchFamily="18" charset="0"/>
              </a:rPr>
              <a:t>We can observe that with heavy payloads, the successful landing are more for PO, LEO and ISS orbits.</a:t>
            </a:r>
          </a:p>
          <a:p>
            <a:pPr>
              <a:lnSpc>
                <a:spcPct val="100000"/>
              </a:lnSpc>
              <a:spcBef>
                <a:spcPts val="1400"/>
              </a:spcBef>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4400" dirty="0">
                <a:solidFill>
                  <a:schemeClr val="bg1"/>
                </a:solidFill>
                <a:latin typeface="Times New Roman" panose="02020603050405020304" pitchFamily="18" charset="0"/>
                <a:cs typeface="Times New Roman" panose="02020603050405020304" pitchFamily="18" charset="0"/>
              </a:rPr>
              <a:t>Payload vs. Orbit Type</a:t>
            </a: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663203" y="3266953"/>
            <a:ext cx="10865594" cy="2506863"/>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4400" kern="1200" dirty="0">
                <a:solidFill>
                  <a:schemeClr val="tx1"/>
                </a:solidFill>
                <a:latin typeface="Times New Roman" panose="02020603050405020304" pitchFamily="18" charset="0"/>
                <a:ea typeface="+mj-ea"/>
                <a:cs typeface="Times New Roman" panose="02020603050405020304" pitchFamily="18" charset="0"/>
              </a:rPr>
              <a:t>Launch Success Yearly Trend</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7" y="1504031"/>
            <a:ext cx="11123271" cy="4394200"/>
          </a:xfrm>
          <a:prstGeom prst="rect">
            <a:avLst/>
          </a:prstGeom>
        </p:spPr>
        <p:txBody>
          <a:bodyPr vert="horz" lIns="91440" tIns="45720" rIns="91440" bIns="45720" rtlCol="0">
            <a:normAutofit/>
          </a:bodyPr>
          <a:lstStyle/>
          <a:p>
            <a:pPr>
              <a:spcBef>
                <a:spcPts val="1400"/>
              </a:spcBef>
            </a:pPr>
            <a:r>
              <a:rPr lang="en-US" sz="2400" dirty="0">
                <a:latin typeface="Times New Roman" panose="02020603050405020304" pitchFamily="18" charset="0"/>
                <a:cs typeface="Times New Roman" panose="02020603050405020304" pitchFamily="18" charset="0"/>
              </a:rPr>
              <a:t>From the plot, we can observe that success rate since 2013 kept on increasing till 2020.</a:t>
            </a:r>
          </a:p>
          <a:p>
            <a:pPr>
              <a:spcBef>
                <a:spcPts val="1400"/>
              </a:spcBef>
            </a:pPr>
            <a:endParaRPr lang="en-US"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2251428" y="2142066"/>
            <a:ext cx="7689144" cy="4394200"/>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All Launch Site Names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23</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326775" y="1765036"/>
            <a:ext cx="4008438" cy="1516022"/>
          </a:xfrm>
          <a:prstGeom prst="rect">
            <a:avLst/>
          </a:prstGeom>
        </p:spPr>
        <p:txBody>
          <a:bodyPr vert="horz" lIns="91440" tIns="45720" rIns="91440" bIns="45720" rtlCol="0">
            <a:normAutofit lnSpcReduction="10000"/>
          </a:bodyPr>
          <a:lstStyle/>
          <a:p>
            <a:pPr>
              <a:spcBef>
                <a:spcPts val="1400"/>
              </a:spcBef>
            </a:pPr>
            <a:r>
              <a:rPr lang="en-US" sz="2800" dirty="0">
                <a:latin typeface="Times New Roman" panose="02020603050405020304" pitchFamily="18" charset="0"/>
                <a:cs typeface="Times New Roman" panose="02020603050405020304" pitchFamily="18" charset="0"/>
              </a:rPr>
              <a:t>We used the key word </a:t>
            </a:r>
            <a:r>
              <a:rPr lang="en-US" sz="2800" b="1" dirty="0">
                <a:latin typeface="Times New Roman" panose="02020603050405020304" pitchFamily="18" charset="0"/>
                <a:cs typeface="Times New Roman" panose="02020603050405020304" pitchFamily="18" charset="0"/>
              </a:rPr>
              <a:t>DISTINCT</a:t>
            </a:r>
            <a:r>
              <a:rPr lang="en-US" sz="2800" dirty="0">
                <a:latin typeface="Times New Roman" panose="02020603050405020304" pitchFamily="18" charset="0"/>
                <a:cs typeface="Times New Roman" panose="02020603050405020304" pitchFamily="18" charset="0"/>
              </a:rPr>
              <a:t> to show only unique launch sites from the SpaceX data.</a:t>
            </a:r>
          </a:p>
          <a:p>
            <a:pPr>
              <a:spcBef>
                <a:spcPts val="1400"/>
              </a:spcBef>
            </a:pPr>
            <a:endParaRPr lang="en-US" sz="2000" dirty="0"/>
          </a:p>
        </p:txBody>
      </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643467" y="1756877"/>
            <a:ext cx="6253212" cy="3534424"/>
          </a:xfrm>
          <a:prstGeom prst="rect">
            <a:avLst/>
          </a:prstGeom>
        </p:spPr>
      </p:pic>
    </p:spTree>
    <p:extLst>
      <p:ext uri="{BB962C8B-B14F-4D97-AF65-F5344CB8AC3E}">
        <p14:creationId xmlns:p14="http://schemas.microsoft.com/office/powerpoint/2010/main" val="291423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2045552"/>
            <a:ext cx="11506200" cy="4641448"/>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5" y="1626375"/>
            <a:ext cx="10440593" cy="3026648"/>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617281"/>
            <a:ext cx="11921924" cy="4351338"/>
          </a:xfrm>
          <a:prstGeom prst="rect">
            <a:avLst/>
          </a:prstGeom>
        </p:spPr>
        <p:txBody>
          <a:bodyPr>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4400" dirty="0">
                <a:solidFill>
                  <a:schemeClr val="bg1"/>
                </a:solidFill>
                <a:latin typeface="Times New Roman" panose="02020603050405020304" pitchFamily="18" charset="0"/>
                <a:cs typeface="Times New Roman" panose="02020603050405020304" pitchFamily="18" charset="0"/>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452262" y="2634374"/>
            <a:ext cx="9287475" cy="3684976"/>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453715" y="201002"/>
            <a:ext cx="11284570"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4400" kern="1200" dirty="0">
                <a:solidFill>
                  <a:schemeClr val="tx1"/>
                </a:solidFill>
                <a:latin typeface="Times New Roman" panose="02020603050405020304" pitchFamily="18" charset="0"/>
                <a:ea typeface="+mj-ea"/>
                <a:cs typeface="Times New Roman" panose="02020603050405020304" pitchFamily="18" charset="0"/>
              </a:rPr>
              <a:t>Average Payload Mass by F9 v1.1</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26</a:t>
            </a:fld>
            <a:endParaRPr lang="en-US" sz="1200">
              <a:solidFill>
                <a:srgbClr val="303030"/>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13457" y="2003321"/>
            <a:ext cx="11124827" cy="1080304"/>
          </a:xfrm>
          <a:prstGeom prst="rect">
            <a:avLst/>
          </a:prstGeom>
        </p:spPr>
        <p:txBody>
          <a:bodyPr vert="horz" lIns="91440" tIns="45720" rIns="91440" bIns="45720" rtlCol="0">
            <a:normAutofit/>
          </a:bodyPr>
          <a:lstStyle/>
          <a:p>
            <a:pPr>
              <a:spcBef>
                <a:spcPts val="1400"/>
              </a:spcBef>
            </a:pPr>
            <a:r>
              <a:rPr lang="en-US" sz="2400" dirty="0">
                <a:latin typeface="Times New Roman" panose="02020603050405020304" pitchFamily="18" charset="0"/>
                <a:cs typeface="Times New Roman" panose="02020603050405020304" pitchFamily="18" charset="0"/>
              </a:rPr>
              <a:t>We calculated the average payload mass carried by booster version F9 v1.1 as 2928.4</a:t>
            </a:r>
          </a:p>
          <a:p>
            <a:pPr>
              <a:spcBef>
                <a:spcPts val="1400"/>
              </a:spcBef>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1873828" y="2852131"/>
            <a:ext cx="8444344" cy="3393375"/>
          </a:xfrm>
          <a:prstGeom prst="rect">
            <a:avLst/>
          </a:prstGeom>
          <a:effectLst/>
        </p:spPr>
      </p:pic>
    </p:spTree>
    <p:extLst>
      <p:ext uri="{BB962C8B-B14F-4D97-AF65-F5344CB8AC3E}">
        <p14:creationId xmlns:p14="http://schemas.microsoft.com/office/powerpoint/2010/main" val="273556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12CD3C-55B3-4129-817A-84D0B28F713E}"/>
              </a:ext>
            </a:extLst>
          </p:cNvPr>
          <p:cNvSpPr txBox="1">
            <a:spLocks/>
          </p:cNvSpPr>
          <p:nvPr/>
        </p:nvSpPr>
        <p:spPr>
          <a:xfrm>
            <a:off x="816230"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kern="1200" dirty="0">
                <a:solidFill>
                  <a:schemeClr val="tx1"/>
                </a:solidFill>
                <a:latin typeface="Times New Roman" panose="02020603050405020304" pitchFamily="18" charset="0"/>
                <a:ea typeface="+mj-ea"/>
                <a:cs typeface="Times New Roman" panose="02020603050405020304" pitchFamily="18" charset="0"/>
              </a:rPr>
              <a:t>First Successful Ground Landing Date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27</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3467" y="1746169"/>
            <a:ext cx="11250592" cy="1213210"/>
          </a:xfrm>
          <a:prstGeom prst="rect">
            <a:avLst/>
          </a:prstGeom>
        </p:spPr>
        <p:txBody>
          <a:bodyPr vert="horz" lIns="91440" tIns="45720" rIns="91440" bIns="45720" rtlCol="0">
            <a:normAutofit/>
          </a:bodyPr>
          <a:lstStyle/>
          <a:p>
            <a:pPr>
              <a:spcBef>
                <a:spcPts val="1400"/>
              </a:spcBef>
            </a:pPr>
            <a:r>
              <a:rPr lang="en-US" sz="2400" dirty="0">
                <a:latin typeface="Times New Roman" panose="02020603050405020304" pitchFamily="18" charset="0"/>
                <a:cs typeface="Times New Roman" panose="02020603050405020304" pitchFamily="18" charset="0"/>
              </a:rPr>
              <a:t>We observed that the dates of the first successful landing outcome on ground pad was 22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December 2015</a:t>
            </a:r>
          </a:p>
        </p:txBody>
      </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1837935" y="2959379"/>
            <a:ext cx="8516130" cy="3396971"/>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458273" y="321734"/>
            <a:ext cx="11090260"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458273" y="2072234"/>
            <a:ext cx="6253214" cy="4284116"/>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283911" y="2072235"/>
            <a:ext cx="4545415" cy="4104728"/>
          </a:xfrm>
          <a:prstGeom prst="rect">
            <a:avLst/>
          </a:prstGeom>
        </p:spPr>
        <p:txBody>
          <a:bodyPr vert="horz" lIns="91440" tIns="45720" rIns="91440" bIns="45720" rtlCol="0">
            <a:normAutofit/>
          </a:bodyPr>
          <a:lstStyle/>
          <a:p>
            <a:pPr>
              <a:spcBef>
                <a:spcPts val="1400"/>
              </a:spcBef>
            </a:pPr>
            <a:r>
              <a:rPr lang="en-US" sz="2800" dirty="0">
                <a:latin typeface="Times New Roman" panose="02020603050405020304" pitchFamily="18" charset="0"/>
                <a:cs typeface="Times New Roman" panose="02020603050405020304" pitchFamily="18" charset="0"/>
              </a:rPr>
              <a:t>We used the </a:t>
            </a:r>
            <a:r>
              <a:rPr lang="en-US" sz="2800" b="1" dirty="0">
                <a:latin typeface="Times New Roman" panose="02020603050405020304" pitchFamily="18" charset="0"/>
                <a:cs typeface="Times New Roman" panose="02020603050405020304" pitchFamily="18" charset="0"/>
              </a:rPr>
              <a:t>WHERE</a:t>
            </a:r>
            <a:r>
              <a:rPr lang="en-US" sz="2800" dirty="0">
                <a:latin typeface="Times New Roman" panose="02020603050405020304" pitchFamily="18" charset="0"/>
                <a:cs typeface="Times New Roman" panose="02020603050405020304" pitchFamily="18" charset="0"/>
              </a:rPr>
              <a:t> clause to filter for boosters which have successfully landed on drone ship and applied the </a:t>
            </a:r>
            <a:r>
              <a:rPr lang="en-US" sz="2800" b="1" dirty="0">
                <a:latin typeface="Times New Roman" panose="02020603050405020304" pitchFamily="18" charset="0"/>
                <a:cs typeface="Times New Roman" panose="02020603050405020304" pitchFamily="18" charset="0"/>
              </a:rPr>
              <a:t>AND</a:t>
            </a:r>
            <a:r>
              <a:rPr lang="en-US" sz="2800" dirty="0">
                <a:latin typeface="Times New Roman" panose="02020603050405020304" pitchFamily="18" charset="0"/>
                <a:cs typeface="Times New Roman" panose="02020603050405020304" pitchFamily="18" charset="0"/>
              </a:rPr>
              <a:t> condition to determine successful landing with payload mass greater than 4000 but less than 6000</a:t>
            </a:r>
          </a:p>
          <a:p>
            <a:pPr>
              <a:spcBef>
                <a:spcPts val="1400"/>
              </a:spcBef>
            </a:pPr>
            <a:endParaRPr lang="en-US" sz="2000" dirty="0"/>
          </a:p>
        </p:txBody>
      </p:sp>
    </p:spTree>
    <p:extLst>
      <p:ext uri="{BB962C8B-B14F-4D97-AF65-F5344CB8AC3E}">
        <p14:creationId xmlns:p14="http://schemas.microsoft.com/office/powerpoint/2010/main" val="639399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321733" y="202016"/>
            <a:ext cx="11548533"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Total Number of Successful and Failure Mission Outcomes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29</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686904" y="2328756"/>
            <a:ext cx="4991951" cy="2920844"/>
          </a:xfrm>
          <a:prstGeom prst="rect">
            <a:avLst/>
          </a:prstGeom>
        </p:spPr>
        <p:txBody>
          <a:bodyPr vert="horz" lIns="91440" tIns="45720" rIns="91440" bIns="45720" rtlCol="0">
            <a:normAutofit/>
          </a:bodyPr>
          <a:lstStyle/>
          <a:p>
            <a:pPr>
              <a:spcBef>
                <a:spcPts val="1400"/>
              </a:spcBef>
            </a:pPr>
            <a:r>
              <a:rPr lang="en-US" sz="3600" dirty="0">
                <a:latin typeface="Times New Roman" panose="02020603050405020304" pitchFamily="18" charset="0"/>
                <a:cs typeface="Times New Roman" panose="02020603050405020304" pitchFamily="18" charset="0"/>
              </a:rPr>
              <a:t>We used wildcard like ‘%’ to filter for </a:t>
            </a:r>
            <a:r>
              <a:rPr lang="en-US" sz="3600" b="1" dirty="0">
                <a:latin typeface="Times New Roman" panose="02020603050405020304" pitchFamily="18" charset="0"/>
                <a:cs typeface="Times New Roman" panose="02020603050405020304" pitchFamily="18" charset="0"/>
              </a:rPr>
              <a:t>WHERE</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MissionOutcome</a:t>
            </a:r>
            <a:r>
              <a:rPr lang="en-US" sz="3600" dirty="0">
                <a:latin typeface="Times New Roman" panose="02020603050405020304" pitchFamily="18" charset="0"/>
                <a:cs typeface="Times New Roman" panose="02020603050405020304" pitchFamily="18" charset="0"/>
              </a:rPr>
              <a:t> was a success or a failure. </a:t>
            </a:r>
          </a:p>
          <a:p>
            <a:pPr>
              <a:spcBef>
                <a:spcPts val="1400"/>
              </a:spcBef>
            </a:pPr>
            <a:endParaRPr lang="en-US" sz="2000" dirty="0"/>
          </a:p>
        </p:txBody>
      </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871075"/>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4D651-8D0A-A1A0-07A3-268031A0D391}"/>
              </a:ext>
            </a:extLst>
          </p:cNvPr>
          <p:cNvSpPr txBox="1">
            <a:spLocks/>
          </p:cNvSpPr>
          <p:nvPr/>
        </p:nvSpPr>
        <p:spPr>
          <a:xfrm>
            <a:off x="958697" y="2113240"/>
            <a:ext cx="5167086"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4000" dirty="0">
                <a:solidFill>
                  <a:schemeClr val="tx1"/>
                </a:solidFill>
                <a:latin typeface="Times New Roman" panose="02020603050405020304" pitchFamily="18" charset="0"/>
                <a:cs typeface="Times New Roman" panose="02020603050405020304" pitchFamily="18" charset="0"/>
              </a:rPr>
              <a:t>Methodology</a:t>
            </a:r>
          </a:p>
          <a:p>
            <a:pPr>
              <a:lnSpc>
                <a:spcPct val="100000"/>
              </a:lnSpc>
              <a:spcBef>
                <a:spcPts val="1400"/>
              </a:spcBef>
            </a:pPr>
            <a:r>
              <a:rPr lang="en-US" sz="4000" dirty="0">
                <a:solidFill>
                  <a:schemeClr val="tx1"/>
                </a:solidFill>
                <a:latin typeface="Times New Roman" panose="02020603050405020304" pitchFamily="18" charset="0"/>
                <a:cs typeface="Times New Roman" panose="02020603050405020304" pitchFamily="18" charset="0"/>
              </a:rPr>
              <a:t>Results</a:t>
            </a:r>
          </a:p>
          <a:p>
            <a:pPr>
              <a:lnSpc>
                <a:spcPct val="100000"/>
              </a:lnSpc>
              <a:spcBef>
                <a:spcPts val="1400"/>
              </a:spcBef>
            </a:pPr>
            <a:r>
              <a:rPr lang="en-US" sz="4000" dirty="0">
                <a:solidFill>
                  <a:schemeClr val="tx1"/>
                </a:solidFill>
                <a:latin typeface="Times New Roman" panose="02020603050405020304" pitchFamily="18" charset="0"/>
                <a:cs typeface="Times New Roman" panose="02020603050405020304" pitchFamily="18" charset="0"/>
              </a:rPr>
              <a:t>Conclusion</a:t>
            </a:r>
          </a:p>
          <a:p>
            <a:pPr>
              <a:lnSpc>
                <a:spcPct val="100000"/>
              </a:lnSpc>
              <a:spcBef>
                <a:spcPts val="1400"/>
              </a:spcBef>
            </a:pPr>
            <a:r>
              <a:rPr lang="en-US" sz="4000" dirty="0">
                <a:solidFill>
                  <a:schemeClr val="tx1"/>
                </a:solidFill>
                <a:latin typeface="Times New Roman" panose="02020603050405020304" pitchFamily="18" charset="0"/>
                <a:cs typeface="Times New Roman" panose="02020603050405020304" pitchFamily="18" charset="0"/>
              </a:rPr>
              <a:t>Appendix</a:t>
            </a:r>
          </a:p>
        </p:txBody>
      </p:sp>
      <p:sp>
        <p:nvSpPr>
          <p:cNvPr id="4" name="TextBox 3">
            <a:extLst>
              <a:ext uri="{FF2B5EF4-FFF2-40B4-BE49-F238E27FC236}">
                <a16:creationId xmlns:a16="http://schemas.microsoft.com/office/drawing/2014/main" id="{5A5B8EFF-5BF9-9EBA-F0B3-B1D5756AFD92}"/>
              </a:ext>
            </a:extLst>
          </p:cNvPr>
          <p:cNvSpPr txBox="1"/>
          <p:nvPr/>
        </p:nvSpPr>
        <p:spPr>
          <a:xfrm>
            <a:off x="958697" y="428513"/>
            <a:ext cx="7743464"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329329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9671613"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kern="1200" dirty="0">
                <a:solidFill>
                  <a:schemeClr val="tx1"/>
                </a:solidFill>
                <a:latin typeface="Times New Roman" panose="02020603050405020304" pitchFamily="18" charset="0"/>
                <a:ea typeface="+mj-ea"/>
                <a:cs typeface="Times New Roman" panose="02020603050405020304" pitchFamily="18" charset="0"/>
              </a:rPr>
              <a:t>Boosters Carried Maximum Payload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30</a:t>
            </a:fld>
            <a:endParaRPr lang="en-US" sz="1000">
              <a:solidFill>
                <a:schemeClr val="tx1">
                  <a:lumMod val="50000"/>
                  <a:lumOff val="50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181846" y="2099784"/>
            <a:ext cx="5324354" cy="3908425"/>
          </a:xfrm>
          <a:prstGeom prst="rect">
            <a:avLst/>
          </a:prstGeom>
        </p:spPr>
        <p:txBody>
          <a:bodyPr vert="horz" lIns="91440" tIns="45720" rIns="91440" bIns="45720" rtlCol="0">
            <a:noAutofit/>
          </a:bodyPr>
          <a:lstStyle/>
          <a:p>
            <a:pPr>
              <a:spcBef>
                <a:spcPts val="1400"/>
              </a:spcBef>
            </a:pPr>
            <a:r>
              <a:rPr lang="en-US" sz="4000" dirty="0">
                <a:latin typeface="Times New Roman" panose="02020603050405020304" pitchFamily="18" charset="0"/>
                <a:cs typeface="Times New Roman" panose="02020603050405020304" pitchFamily="18" charset="0"/>
              </a:rPr>
              <a:t>We determined the booster that have carried the maximum payload using a subquery in the </a:t>
            </a:r>
            <a:r>
              <a:rPr lang="en-US" sz="4000" b="1" dirty="0">
                <a:latin typeface="Times New Roman" panose="02020603050405020304" pitchFamily="18" charset="0"/>
                <a:cs typeface="Times New Roman" panose="02020603050405020304" pitchFamily="18" charset="0"/>
              </a:rPr>
              <a:t>WHERE</a:t>
            </a:r>
            <a:r>
              <a:rPr lang="en-US" sz="4000" dirty="0">
                <a:latin typeface="Times New Roman" panose="02020603050405020304" pitchFamily="18" charset="0"/>
                <a:cs typeface="Times New Roman" panose="02020603050405020304" pitchFamily="18" charset="0"/>
              </a:rPr>
              <a:t> clause and the </a:t>
            </a:r>
            <a:r>
              <a:rPr lang="en-US" sz="4000" b="1" dirty="0">
                <a:latin typeface="Times New Roman" panose="02020603050405020304" pitchFamily="18" charset="0"/>
                <a:cs typeface="Times New Roman" panose="02020603050405020304" pitchFamily="18" charset="0"/>
              </a:rPr>
              <a:t>MAX() </a:t>
            </a:r>
            <a:r>
              <a:rPr lang="en-US" sz="4000" dirty="0">
                <a:latin typeface="Times New Roman" panose="02020603050405020304" pitchFamily="18" charset="0"/>
                <a:cs typeface="Times New Roman" panose="02020603050405020304" pitchFamily="18"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436931" y="2164183"/>
            <a:ext cx="5037752" cy="4055390"/>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4"/>
            <a:ext cx="12192000" cy="5032375"/>
          </a:xfrm>
          <a:prstGeom prst="rect">
            <a:avLst/>
          </a:prstGeom>
        </p:spPr>
        <p:txBody>
          <a:bodyPr lIns="91440" tIns="45720" rIns="91440" bIns="45720" anchor="t">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used a combinations of the </a:t>
            </a:r>
            <a:r>
              <a:rPr lang="en-US" sz="2400" b="1" dirty="0">
                <a:solidFill>
                  <a:schemeClr val="accent3">
                    <a:lumMod val="25000"/>
                  </a:schemeClr>
                </a:solidFill>
                <a:latin typeface="Times New Roman" panose="02020603050405020304" pitchFamily="18" charset="0"/>
                <a:cs typeface="Times New Roman" panose="02020603050405020304" pitchFamily="18" charset="0"/>
              </a:rPr>
              <a:t>WHERE</a:t>
            </a:r>
            <a:r>
              <a:rPr lang="en-US" sz="2400" dirty="0">
                <a:solidFill>
                  <a:schemeClr val="accent3">
                    <a:lumMod val="25000"/>
                  </a:schemeClr>
                </a:solidFill>
                <a:latin typeface="Times New Roman" panose="02020603050405020304" pitchFamily="18" charset="0"/>
                <a:cs typeface="Times New Roman" panose="02020603050405020304" pitchFamily="18" charset="0"/>
              </a:rPr>
              <a:t> clause, </a:t>
            </a:r>
            <a:r>
              <a:rPr lang="en-US" sz="2400" b="1" dirty="0">
                <a:solidFill>
                  <a:schemeClr val="accent3">
                    <a:lumMod val="25000"/>
                  </a:schemeClr>
                </a:solidFill>
                <a:latin typeface="Times New Roman" panose="02020603050405020304" pitchFamily="18" charset="0"/>
                <a:cs typeface="Times New Roman" panose="02020603050405020304" pitchFamily="18" charset="0"/>
              </a:rPr>
              <a:t>LIKE</a:t>
            </a:r>
            <a:r>
              <a:rPr lang="en-US" sz="2400" dirty="0">
                <a:solidFill>
                  <a:schemeClr val="accent3">
                    <a:lumMod val="25000"/>
                  </a:schemeClr>
                </a:solidFill>
                <a:latin typeface="Times New Roman" panose="02020603050405020304" pitchFamily="18" charset="0"/>
                <a:cs typeface="Times New Roman" panose="02020603050405020304" pitchFamily="18" charset="0"/>
              </a:rPr>
              <a:t>, </a:t>
            </a:r>
            <a:r>
              <a:rPr lang="en-US" sz="2400" b="1" dirty="0">
                <a:solidFill>
                  <a:schemeClr val="accent3">
                    <a:lumMod val="25000"/>
                  </a:schemeClr>
                </a:solidFill>
                <a:latin typeface="Times New Roman" panose="02020603050405020304" pitchFamily="18" charset="0"/>
                <a:cs typeface="Times New Roman" panose="02020603050405020304" pitchFamily="18" charset="0"/>
              </a:rPr>
              <a:t>AND</a:t>
            </a:r>
            <a:r>
              <a:rPr lang="en-US" sz="2400" dirty="0">
                <a:solidFill>
                  <a:schemeClr val="accent3">
                    <a:lumMod val="25000"/>
                  </a:schemeClr>
                </a:solidFill>
                <a:latin typeface="Times New Roman" panose="02020603050405020304" pitchFamily="18" charset="0"/>
                <a:cs typeface="Times New Roman" panose="02020603050405020304" pitchFamily="18" charset="0"/>
              </a:rPr>
              <a:t>, and </a:t>
            </a:r>
            <a:r>
              <a:rPr lang="en-US" sz="2400" b="1" dirty="0">
                <a:solidFill>
                  <a:schemeClr val="accent3">
                    <a:lumMod val="25000"/>
                  </a:schemeClr>
                </a:solidFill>
                <a:latin typeface="Times New Roman" panose="02020603050405020304" pitchFamily="18" charset="0"/>
                <a:cs typeface="Times New Roman" panose="02020603050405020304" pitchFamily="18" charset="0"/>
              </a:rPr>
              <a:t>BETWEEN</a:t>
            </a:r>
            <a:r>
              <a:rPr lang="en-US" sz="2400" dirty="0">
                <a:solidFill>
                  <a:schemeClr val="accent3">
                    <a:lumMod val="25000"/>
                  </a:schemeClr>
                </a:solidFill>
                <a:latin typeface="Times New Roman" panose="02020603050405020304" pitchFamily="18" charset="0"/>
                <a:cs typeface="Times New Roman" panose="02020603050405020304" pitchFamily="18" charset="0"/>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4400" dirty="0">
                <a:solidFill>
                  <a:schemeClr val="bg1"/>
                </a:solidFill>
                <a:latin typeface="Times New Roman" panose="02020603050405020304" pitchFamily="18" charset="0"/>
                <a:cs typeface="Times New Roman" panose="02020603050405020304" pitchFamily="18" charset="0"/>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chemeClr val="tx1"/>
                </a:solidFill>
                <a:latin typeface="Times New Roman" panose="02020603050405020304" pitchFamily="18" charset="0"/>
                <a:ea typeface="+mj-ea"/>
                <a:cs typeface="Times New Roman" panose="02020603050405020304" pitchFamily="18" charset="0"/>
              </a:rPr>
              <a:t>Rank Landing Outcomes Between 2010-06-04 and 2017-03-20</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32</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58673" y="1831974"/>
            <a:ext cx="4761054" cy="4272035"/>
          </a:xfrm>
          <a:prstGeom prst="rect">
            <a:avLst/>
          </a:prstGeom>
        </p:spPr>
        <p:txBody>
          <a:bodyPr vert="horz" lIns="91440" tIns="45720" rIns="91440" bIns="45720" rtlCol="0">
            <a:normAutofit/>
          </a:bodyPr>
          <a:lstStyle/>
          <a:p>
            <a:pPr>
              <a:spcBef>
                <a:spcPts val="1400"/>
              </a:spcBef>
            </a:pPr>
            <a:r>
              <a:rPr lang="en-US" sz="2400" dirty="0">
                <a:latin typeface="Times New Roman" panose="02020603050405020304" pitchFamily="18" charset="0"/>
                <a:cs typeface="Times New Roman" panose="02020603050405020304" pitchFamily="18" charset="0"/>
              </a:rPr>
              <a:t>We selected Landing outcomes and the </a:t>
            </a:r>
            <a:r>
              <a:rPr lang="en-US" sz="2400" b="1" dirty="0">
                <a:latin typeface="Times New Roman" panose="02020603050405020304" pitchFamily="18" charset="0"/>
                <a:cs typeface="Times New Roman" panose="02020603050405020304" pitchFamily="18" charset="0"/>
              </a:rPr>
              <a:t>COUNT</a:t>
            </a:r>
            <a:r>
              <a:rPr lang="en-US" sz="2400" dirty="0">
                <a:latin typeface="Times New Roman" panose="02020603050405020304" pitchFamily="18" charset="0"/>
                <a:cs typeface="Times New Roman" panose="02020603050405020304" pitchFamily="18" charset="0"/>
              </a:rPr>
              <a:t> of landing outcomes from the data and used the </a:t>
            </a:r>
            <a:r>
              <a:rPr lang="en-US" sz="2400" b="1" dirty="0">
                <a:latin typeface="Times New Roman" panose="02020603050405020304" pitchFamily="18" charset="0"/>
                <a:cs typeface="Times New Roman" panose="02020603050405020304" pitchFamily="18" charset="0"/>
              </a:rPr>
              <a:t>WHERE</a:t>
            </a:r>
            <a:r>
              <a:rPr lang="en-US" sz="2400" dirty="0">
                <a:latin typeface="Times New Roman" panose="02020603050405020304" pitchFamily="18" charset="0"/>
                <a:cs typeface="Times New Roman" panose="02020603050405020304" pitchFamily="18" charset="0"/>
              </a:rPr>
              <a:t> clause to filter for landing outcomes </a:t>
            </a:r>
            <a:r>
              <a:rPr lang="en-US" sz="2400" b="1" dirty="0">
                <a:latin typeface="Times New Roman" panose="02020603050405020304" pitchFamily="18" charset="0"/>
                <a:cs typeface="Times New Roman" panose="02020603050405020304" pitchFamily="18" charset="0"/>
              </a:rPr>
              <a:t>BETWEEN</a:t>
            </a:r>
            <a:r>
              <a:rPr lang="en-US" sz="2400" dirty="0">
                <a:latin typeface="Times New Roman" panose="02020603050405020304" pitchFamily="18" charset="0"/>
                <a:cs typeface="Times New Roman" panose="02020603050405020304" pitchFamily="18" charset="0"/>
              </a:rPr>
              <a:t> 2010-06-04 to 2010-03-20.</a:t>
            </a:r>
          </a:p>
          <a:p>
            <a:pPr>
              <a:spcBef>
                <a:spcPts val="1400"/>
              </a:spcBef>
            </a:pPr>
            <a:r>
              <a:rPr lang="en-US" sz="2400" dirty="0">
                <a:latin typeface="Times New Roman" panose="02020603050405020304" pitchFamily="18" charset="0"/>
                <a:cs typeface="Times New Roman" panose="02020603050405020304" pitchFamily="18" charset="0"/>
              </a:rPr>
              <a:t>We applied the </a:t>
            </a:r>
            <a:r>
              <a:rPr lang="en-US" sz="2400" b="1" dirty="0">
                <a:latin typeface="Times New Roman" panose="02020603050405020304" pitchFamily="18" charset="0"/>
                <a:cs typeface="Times New Roman" panose="02020603050405020304" pitchFamily="18" charset="0"/>
              </a:rPr>
              <a:t>GROUP BY </a:t>
            </a:r>
            <a:r>
              <a:rPr lang="en-US" sz="2400" dirty="0">
                <a:latin typeface="Times New Roman" panose="02020603050405020304" pitchFamily="18" charset="0"/>
                <a:cs typeface="Times New Roman" panose="02020603050405020304" pitchFamily="18" charset="0"/>
              </a:rPr>
              <a:t>clause to group the landing outcomes and the </a:t>
            </a:r>
            <a:r>
              <a:rPr lang="en-US" sz="2400" b="1" dirty="0">
                <a:latin typeface="Times New Roman" panose="02020603050405020304" pitchFamily="18" charset="0"/>
                <a:cs typeface="Times New Roman" panose="02020603050405020304" pitchFamily="18" charset="0"/>
              </a:rPr>
              <a:t>ORDER BY </a:t>
            </a:r>
            <a:r>
              <a:rPr lang="en-US" sz="2400" dirty="0">
                <a:latin typeface="Times New Roman" panose="02020603050405020304" pitchFamily="18" charset="0"/>
                <a:cs typeface="Times New Roman" panose="02020603050405020304" pitchFamily="18" charset="0"/>
              </a:rPr>
              <a:t>clause to order the grouped landing outcome in descending order.</a:t>
            </a:r>
          </a:p>
          <a:p>
            <a:pPr>
              <a:spcBef>
                <a:spcPts val="1400"/>
              </a:spcBef>
            </a:pPr>
            <a:endParaRPr lang="en-US" sz="2000" dirty="0"/>
          </a:p>
        </p:txBody>
      </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0" y="1831975"/>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2BB2-AE41-5810-F237-173179B2DDF8}"/>
              </a:ext>
            </a:extLst>
          </p:cNvPr>
          <p:cNvSpPr>
            <a:spLocks noGrp="1"/>
          </p:cNvSpPr>
          <p:nvPr>
            <p:ph type="ctrTitle"/>
          </p:nvPr>
        </p:nvSpPr>
        <p:spPr/>
        <p:txBody>
          <a:bodyPr/>
          <a:lstStyle/>
          <a:p>
            <a:r>
              <a:rPr lang="en-IN" dirty="0"/>
              <a:t>Build a Dashboard with </a:t>
            </a:r>
            <a:r>
              <a:rPr lang="en-IN" dirty="0" err="1"/>
              <a:t>plotly</a:t>
            </a:r>
            <a:endParaRPr lang="en-IN" dirty="0"/>
          </a:p>
        </p:txBody>
      </p:sp>
      <p:sp>
        <p:nvSpPr>
          <p:cNvPr id="3" name="Subtitle 2">
            <a:extLst>
              <a:ext uri="{FF2B5EF4-FFF2-40B4-BE49-F238E27FC236}">
                <a16:creationId xmlns:a16="http://schemas.microsoft.com/office/drawing/2014/main" id="{9B927366-03D9-D942-1A1C-4E66AFA3F851}"/>
              </a:ext>
            </a:extLst>
          </p:cNvPr>
          <p:cNvSpPr>
            <a:spLocks noGrp="1"/>
          </p:cNvSpPr>
          <p:nvPr>
            <p:ph type="subTitle" idx="1"/>
          </p:nvPr>
        </p:nvSpPr>
        <p:spPr/>
        <p:txBody>
          <a:bodyPr/>
          <a:lstStyle/>
          <a:p>
            <a:r>
              <a:rPr lang="en-IN" dirty="0"/>
              <a:t>Part 4</a:t>
            </a:r>
          </a:p>
        </p:txBody>
      </p:sp>
    </p:spTree>
    <p:extLst>
      <p:ext uri="{BB962C8B-B14F-4D97-AF65-F5344CB8AC3E}">
        <p14:creationId xmlns:p14="http://schemas.microsoft.com/office/powerpoint/2010/main" val="1641477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34</a:t>
            </a:fld>
            <a:endParaRPr lang="en-US"/>
          </a:p>
        </p:txBody>
      </p:sp>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0" y="1454150"/>
            <a:ext cx="12192000" cy="5444021"/>
          </a:xfrm>
          <a:prstGeom prst="rect">
            <a:avLst/>
          </a:prstGeom>
        </p:spPr>
      </p:pic>
      <p:sp>
        <p:nvSpPr>
          <p:cNvPr id="8" name="Title 1">
            <a:extLst>
              <a:ext uri="{FF2B5EF4-FFF2-40B4-BE49-F238E27FC236}">
                <a16:creationId xmlns:a16="http://schemas.microsoft.com/office/drawing/2014/main" id="{9456A072-47A6-4424-9ABE-F398119040DD}"/>
              </a:ext>
            </a:extLst>
          </p:cNvPr>
          <p:cNvSpPr txBox="1">
            <a:spLocks/>
          </p:cNvSpPr>
          <p:nvPr/>
        </p:nvSpPr>
        <p:spPr>
          <a:xfrm>
            <a:off x="243068" y="459822"/>
            <a:ext cx="11725155"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chemeClr val="bg1"/>
                </a:solidFill>
                <a:latin typeface="Times New Roman" panose="02020603050405020304" pitchFamily="18" charset="0"/>
                <a:cs typeface="Times New Roman" panose="02020603050405020304" pitchFamily="18" charset="0"/>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1576086" y="1706331"/>
            <a:ext cx="9039828" cy="5151670"/>
          </a:xfrm>
          <a:prstGeom prst="rect">
            <a:avLst/>
          </a:prstGeom>
        </p:spPr>
      </p:pic>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5100" dirty="0">
                <a:solidFill>
                  <a:schemeClr val="tx1"/>
                </a:solidFill>
                <a:latin typeface="Times New Roman" panose="02020603050405020304" pitchFamily="18" charset="0"/>
                <a:cs typeface="Times New Roman" panose="02020603050405020304" pitchFamily="18" charset="0"/>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800" kern="1200" dirty="0">
                <a:solidFill>
                  <a:schemeClr val="tx1"/>
                </a:solidFill>
                <a:latin typeface="Times New Roman" panose="02020603050405020304" pitchFamily="18" charset="0"/>
                <a:ea typeface="+mj-ea"/>
                <a:cs typeface="Times New Roman" panose="02020603050405020304" pitchFamily="18" charset="0"/>
              </a:rPr>
              <a:t>Scatter plot of Payload vs Launch Outcome for all sites, with different payload selected in the range slider</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36</a:t>
            </a:fld>
            <a:endParaRPr lang="en-US" sz="1200">
              <a:solidFill>
                <a:schemeClr val="tx1">
                  <a:tint val="75000"/>
                </a:schemeClr>
              </a:solidFill>
              <a:latin typeface="+mn-lt"/>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198" y="2190750"/>
            <a:ext cx="10515600" cy="3786188"/>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016E-CD91-CEAA-5D63-94CFA0888BCF}"/>
              </a:ext>
            </a:extLst>
          </p:cNvPr>
          <p:cNvSpPr>
            <a:spLocks noGrp="1"/>
          </p:cNvSpPr>
          <p:nvPr>
            <p:ph type="ctrTitle"/>
          </p:nvPr>
        </p:nvSpPr>
        <p:spPr/>
        <p:txBody>
          <a:bodyPr/>
          <a:lstStyle/>
          <a:p>
            <a:r>
              <a:rPr lang="en-IN" dirty="0"/>
              <a:t>Predictive Analysis</a:t>
            </a:r>
          </a:p>
        </p:txBody>
      </p:sp>
      <p:sp>
        <p:nvSpPr>
          <p:cNvPr id="3" name="Subtitle 2">
            <a:extLst>
              <a:ext uri="{FF2B5EF4-FFF2-40B4-BE49-F238E27FC236}">
                <a16:creationId xmlns:a16="http://schemas.microsoft.com/office/drawing/2014/main" id="{C904478A-BFF8-1C76-9002-D7544C93690E}"/>
              </a:ext>
            </a:extLst>
          </p:cNvPr>
          <p:cNvSpPr>
            <a:spLocks noGrp="1"/>
          </p:cNvSpPr>
          <p:nvPr>
            <p:ph type="subTitle" idx="1"/>
          </p:nvPr>
        </p:nvSpPr>
        <p:spPr/>
        <p:txBody>
          <a:bodyPr/>
          <a:lstStyle/>
          <a:p>
            <a:r>
              <a:rPr lang="en-IN" dirty="0"/>
              <a:t>Part 5</a:t>
            </a:r>
          </a:p>
        </p:txBody>
      </p:sp>
    </p:spTree>
    <p:extLst>
      <p:ext uri="{BB962C8B-B14F-4D97-AF65-F5344CB8AC3E}">
        <p14:creationId xmlns:p14="http://schemas.microsoft.com/office/powerpoint/2010/main" val="480392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8D8986-45AC-4FB5-96E8-C45F9603EB5E}"/>
              </a:ext>
            </a:extLst>
          </p:cNvPr>
          <p:cNvSpPr txBox="1">
            <a:spLocks/>
          </p:cNvSpPr>
          <p:nvPr/>
        </p:nvSpPr>
        <p:spPr>
          <a:xfrm>
            <a:off x="1437599" y="234973"/>
            <a:ext cx="9405194" cy="972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4800" kern="1200" dirty="0">
                <a:solidFill>
                  <a:schemeClr val="tx1"/>
                </a:solidFill>
                <a:latin typeface="Times New Roman" panose="02020603050405020304" pitchFamily="18" charset="0"/>
                <a:ea typeface="+mj-ea"/>
                <a:cs typeface="Times New Roman" panose="02020603050405020304" pitchFamily="18" charset="0"/>
              </a:rPr>
              <a:t>Classification Accuracy</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38</a:t>
            </a:fld>
            <a:endParaRPr lang="en-US" sz="1200">
              <a:solidFill>
                <a:schemeClr val="tx1">
                  <a:lumMod val="50000"/>
                  <a:lumOff val="50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53377" y="1693341"/>
            <a:ext cx="10948416" cy="972544"/>
          </a:xfrm>
          <a:prstGeom prst="rect">
            <a:avLst/>
          </a:prstGeom>
        </p:spPr>
        <p:txBody>
          <a:bodyPr vert="horz" lIns="91440" tIns="45720" rIns="91440" bIns="45720" rtlCol="0" anchor="ctr">
            <a:normAutofit/>
          </a:bodyPr>
          <a:lstStyle/>
          <a:p>
            <a:pPr>
              <a:spcBef>
                <a:spcPts val="1400"/>
              </a:spcBef>
            </a:pPr>
            <a:r>
              <a:rPr lang="en-US" sz="3200" dirty="0">
                <a:latin typeface="Times New Roman" panose="02020603050405020304" pitchFamily="18" charset="0"/>
                <a:cs typeface="Times New Roman" panose="02020603050405020304" pitchFamily="18"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0" y="2057400"/>
            <a:ext cx="5791200" cy="3811588"/>
          </a:xfrm>
          <a:prstGeom prst="rect">
            <a:avLst/>
          </a:prstGeom>
        </p:spPr>
        <p:txBody>
          <a:bodyPr>
            <a:normAutofit/>
          </a:bodyPr>
          <a:lstStyle/>
          <a:p>
            <a:pPr>
              <a:lnSpc>
                <a:spcPct val="100000"/>
              </a:lnSpc>
              <a:spcBef>
                <a:spcPts val="1400"/>
              </a:spcBef>
            </a:pPr>
            <a:r>
              <a:rPr lang="en-US" sz="2800" dirty="0">
                <a:solidFill>
                  <a:schemeClr val="accent3">
                    <a:lumMod val="25000"/>
                  </a:schemeClr>
                </a:solidFill>
                <a:latin typeface="Times New Roman" panose="02020603050405020304" pitchFamily="18" charset="0"/>
                <a:cs typeface="Times New Roman" panose="02020603050405020304" pitchFamily="18"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Confusion Matrix</a:t>
            </a: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9263-C9C6-75E9-EE9D-4D275FF9C42D}"/>
              </a:ext>
            </a:extLst>
          </p:cNvPr>
          <p:cNvSpPr>
            <a:spLocks noGrp="1"/>
          </p:cNvSpPr>
          <p:nvPr>
            <p:ph type="ctrTitle"/>
          </p:nvPr>
        </p:nvSpPr>
        <p:spPr/>
        <p:txBody>
          <a:bodyPr/>
          <a:lstStyle/>
          <a:p>
            <a:r>
              <a:rPr lang="en-IN" dirty="0"/>
              <a:t>Methodology</a:t>
            </a:r>
          </a:p>
        </p:txBody>
      </p:sp>
      <p:sp>
        <p:nvSpPr>
          <p:cNvPr id="3" name="Subtitle 2">
            <a:extLst>
              <a:ext uri="{FF2B5EF4-FFF2-40B4-BE49-F238E27FC236}">
                <a16:creationId xmlns:a16="http://schemas.microsoft.com/office/drawing/2014/main" id="{D3DE9732-7E4F-A5F7-6D38-665559317C0B}"/>
              </a:ext>
            </a:extLst>
          </p:cNvPr>
          <p:cNvSpPr>
            <a:spLocks noGrp="1"/>
          </p:cNvSpPr>
          <p:nvPr>
            <p:ph type="subTitle" idx="1"/>
          </p:nvPr>
        </p:nvSpPr>
        <p:spPr/>
        <p:txBody>
          <a:bodyPr/>
          <a:lstStyle/>
          <a:p>
            <a:r>
              <a:rPr lang="en-IN" dirty="0"/>
              <a:t>Part 1</a:t>
            </a:r>
          </a:p>
        </p:txBody>
      </p:sp>
    </p:spTree>
    <p:extLst>
      <p:ext uri="{BB962C8B-B14F-4D97-AF65-F5344CB8AC3E}">
        <p14:creationId xmlns:p14="http://schemas.microsoft.com/office/powerpoint/2010/main" val="1368003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483390" y="1953128"/>
            <a:ext cx="10515600" cy="4519612"/>
          </a:xfrm>
          <a:prstGeom prst="rect">
            <a:avLst/>
          </a:prstGeom>
        </p:spPr>
        <p:txBody>
          <a:bodyPr>
            <a:normAutofit/>
          </a:bodyPr>
          <a:lstStyle/>
          <a:p>
            <a:pPr marL="0" indent="0">
              <a:lnSpc>
                <a:spcPct val="100000"/>
              </a:lnSpc>
              <a:spcBef>
                <a:spcPts val="1400"/>
              </a:spcBef>
              <a:buNone/>
            </a:pPr>
            <a:r>
              <a:rPr lang="en-US" sz="2400" dirty="0">
                <a:solidFill>
                  <a:schemeClr val="accent3">
                    <a:lumMod val="25000"/>
                  </a:schemeClr>
                </a:solidFill>
                <a:latin typeface="Times New Roman" panose="02020603050405020304" pitchFamily="18" charset="0"/>
                <a:cs typeface="Times New Roman" panose="02020603050405020304" pitchFamily="18" charset="0"/>
              </a:rPr>
              <a:t>We can conclude that:</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The larger the flight amount at a launch site, the greater the success rate at a launch site.</a:t>
            </a:r>
          </a:p>
          <a:p>
            <a:pPr>
              <a:lnSpc>
                <a:spcPct val="100000"/>
              </a:lnSpc>
              <a:spcBef>
                <a:spcPts val="1400"/>
              </a:spcBef>
            </a:pPr>
            <a:r>
              <a:rPr lang="en-US" sz="2400" dirty="0">
                <a:solidFill>
                  <a:schemeClr val="bg1"/>
                </a:solidFill>
                <a:latin typeface="Times New Roman" panose="02020603050405020304" pitchFamily="18" charset="0"/>
                <a:cs typeface="Times New Roman" panose="02020603050405020304" pitchFamily="18" charset="0"/>
              </a:rPr>
              <a:t>Launch success rate started to increase in 2013 till 2020.</a:t>
            </a:r>
          </a:p>
          <a:p>
            <a:pPr>
              <a:lnSpc>
                <a:spcPct val="100000"/>
              </a:lnSpc>
              <a:spcBef>
                <a:spcPts val="1400"/>
              </a:spcBef>
            </a:pPr>
            <a:r>
              <a:rPr lang="en-US" sz="2400" dirty="0">
                <a:solidFill>
                  <a:schemeClr val="bg1"/>
                </a:solidFill>
                <a:latin typeface="Times New Roman" panose="02020603050405020304" pitchFamily="18" charset="0"/>
                <a:cs typeface="Times New Roman" panose="02020603050405020304" pitchFamily="18" charset="0"/>
              </a:rPr>
              <a:t>Orbits ES-L1, GEO, HEO, SSO, VLEO had the most success rate.</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KSC LC-39A had the most successful launches of any sites.</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483390" y="619086"/>
            <a:ext cx="11088841" cy="9372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4800" dirty="0">
                <a:solidFill>
                  <a:schemeClr val="bg1"/>
                </a:solidFill>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1630123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7EC5E-0EB0-4A9E-A16C-15690468BBC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681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5</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9"/>
            <a:ext cx="10104817" cy="4738542"/>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1200" dirty="0">
                <a:solidFill>
                  <a:schemeClr val="bg1"/>
                </a:solidFill>
                <a:latin typeface="Times New Roman" panose="02020603050405020304" pitchFamily="18" charset="0"/>
                <a:cs typeface="Times New Roman" panose="02020603050405020304" pitchFamily="18" charset="0"/>
              </a:rPr>
              <a:t>Summary : </a:t>
            </a:r>
          </a:p>
          <a:p>
            <a:pPr>
              <a:lnSpc>
                <a:spcPct val="120000"/>
              </a:lnSpc>
              <a:spcBef>
                <a:spcPts val="1400"/>
              </a:spcBef>
            </a:pPr>
            <a:r>
              <a:rPr lang="en-US" sz="9600" dirty="0">
                <a:solidFill>
                  <a:schemeClr val="accent3">
                    <a:lumMod val="25000"/>
                  </a:schemeClr>
                </a:solidFill>
                <a:latin typeface="Times New Roman" panose="02020603050405020304" pitchFamily="18" charset="0"/>
                <a:cs typeface="Times New Roman" panose="02020603050405020304" pitchFamily="18" charset="0"/>
              </a:rPr>
              <a:t>Data collection methodology:</a:t>
            </a:r>
          </a:p>
          <a:p>
            <a:pPr lvl="1">
              <a:lnSpc>
                <a:spcPct val="120000"/>
              </a:lnSpc>
              <a:spcBef>
                <a:spcPts val="1400"/>
              </a:spcBef>
            </a:pPr>
            <a:r>
              <a:rPr lang="en-US" sz="8000" dirty="0">
                <a:solidFill>
                  <a:schemeClr val="bg2">
                    <a:lumMod val="50000"/>
                  </a:schemeClr>
                </a:solidFill>
                <a:latin typeface="Times New Roman" panose="02020603050405020304" pitchFamily="18" charset="0"/>
                <a:cs typeface="Times New Roman" panose="02020603050405020304" pitchFamily="18" charset="0"/>
              </a:rPr>
              <a:t>Data was collected using SpaceX API and web scraping from Wikipedia. </a:t>
            </a:r>
          </a:p>
          <a:p>
            <a:pPr>
              <a:lnSpc>
                <a:spcPct val="120000"/>
              </a:lnSpc>
              <a:spcBef>
                <a:spcPts val="1400"/>
              </a:spcBef>
            </a:pPr>
            <a:r>
              <a:rPr lang="en-US" sz="9600" dirty="0">
                <a:solidFill>
                  <a:schemeClr val="accent3">
                    <a:lumMod val="25000"/>
                  </a:schemeClr>
                </a:solidFill>
                <a:latin typeface="Times New Roman" panose="02020603050405020304" pitchFamily="18" charset="0"/>
                <a:cs typeface="Times New Roman" panose="02020603050405020304" pitchFamily="18" charset="0"/>
              </a:rPr>
              <a:t>Perform data wrangling</a:t>
            </a:r>
          </a:p>
          <a:p>
            <a:pPr lvl="1">
              <a:lnSpc>
                <a:spcPct val="120000"/>
              </a:lnSpc>
              <a:spcBef>
                <a:spcPts val="1400"/>
              </a:spcBef>
            </a:pPr>
            <a:r>
              <a:rPr lang="en-US" sz="8000" dirty="0">
                <a:solidFill>
                  <a:schemeClr val="bg2">
                    <a:lumMod val="50000"/>
                  </a:schemeClr>
                </a:solidFill>
                <a:latin typeface="Times New Roman" panose="02020603050405020304" pitchFamily="18" charset="0"/>
                <a:cs typeface="Times New Roman" panose="02020603050405020304" pitchFamily="18" charset="0"/>
              </a:rPr>
              <a:t>One-hot encoding was applied to categorical features</a:t>
            </a:r>
          </a:p>
          <a:p>
            <a:pPr>
              <a:lnSpc>
                <a:spcPct val="120000"/>
              </a:lnSpc>
              <a:spcBef>
                <a:spcPts val="1400"/>
              </a:spcBef>
            </a:pPr>
            <a:r>
              <a:rPr lang="en-US" sz="9600" dirty="0">
                <a:solidFill>
                  <a:schemeClr val="accent3">
                    <a:lumMod val="25000"/>
                  </a:schemeClr>
                </a:solidFill>
                <a:latin typeface="Times New Roman" panose="02020603050405020304" pitchFamily="18" charset="0"/>
                <a:cs typeface="Times New Roman" panose="02020603050405020304" pitchFamily="18" charset="0"/>
              </a:rPr>
              <a:t>Perform exploratory data analysis (EDA) using visualization and SQL</a:t>
            </a:r>
          </a:p>
          <a:p>
            <a:pPr>
              <a:lnSpc>
                <a:spcPct val="120000"/>
              </a:lnSpc>
              <a:spcBef>
                <a:spcPts val="1400"/>
              </a:spcBef>
            </a:pPr>
            <a:r>
              <a:rPr lang="en-US" sz="9600" dirty="0">
                <a:solidFill>
                  <a:schemeClr val="accent3">
                    <a:lumMod val="25000"/>
                  </a:schemeClr>
                </a:solidFill>
                <a:latin typeface="Times New Roman" panose="02020603050405020304" pitchFamily="18" charset="0"/>
                <a:cs typeface="Times New Roman" panose="02020603050405020304" pitchFamily="18" charset="0"/>
              </a:rPr>
              <a:t>Perform interactive visual analytics using Folium and Plotly Dash</a:t>
            </a:r>
          </a:p>
          <a:p>
            <a:pPr>
              <a:lnSpc>
                <a:spcPct val="120000"/>
              </a:lnSpc>
              <a:spcBef>
                <a:spcPts val="1400"/>
              </a:spcBef>
            </a:pPr>
            <a:r>
              <a:rPr lang="en-US" sz="9600" dirty="0">
                <a:solidFill>
                  <a:schemeClr val="accent3">
                    <a:lumMod val="25000"/>
                  </a:schemeClr>
                </a:solidFill>
                <a:latin typeface="Times New Roman" panose="02020603050405020304" pitchFamily="18" charset="0"/>
                <a:cs typeface="Times New Roman" panose="02020603050405020304" pitchFamily="18" charset="0"/>
              </a:rPr>
              <a:t>Perform predictive analysis using classification models</a:t>
            </a:r>
          </a:p>
          <a:p>
            <a:pPr lvl="1">
              <a:lnSpc>
                <a:spcPct val="120000"/>
              </a:lnSpc>
              <a:spcBef>
                <a:spcPts val="1400"/>
              </a:spcBef>
            </a:pPr>
            <a:r>
              <a:rPr lang="en-US" sz="8000" dirty="0">
                <a:solidFill>
                  <a:schemeClr val="bg2">
                    <a:lumMod val="50000"/>
                  </a:schemeClr>
                </a:solidFill>
                <a:latin typeface="Times New Roman" panose="02020603050405020304" pitchFamily="18" charset="0"/>
                <a:cs typeface="Times New Roman" panose="02020603050405020304" pitchFamily="18" charset="0"/>
              </a:rPr>
              <a:t>How to build, tune, evaluate classification models</a:t>
            </a:r>
          </a:p>
          <a:p>
            <a:pPr>
              <a:lnSpc>
                <a:spcPct val="120000"/>
              </a:lnSpc>
              <a:spcBef>
                <a:spcPts val="1400"/>
              </a:spcBef>
            </a:pPr>
            <a:endParaRPr lang="en-US" sz="8800" dirty="0">
              <a:solidFill>
                <a:schemeClr val="accent3">
                  <a:lumMod val="25000"/>
                </a:schemeClr>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200" dirty="0">
              <a:solidFill>
                <a:schemeClr val="accent3">
                  <a:lumMod val="25000"/>
                </a:schemeClr>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200" dirty="0">
              <a:solidFill>
                <a:schemeClr val="accent3">
                  <a:lumMod val="25000"/>
                </a:schemeClr>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200" dirty="0">
              <a:solidFill>
                <a:schemeClr val="accent3">
                  <a:lumMod val="25000"/>
                </a:schemeClr>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200" dirty="0">
              <a:solidFill>
                <a:schemeClr val="accent3">
                  <a:lumMod val="25000"/>
                </a:schemeClr>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46409" y="1403350"/>
            <a:ext cx="11506200" cy="4773613"/>
          </a:xfrm>
          <a:prstGeom prst="rect">
            <a:avLst/>
          </a:prstGeom>
        </p:spPr>
        <p:txBody>
          <a:bodyPr>
            <a:normAutofit/>
          </a:bodyPr>
          <a:lstStyle/>
          <a:p>
            <a:pPr algn="just">
              <a:lnSpc>
                <a:spcPct val="100000"/>
              </a:lnSpc>
              <a:spcBef>
                <a:spcPts val="1400"/>
              </a:spcBef>
            </a:pPr>
            <a:r>
              <a:rPr lang="en-US" sz="3200" dirty="0">
                <a:solidFill>
                  <a:schemeClr val="accent3">
                    <a:lumMod val="25000"/>
                  </a:schemeClr>
                </a:solidFill>
                <a:latin typeface="Times New Roman" panose="02020603050405020304" pitchFamily="18" charset="0"/>
                <a:cs typeface="Times New Roman" panose="02020603050405020304" pitchFamily="18" charset="0"/>
              </a:rPr>
              <a:t>The data was collected using various methods</a:t>
            </a:r>
          </a:p>
          <a:p>
            <a:pPr lvl="1" algn="just">
              <a:lnSpc>
                <a:spcPct val="100000"/>
              </a:lnSpc>
              <a:spcBef>
                <a:spcPts val="1400"/>
              </a:spcBef>
              <a:buFontTx/>
              <a:buChar char="-"/>
            </a:pPr>
            <a:r>
              <a:rPr lang="en-US" sz="2400" dirty="0">
                <a:solidFill>
                  <a:schemeClr val="accent3">
                    <a:lumMod val="25000"/>
                  </a:schemeClr>
                </a:solidFill>
                <a:latin typeface="Times New Roman" panose="02020603050405020304" pitchFamily="18" charset="0"/>
                <a:cs typeface="Times New Roman" panose="02020603050405020304" pitchFamily="18" charset="0"/>
              </a:rPr>
              <a:t>Data collection was done using get request to the SpaceX API.</a:t>
            </a:r>
          </a:p>
          <a:p>
            <a:pPr lvl="1" algn="just">
              <a:lnSpc>
                <a:spcPct val="100000"/>
              </a:lnSpc>
              <a:spcBef>
                <a:spcPts val="1400"/>
              </a:spcBef>
              <a:buFontTx/>
              <a:buChar char="-"/>
            </a:pPr>
            <a:r>
              <a:rPr lang="en-US" sz="2400" dirty="0">
                <a:solidFill>
                  <a:schemeClr val="accent3">
                    <a:lumMod val="25000"/>
                  </a:schemeClr>
                </a:solidFill>
                <a:latin typeface="Times New Roman" panose="02020603050405020304" pitchFamily="18" charset="0"/>
                <a:cs typeface="Times New Roman" panose="02020603050405020304" pitchFamily="18" charset="0"/>
              </a:rPr>
              <a:t>Next, we decoded the response content as a Json using .json() function call and turn it into a pandas </a:t>
            </a:r>
            <a:r>
              <a:rPr lang="en-US" sz="2400" dirty="0" err="1">
                <a:solidFill>
                  <a:schemeClr val="accent3">
                    <a:lumMod val="25000"/>
                  </a:schemeClr>
                </a:solidFill>
                <a:latin typeface="Times New Roman" panose="02020603050405020304" pitchFamily="18" charset="0"/>
                <a:cs typeface="Times New Roman" panose="02020603050405020304" pitchFamily="18" charset="0"/>
              </a:rPr>
              <a:t>dataframe</a:t>
            </a:r>
            <a:r>
              <a:rPr lang="en-US" sz="2400" dirty="0">
                <a:solidFill>
                  <a:schemeClr val="accent3">
                    <a:lumMod val="25000"/>
                  </a:schemeClr>
                </a:solidFill>
                <a:latin typeface="Times New Roman" panose="02020603050405020304" pitchFamily="18" charset="0"/>
                <a:cs typeface="Times New Roman" panose="02020603050405020304" pitchFamily="18" charset="0"/>
              </a:rPr>
              <a:t> using .</a:t>
            </a:r>
            <a:r>
              <a:rPr lang="en-US" sz="2400" dirty="0" err="1">
                <a:solidFill>
                  <a:schemeClr val="accent3">
                    <a:lumMod val="25000"/>
                  </a:schemeClr>
                </a:solidFill>
                <a:latin typeface="Times New Roman" panose="02020603050405020304" pitchFamily="18" charset="0"/>
                <a:cs typeface="Times New Roman" panose="02020603050405020304" pitchFamily="18" charset="0"/>
              </a:rPr>
              <a:t>json_normalize</a:t>
            </a:r>
            <a:r>
              <a:rPr lang="en-US" sz="2400" dirty="0">
                <a:solidFill>
                  <a:schemeClr val="accent3">
                    <a:lumMod val="25000"/>
                  </a:schemeClr>
                </a:solidFill>
                <a:latin typeface="Times New Roman" panose="02020603050405020304" pitchFamily="18" charset="0"/>
                <a:cs typeface="Times New Roman" panose="02020603050405020304" pitchFamily="18" charset="0"/>
              </a:rPr>
              <a:t>().</a:t>
            </a:r>
          </a:p>
          <a:p>
            <a:pPr lvl="1" algn="just">
              <a:lnSpc>
                <a:spcPct val="100000"/>
              </a:lnSpc>
              <a:spcBef>
                <a:spcPts val="1400"/>
              </a:spcBef>
              <a:buFontTx/>
              <a:buChar char="-"/>
            </a:pPr>
            <a:r>
              <a:rPr lang="en-US" sz="2400" dirty="0">
                <a:solidFill>
                  <a:schemeClr val="accent3">
                    <a:lumMod val="25000"/>
                  </a:schemeClr>
                </a:solidFill>
                <a:latin typeface="Times New Roman" panose="02020603050405020304" pitchFamily="18" charset="0"/>
                <a:cs typeface="Times New Roman" panose="02020603050405020304" pitchFamily="18" charset="0"/>
              </a:rPr>
              <a:t>We then cleaned the data, checked for missing values and fill in missing values where necessary.</a:t>
            </a:r>
          </a:p>
          <a:p>
            <a:pPr lvl="1" algn="just">
              <a:lnSpc>
                <a:spcPct val="100000"/>
              </a:lnSpc>
              <a:spcBef>
                <a:spcPts val="1400"/>
              </a:spcBef>
              <a:buFontTx/>
              <a:buChar char="-"/>
            </a:pPr>
            <a:r>
              <a:rPr lang="en-US" sz="2400" dirty="0">
                <a:solidFill>
                  <a:schemeClr val="accent3">
                    <a:lumMod val="25000"/>
                  </a:schemeClr>
                </a:solidFill>
                <a:latin typeface="Times New Roman" panose="02020603050405020304" pitchFamily="18" charset="0"/>
                <a:cs typeface="Times New Roman" panose="02020603050405020304" pitchFamily="18" charset="0"/>
              </a:rPr>
              <a:t>In addition, we performed web scraping from Wikipedia for Falcon 9 launch records with BeautifulSoup. </a:t>
            </a:r>
          </a:p>
          <a:p>
            <a:pPr lvl="1" algn="just">
              <a:lnSpc>
                <a:spcPct val="100000"/>
              </a:lnSpc>
              <a:spcBef>
                <a:spcPts val="1400"/>
              </a:spcBef>
              <a:buFontTx/>
              <a:buChar char="-"/>
            </a:pPr>
            <a:r>
              <a:rPr lang="en-US" sz="2400" dirty="0">
                <a:solidFill>
                  <a:schemeClr val="accent3">
                    <a:lumMod val="25000"/>
                  </a:schemeClr>
                </a:solidFill>
                <a:latin typeface="Times New Roman" panose="02020603050405020304" pitchFamily="18" charset="0"/>
                <a:cs typeface="Times New Roman" panose="02020603050405020304" pitchFamily="18" charset="0"/>
              </a:rPr>
              <a:t>The objective was to extract the launch records as HTML table, parse the table and convert it to a pandas </a:t>
            </a:r>
            <a:r>
              <a:rPr lang="en-US" sz="2400" dirty="0" err="1">
                <a:solidFill>
                  <a:schemeClr val="accent3">
                    <a:lumMod val="25000"/>
                  </a:schemeClr>
                </a:solidFill>
                <a:latin typeface="Times New Roman" panose="02020603050405020304" pitchFamily="18" charset="0"/>
                <a:cs typeface="Times New Roman" panose="02020603050405020304" pitchFamily="18" charset="0"/>
              </a:rPr>
              <a:t>dataframe</a:t>
            </a:r>
            <a:r>
              <a:rPr lang="en-US" sz="2400" dirty="0">
                <a:solidFill>
                  <a:schemeClr val="accent3">
                    <a:lumMod val="25000"/>
                  </a:schemeClr>
                </a:solidFill>
                <a:latin typeface="Times New Roman" panose="02020603050405020304" pitchFamily="18" charset="0"/>
                <a:cs typeface="Times New Roman" panose="02020603050405020304" pitchFamily="18" charset="0"/>
              </a:rPr>
              <a:t> for future analysis.</a:t>
            </a:r>
          </a:p>
          <a:p>
            <a:pPr lvl="1">
              <a:lnSpc>
                <a:spcPct val="100000"/>
              </a:lnSpc>
              <a:spcBef>
                <a:spcPts val="1400"/>
              </a:spcBef>
              <a:buFontTx/>
              <a:buChar char="-"/>
            </a:pPr>
            <a:endParaRPr lang="en-US" sz="2400" dirty="0">
              <a:solidFill>
                <a:schemeClr val="accent3">
                  <a:lumMod val="25000"/>
                </a:schemeClr>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16348"/>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Data Collection</a:t>
            </a: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524107"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used the get request to the SpaceX API to collect data, clean the requested data and did some basic data wrangling and formatting.</a:t>
            </a:r>
          </a:p>
          <a:p>
            <a:pPr>
              <a:lnSpc>
                <a:spcPct val="100000"/>
              </a:lnSpc>
              <a:spcBef>
                <a:spcPts val="1400"/>
              </a:spcBef>
            </a:pPr>
            <a:r>
              <a:rPr lang="en-US" sz="2400" dirty="0">
                <a:solidFill>
                  <a:srgbClr val="00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https://github.com/MeetnParmar/SpaceY/blob/main/Data%20Collection%20with%20API.ipynb</a:t>
            </a:r>
            <a:endParaRPr lang="en-US" sz="2400" dirty="0">
              <a:solidFill>
                <a:srgbClr val="00FF00"/>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16348"/>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4"/>
          <a:stretch>
            <a:fillRect/>
          </a:stretch>
        </p:blipFill>
        <p:spPr>
          <a:xfrm>
            <a:off x="6332363"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33454" y="1538868"/>
            <a:ext cx="4622684" cy="4628570"/>
          </a:xfrm>
          <a:prstGeom prst="rect">
            <a:avLst/>
          </a:prstGeom>
        </p:spPr>
        <p:txBody>
          <a:bodyPr lIns="91440" tIns="45720" rIns="91440" bIns="45720" anchor="t">
            <a:noAutofit/>
          </a:bodyPr>
          <a:lstStyle/>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applied web scrapping to webscrap Falcon 9 launch records with BeautifulSoup </a:t>
            </a:r>
          </a:p>
          <a:p>
            <a:pPr>
              <a:lnSpc>
                <a:spcPct val="100000"/>
              </a:lnSpc>
              <a:spcBef>
                <a:spcPts val="1400"/>
              </a:spcBef>
            </a:pPr>
            <a:r>
              <a:rPr lang="en-US" sz="2400" dirty="0">
                <a:solidFill>
                  <a:schemeClr val="accent3">
                    <a:lumMod val="25000"/>
                  </a:schemeClr>
                </a:solidFill>
                <a:latin typeface="Times New Roman" panose="02020603050405020304" pitchFamily="18" charset="0"/>
                <a:cs typeface="Times New Roman" panose="02020603050405020304" pitchFamily="18" charset="0"/>
              </a:rPr>
              <a:t>We parsed the table and converted it into a pandas dataframe.</a:t>
            </a:r>
          </a:p>
          <a:p>
            <a:pPr>
              <a:lnSpc>
                <a:spcPct val="100000"/>
              </a:lnSpc>
              <a:spcBef>
                <a:spcPts val="1400"/>
              </a:spcBef>
            </a:pPr>
            <a:r>
              <a:rPr lang="en-US" sz="2400" dirty="0">
                <a:solidFill>
                  <a:srgbClr val="00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https://github.com/MeetnParmar/SpaceY/blob/main/Data%20Collection%20with%20Web%20Scrapping.ipynb</a:t>
            </a:r>
            <a:endParaRPr lang="en-US" sz="2400" dirty="0">
              <a:solidFill>
                <a:srgbClr val="00FF00"/>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4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Data Collection - Scraping</a:t>
            </a: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4"/>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761163" y="1485900"/>
            <a:ext cx="5430837" cy="4740275"/>
          </a:xfrm>
          <a:prstGeom prst="rect">
            <a:avLst/>
          </a:prstGeom>
        </p:spPr>
        <p:txBody>
          <a:bodyPr>
            <a:normAutofit/>
          </a:bodyPr>
          <a:lstStyle/>
          <a:p>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We performed exploratory data analysis and determined the training labels.</a:t>
            </a:r>
          </a:p>
          <a:p>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We calculated the number of launches at each site, and the number and occurrence of each orbits</a:t>
            </a:r>
          </a:p>
          <a:p>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We created landing outcome label from outcome column and exported the results to csv.</a:t>
            </a:r>
          </a:p>
          <a:p>
            <a:pPr>
              <a:lnSpc>
                <a:spcPct val="100000"/>
              </a:lnSpc>
              <a:spcBef>
                <a:spcPts val="1400"/>
              </a:spcBef>
            </a:pPr>
            <a:r>
              <a:rPr lang="en-US" sz="2400" dirty="0">
                <a:solidFill>
                  <a:srgbClr val="00FF00"/>
                </a:solidFill>
                <a:latin typeface="Times New Roman" panose="02020603050405020304" pitchFamily="18" charset="0"/>
                <a:ea typeface="Tahoma" panose="020B060403050404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https://github.com/MeetnParmar/SpaceY/blob/main/Data%20Wrangling.ipynb</a:t>
            </a:r>
            <a:endParaRPr lang="en-US" sz="2400" dirty="0">
              <a:solidFill>
                <a:srgbClr val="00FF0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00000"/>
              </a:lnSpc>
              <a:spcBef>
                <a:spcPts val="1400"/>
              </a:spcBef>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chemeClr val="bg1"/>
                </a:solidFill>
                <a:latin typeface="Times New Roman" panose="02020603050405020304" pitchFamily="18" charset="0"/>
                <a:cs typeface="Times New Roman" panose="02020603050405020304" pitchFamily="18" charset="0"/>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4"/>
          <a:stretch>
            <a:fillRect/>
          </a:stretch>
        </p:blipFill>
        <p:spPr>
          <a:xfrm>
            <a:off x="838201" y="1511157"/>
            <a:ext cx="5662668" cy="4499350"/>
          </a:xfrm>
          <a:prstGeom prst="rect">
            <a:avLst/>
          </a:prstGeom>
        </p:spPr>
      </p:pic>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1387</TotalTime>
  <Words>1707</Words>
  <Application>Microsoft Office PowerPoint</Application>
  <PresentationFormat>Widescreen</PresentationFormat>
  <Paragraphs>185</Paragraphs>
  <Slides>41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Abadi</vt:lpstr>
      <vt:lpstr>Arial</vt:lpstr>
      <vt:lpstr>Calibri</vt:lpstr>
      <vt:lpstr>Calibri Light</vt:lpstr>
      <vt:lpstr>Century Gothic</vt:lpstr>
      <vt:lpstr>Times New Roman</vt:lpstr>
      <vt:lpstr>Custom Design</vt:lpstr>
      <vt:lpstr>Vapor Trail</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Drawn from eda</vt:lpstr>
      <vt:lpstr>Flight Number vs. Launch 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Dashboard with plotly</vt:lpstr>
      <vt:lpstr>PowerPoint Presentation</vt:lpstr>
      <vt:lpstr>PowerPoint Presentation</vt:lpstr>
      <vt:lpstr>PowerPoint Presentation</vt:lpstr>
      <vt:lpstr>Predictive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Meet Parmar</cp:lastModifiedBy>
  <cp:revision>200</cp:revision>
  <dcterms:created xsi:type="dcterms:W3CDTF">2021-04-29T18:58:34Z</dcterms:created>
  <dcterms:modified xsi:type="dcterms:W3CDTF">2022-07-12T15:45:20Z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