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22a8c56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22a8c56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22a8c56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22a8c56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464b4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464b4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464b4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464b4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f22a8c5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f22a8c5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f22a8c5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f22a8c5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22a8c56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22a8c56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22a8c5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22a8c5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22a8c56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22a8c56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22a8c56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22a8c56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22a8c56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22a8c56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f22a8c56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f22a8c56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531625" y="564900"/>
            <a:ext cx="65838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dk1"/>
                </a:solidFill>
              </a:rPr>
              <a:t>Job Market Trends and forecasting </a:t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dk1"/>
                </a:solidFill>
              </a:rPr>
              <a:t>Data Analysisi, insights &amp; predictive modeling 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-"/>
            </a:pPr>
            <a:r>
              <a:rPr lang="en" sz="3100">
                <a:solidFill>
                  <a:schemeClr val="dk1"/>
                </a:solidFill>
              </a:rPr>
              <a:t>Meet patel </a:t>
            </a:r>
            <a:endParaRPr sz="3100">
              <a:solidFill>
                <a:schemeClr val="dk1"/>
              </a:solidFill>
            </a:endParaRPr>
          </a:p>
          <a:p>
            <a:pPr indent="-42545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-"/>
            </a:pPr>
            <a:r>
              <a:rPr lang="en" sz="3100">
                <a:solidFill>
                  <a:schemeClr val="dk1"/>
                </a:solidFill>
              </a:rPr>
              <a:t>Date: 28/05/2025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2609700" y="157375"/>
            <a:ext cx="3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Remote Work Trends: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25" y="619075"/>
            <a:ext cx="6078251" cy="31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687975" y="3975000"/>
            <a:ext cx="6290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Remote jobs have remained relatively low and stable, with counts in the hundreds to low thousands.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On-site jobs show an explosive growth from 0 to ~120,000 between January and March 2024.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scale difference between the two makes the remote trend appear flat by comparison, though it's not necessarily stagnant.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11874" cy="341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218025" y="3835325"/>
            <a:ext cx="570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The trend indicates a steady increase in remote job postings from early 2024 through mid to late 2024.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The confidence interval widens over time, which is common in forecasts to reflect growing uncertainty.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Actual data points (black dots) in early 2024 seem to align closely with the forecast, suggesting a good model fit up to that point.</a:t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25" y="262100"/>
            <a:ext cx="7229751" cy="29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917300" y="3516350"/>
            <a:ext cx="6290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There is a strong upward trend in predicted job market growth through mid and late 2024.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initial observed values (dots before 2024-04) align reasonably well with the forecast.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scale of this chart (up to 300,000) suggests it's modeling the broader job market, in contrast to your previous chart which focused specifically on remote job postings (max 1700)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/>
        </p:nvSpPr>
        <p:spPr>
          <a:xfrm>
            <a:off x="1426950" y="1834625"/>
            <a:ext cx="6290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2"/>
                </a:solidFill>
              </a:rPr>
              <a:t>THANK YOU</a:t>
            </a:r>
            <a:endParaRPr sz="4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9058200" cy="57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Objectives of the Analysis: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Understand trends and patterns in the job market using recent job postings.</a:t>
            </a:r>
            <a:endParaRPr b="1"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Analyze relationships between job titles, salaries, geography, and remote work.</a:t>
            </a:r>
            <a:endParaRPr b="1"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Forecast future trends to support workforce planning and career decisions.</a:t>
            </a:r>
            <a:endParaRPr b="1" sz="11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Build tools like recommendation engines and interactive dashboards.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Dataset Used: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Source</a:t>
            </a:r>
            <a:r>
              <a:rPr lang="en" sz="1100">
                <a:solidFill>
                  <a:schemeClr val="dk1"/>
                </a:solidFill>
              </a:rPr>
              <a:t>: Aggregated job postings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Time Range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b="1" lang="en" sz="1100">
                <a:solidFill>
                  <a:schemeClr val="dk1"/>
                </a:solidFill>
              </a:rPr>
              <a:t>February to March 2024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Key columns:</a:t>
            </a:r>
            <a:endParaRPr b="1"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 : job title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Publish date: date of posting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Country: job location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hourly_low , hourly_high,budget : Compensation details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Tools &amp; Libraries: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Python</a:t>
            </a:r>
            <a:r>
              <a:rPr lang="en" sz="1100">
                <a:solidFill>
                  <a:schemeClr val="dk1"/>
                </a:solidFill>
              </a:rPr>
              <a:t>: Data processing and scripting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pandas</a:t>
            </a:r>
            <a:r>
              <a:rPr lang="en" sz="1100">
                <a:solidFill>
                  <a:schemeClr val="dk1"/>
                </a:solidFill>
              </a:rPr>
              <a:t>: Data manipulation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seaborn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matplotlib</a:t>
            </a:r>
            <a:r>
              <a:rPr lang="en" sz="1100">
                <a:solidFill>
                  <a:schemeClr val="dk1"/>
                </a:solidFill>
              </a:rPr>
              <a:t>: Data visualization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Prophet</a:t>
            </a:r>
            <a:r>
              <a:rPr lang="en" sz="1100">
                <a:solidFill>
                  <a:schemeClr val="dk1"/>
                </a:solidFill>
              </a:rPr>
              <a:t>: Time-series forecasting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scikit-learn</a:t>
            </a:r>
            <a:r>
              <a:rPr lang="en" sz="1100">
                <a:solidFill>
                  <a:schemeClr val="dk1"/>
                </a:solidFill>
              </a:rPr>
              <a:t>: Machine learning &amp; vectorization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Streamlit </a:t>
            </a:r>
            <a:r>
              <a:rPr lang="en" sz="1100">
                <a:solidFill>
                  <a:schemeClr val="dk1"/>
                </a:solidFill>
              </a:rPr>
              <a:t>: Web dashboards &amp; APIs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48650" y="475700"/>
            <a:ext cx="8453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Salary Normalization :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Hour based : 102422 out of 206313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Budget based:103891 out of 206313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Keyword </a:t>
            </a:r>
            <a:r>
              <a:rPr b="1" lang="en" sz="1800">
                <a:solidFill>
                  <a:schemeClr val="dk1"/>
                </a:solidFill>
              </a:rPr>
              <a:t>extraction</a:t>
            </a:r>
            <a:r>
              <a:rPr b="1" lang="en" sz="1800">
                <a:solidFill>
                  <a:schemeClr val="dk1"/>
                </a:solidFill>
              </a:rPr>
              <a:t> :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First, clean and lowercase job titles.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Apply countvectorizer to extract top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15 key words.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Correlation analysis: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138" y="393050"/>
            <a:ext cx="4050049" cy="246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275" y="3095725"/>
            <a:ext cx="4549776" cy="18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1962250" y="574800"/>
            <a:ext cx="56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812650" y="951400"/>
            <a:ext cx="7393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</a:rPr>
              <a:t>Emerging Job Categories:</a:t>
            </a:r>
            <a:endParaRPr b="1" sz="3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Extract keywords from job titles using CountVectorizer.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Aggregate job counts per keyword by year_month.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Calculate monthly posting trends for each keyword.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Use growth rate to identify emerging roles.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717800" y="604550"/>
            <a:ext cx="6488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Hourly Rate by Country:</a:t>
            </a:r>
            <a:endParaRPr b="1" sz="2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Group job postings by country.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Calculate average hourly_low and hourly_high rates.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Handle missing values and normalize rates.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Use aggregation functions to get country-wise averages.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525" y="152400"/>
            <a:ext cx="6771125" cy="31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1113875" y="3614650"/>
            <a:ext cx="62901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India has the highest average budget (~1,470).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Canada (~1,440) and UAE (~1,180) also show strong average budgets.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"Unknown" category is also high (~1,070), indicating anonymized or missing location data linked to higher budgets.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Pakistan (~380) and Netherlands (~420) have the lowest average budgets among the top 10.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Germany is mid-range (~600).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1717800" y="327050"/>
            <a:ext cx="57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Job Recommendation Engine: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925" y="1000950"/>
            <a:ext cx="5662674" cy="36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438" y="1040600"/>
            <a:ext cx="7409124" cy="39406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 txBox="1"/>
          <p:nvPr/>
        </p:nvSpPr>
        <p:spPr>
          <a:xfrm>
            <a:off x="1717800" y="317125"/>
            <a:ext cx="57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Code of job </a:t>
            </a:r>
            <a:r>
              <a:rPr b="1" lang="en" sz="1800">
                <a:solidFill>
                  <a:schemeClr val="dk1"/>
                </a:solidFill>
              </a:rPr>
              <a:t>recommendation</a:t>
            </a:r>
            <a:r>
              <a:rPr b="1" lang="en" sz="1800">
                <a:solidFill>
                  <a:schemeClr val="dk1"/>
                </a:solidFill>
              </a:rPr>
              <a:t> engine: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1717800" y="109000"/>
            <a:ext cx="57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Market Dynamics Tracking: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300" y="602325"/>
            <a:ext cx="6689524" cy="18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4025" y="2785000"/>
            <a:ext cx="6184076" cy="22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