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56" r:id="rId3"/>
    <p:sldId id="259" r:id="rId4"/>
    <p:sldId id="257" r:id="rId5"/>
    <p:sldId id="258" r:id="rId6"/>
    <p:sldId id="260" r:id="rId7"/>
    <p:sldId id="261"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7AC5AB-FCBC-43D5-B6CD-60032A7602F4}"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F423E178-7000-4FB0-986C-DD30E98C9581}">
      <dgm:prSet/>
      <dgm:spPr/>
      <dgm:t>
        <a:bodyPr/>
        <a:lstStyle/>
        <a:p>
          <a:r>
            <a:rPr lang="en-US" b="1" dirty="0"/>
            <a:t>Submitted by:</a:t>
          </a:r>
          <a:endParaRPr lang="en-US" dirty="0"/>
        </a:p>
      </dgm:t>
    </dgm:pt>
    <dgm:pt modelId="{847A099C-745B-42FA-A13D-4ABD5E6536EB}" type="parTrans" cxnId="{63CADD3F-9CC1-4680-AFB8-1942FFEF3E1E}">
      <dgm:prSet/>
      <dgm:spPr/>
      <dgm:t>
        <a:bodyPr/>
        <a:lstStyle/>
        <a:p>
          <a:endParaRPr lang="en-US"/>
        </a:p>
      </dgm:t>
    </dgm:pt>
    <dgm:pt modelId="{62EDC601-3915-4D41-99B4-CFD1636BECCB}" type="sibTrans" cxnId="{63CADD3F-9CC1-4680-AFB8-1942FFEF3E1E}">
      <dgm:prSet/>
      <dgm:spPr/>
      <dgm:t>
        <a:bodyPr/>
        <a:lstStyle/>
        <a:p>
          <a:endParaRPr lang="en-US"/>
        </a:p>
      </dgm:t>
    </dgm:pt>
    <dgm:pt modelId="{51BAE8A3-35E5-4577-870C-03FB0188DCF5}">
      <dgm:prSet/>
      <dgm:spPr/>
      <dgm:t>
        <a:bodyPr/>
        <a:lstStyle/>
        <a:p>
          <a:r>
            <a:rPr lang="en-US" dirty="0"/>
            <a:t>Larissa </a:t>
          </a:r>
          <a:r>
            <a:rPr lang="en-US" dirty="0" err="1"/>
            <a:t>pereira</a:t>
          </a:r>
          <a:endParaRPr lang="en-US" dirty="0"/>
        </a:p>
      </dgm:t>
    </dgm:pt>
    <dgm:pt modelId="{0D5F4866-8130-41AA-AABD-434802D05C88}" type="parTrans" cxnId="{4BD2C0E2-B312-43AD-9CB9-81BDBF3FAC13}">
      <dgm:prSet/>
      <dgm:spPr/>
      <dgm:t>
        <a:bodyPr/>
        <a:lstStyle/>
        <a:p>
          <a:endParaRPr lang="en-US"/>
        </a:p>
      </dgm:t>
    </dgm:pt>
    <dgm:pt modelId="{329EF480-84A7-4A45-AB72-1D3CA1340320}" type="sibTrans" cxnId="{4BD2C0E2-B312-43AD-9CB9-81BDBF3FAC13}">
      <dgm:prSet/>
      <dgm:spPr/>
      <dgm:t>
        <a:bodyPr/>
        <a:lstStyle/>
        <a:p>
          <a:endParaRPr lang="en-US"/>
        </a:p>
      </dgm:t>
    </dgm:pt>
    <dgm:pt modelId="{6F5281AC-F073-44B1-88D8-B7D687EE2374}">
      <dgm:prSet/>
      <dgm:spPr/>
      <dgm:t>
        <a:bodyPr/>
        <a:lstStyle/>
        <a:p>
          <a:r>
            <a:rPr lang="en-US"/>
            <a:t>Meet patel</a:t>
          </a:r>
        </a:p>
      </dgm:t>
    </dgm:pt>
    <dgm:pt modelId="{68EE52EE-687E-4B1D-9E14-0AB999F5F66C}" type="parTrans" cxnId="{E0B78EB1-6354-419E-9618-716A1D0B63C8}">
      <dgm:prSet/>
      <dgm:spPr/>
      <dgm:t>
        <a:bodyPr/>
        <a:lstStyle/>
        <a:p>
          <a:endParaRPr lang="en-US"/>
        </a:p>
      </dgm:t>
    </dgm:pt>
    <dgm:pt modelId="{443F3011-F669-420F-85C8-B579C2A89295}" type="sibTrans" cxnId="{E0B78EB1-6354-419E-9618-716A1D0B63C8}">
      <dgm:prSet/>
      <dgm:spPr/>
      <dgm:t>
        <a:bodyPr/>
        <a:lstStyle/>
        <a:p>
          <a:endParaRPr lang="en-US"/>
        </a:p>
      </dgm:t>
    </dgm:pt>
    <dgm:pt modelId="{12745AD8-9A9C-4C2E-8439-F72597DEFFCE}" type="pres">
      <dgm:prSet presAssocID="{4F7AC5AB-FCBC-43D5-B6CD-60032A7602F4}" presName="vert0" presStyleCnt="0">
        <dgm:presLayoutVars>
          <dgm:dir/>
          <dgm:animOne val="branch"/>
          <dgm:animLvl val="lvl"/>
        </dgm:presLayoutVars>
      </dgm:prSet>
      <dgm:spPr/>
    </dgm:pt>
    <dgm:pt modelId="{67463B7A-DAC8-4F9C-A77F-C75164462717}" type="pres">
      <dgm:prSet presAssocID="{F423E178-7000-4FB0-986C-DD30E98C9581}" presName="thickLine" presStyleLbl="alignNode1" presStyleIdx="0" presStyleCnt="3"/>
      <dgm:spPr/>
    </dgm:pt>
    <dgm:pt modelId="{765A33DC-1221-469F-9C72-BFCB70816736}" type="pres">
      <dgm:prSet presAssocID="{F423E178-7000-4FB0-986C-DD30E98C9581}" presName="horz1" presStyleCnt="0"/>
      <dgm:spPr/>
    </dgm:pt>
    <dgm:pt modelId="{E2D96986-8269-4916-B6E8-66ABDC7E4C2F}" type="pres">
      <dgm:prSet presAssocID="{F423E178-7000-4FB0-986C-DD30E98C9581}" presName="tx1" presStyleLbl="revTx" presStyleIdx="0" presStyleCnt="3"/>
      <dgm:spPr/>
    </dgm:pt>
    <dgm:pt modelId="{7A7BBC23-628D-42C4-8815-8CE27E73A56E}" type="pres">
      <dgm:prSet presAssocID="{F423E178-7000-4FB0-986C-DD30E98C9581}" presName="vert1" presStyleCnt="0"/>
      <dgm:spPr/>
    </dgm:pt>
    <dgm:pt modelId="{4D133A35-1B56-4295-B1D2-9F7028C224D3}" type="pres">
      <dgm:prSet presAssocID="{51BAE8A3-35E5-4577-870C-03FB0188DCF5}" presName="thickLine" presStyleLbl="alignNode1" presStyleIdx="1" presStyleCnt="3"/>
      <dgm:spPr/>
    </dgm:pt>
    <dgm:pt modelId="{56D15577-9928-4754-A9E4-D696B5ADD503}" type="pres">
      <dgm:prSet presAssocID="{51BAE8A3-35E5-4577-870C-03FB0188DCF5}" presName="horz1" presStyleCnt="0"/>
      <dgm:spPr/>
    </dgm:pt>
    <dgm:pt modelId="{AFC16ECD-7213-44F8-978E-031E440C9D20}" type="pres">
      <dgm:prSet presAssocID="{51BAE8A3-35E5-4577-870C-03FB0188DCF5}" presName="tx1" presStyleLbl="revTx" presStyleIdx="1" presStyleCnt="3"/>
      <dgm:spPr/>
    </dgm:pt>
    <dgm:pt modelId="{C319B701-E17C-4AFD-BB2F-88F7C45FC8CE}" type="pres">
      <dgm:prSet presAssocID="{51BAE8A3-35E5-4577-870C-03FB0188DCF5}" presName="vert1" presStyleCnt="0"/>
      <dgm:spPr/>
    </dgm:pt>
    <dgm:pt modelId="{C98AE37F-323B-4644-BE70-8D25BA8DF178}" type="pres">
      <dgm:prSet presAssocID="{6F5281AC-F073-44B1-88D8-B7D687EE2374}" presName="thickLine" presStyleLbl="alignNode1" presStyleIdx="2" presStyleCnt="3"/>
      <dgm:spPr/>
    </dgm:pt>
    <dgm:pt modelId="{4FF2C63B-1205-400F-965D-20A05C0D19C3}" type="pres">
      <dgm:prSet presAssocID="{6F5281AC-F073-44B1-88D8-B7D687EE2374}" presName="horz1" presStyleCnt="0"/>
      <dgm:spPr/>
    </dgm:pt>
    <dgm:pt modelId="{D8FF4881-675A-41DF-9625-E31AAF9639F9}" type="pres">
      <dgm:prSet presAssocID="{6F5281AC-F073-44B1-88D8-B7D687EE2374}" presName="tx1" presStyleLbl="revTx" presStyleIdx="2" presStyleCnt="3"/>
      <dgm:spPr/>
    </dgm:pt>
    <dgm:pt modelId="{EA2E441A-6BDE-4139-94CD-6DF38848FFEB}" type="pres">
      <dgm:prSet presAssocID="{6F5281AC-F073-44B1-88D8-B7D687EE2374}" presName="vert1" presStyleCnt="0"/>
      <dgm:spPr/>
    </dgm:pt>
  </dgm:ptLst>
  <dgm:cxnLst>
    <dgm:cxn modelId="{63CADD3F-9CC1-4680-AFB8-1942FFEF3E1E}" srcId="{4F7AC5AB-FCBC-43D5-B6CD-60032A7602F4}" destId="{F423E178-7000-4FB0-986C-DD30E98C9581}" srcOrd="0" destOrd="0" parTransId="{847A099C-745B-42FA-A13D-4ABD5E6536EB}" sibTransId="{62EDC601-3915-4D41-99B4-CFD1636BECCB}"/>
    <dgm:cxn modelId="{51A81949-C7F6-4CFA-A460-595D7DE689B0}" type="presOf" srcId="{F423E178-7000-4FB0-986C-DD30E98C9581}" destId="{E2D96986-8269-4916-B6E8-66ABDC7E4C2F}" srcOrd="0" destOrd="0" presId="urn:microsoft.com/office/officeart/2008/layout/LinedList"/>
    <dgm:cxn modelId="{2D70204D-0765-480C-95F6-2BB898B97935}" type="presOf" srcId="{6F5281AC-F073-44B1-88D8-B7D687EE2374}" destId="{D8FF4881-675A-41DF-9625-E31AAF9639F9}" srcOrd="0" destOrd="0" presId="urn:microsoft.com/office/officeart/2008/layout/LinedList"/>
    <dgm:cxn modelId="{E0B78EB1-6354-419E-9618-716A1D0B63C8}" srcId="{4F7AC5AB-FCBC-43D5-B6CD-60032A7602F4}" destId="{6F5281AC-F073-44B1-88D8-B7D687EE2374}" srcOrd="2" destOrd="0" parTransId="{68EE52EE-687E-4B1D-9E14-0AB999F5F66C}" sibTransId="{443F3011-F669-420F-85C8-B579C2A89295}"/>
    <dgm:cxn modelId="{A36508D4-6A77-4072-80C6-3343AB91F030}" type="presOf" srcId="{51BAE8A3-35E5-4577-870C-03FB0188DCF5}" destId="{AFC16ECD-7213-44F8-978E-031E440C9D20}" srcOrd="0" destOrd="0" presId="urn:microsoft.com/office/officeart/2008/layout/LinedList"/>
    <dgm:cxn modelId="{4BD2C0E2-B312-43AD-9CB9-81BDBF3FAC13}" srcId="{4F7AC5AB-FCBC-43D5-B6CD-60032A7602F4}" destId="{51BAE8A3-35E5-4577-870C-03FB0188DCF5}" srcOrd="1" destOrd="0" parTransId="{0D5F4866-8130-41AA-AABD-434802D05C88}" sibTransId="{329EF480-84A7-4A45-AB72-1D3CA1340320}"/>
    <dgm:cxn modelId="{260489F2-C7F4-4BE1-AC32-B3DEE4E3C296}" type="presOf" srcId="{4F7AC5AB-FCBC-43D5-B6CD-60032A7602F4}" destId="{12745AD8-9A9C-4C2E-8439-F72597DEFFCE}" srcOrd="0" destOrd="0" presId="urn:microsoft.com/office/officeart/2008/layout/LinedList"/>
    <dgm:cxn modelId="{CB363D21-5469-4C32-911E-4B184897A6AE}" type="presParOf" srcId="{12745AD8-9A9C-4C2E-8439-F72597DEFFCE}" destId="{67463B7A-DAC8-4F9C-A77F-C75164462717}" srcOrd="0" destOrd="0" presId="urn:microsoft.com/office/officeart/2008/layout/LinedList"/>
    <dgm:cxn modelId="{B7BA89F0-219B-4C54-BDA0-8857107A5803}" type="presParOf" srcId="{12745AD8-9A9C-4C2E-8439-F72597DEFFCE}" destId="{765A33DC-1221-469F-9C72-BFCB70816736}" srcOrd="1" destOrd="0" presId="urn:microsoft.com/office/officeart/2008/layout/LinedList"/>
    <dgm:cxn modelId="{C8E99437-A81B-4E1F-A5F5-5A4E5CC07E2C}" type="presParOf" srcId="{765A33DC-1221-469F-9C72-BFCB70816736}" destId="{E2D96986-8269-4916-B6E8-66ABDC7E4C2F}" srcOrd="0" destOrd="0" presId="urn:microsoft.com/office/officeart/2008/layout/LinedList"/>
    <dgm:cxn modelId="{CBAF37BE-BDD1-4220-BD77-F5F58F26DAFF}" type="presParOf" srcId="{765A33DC-1221-469F-9C72-BFCB70816736}" destId="{7A7BBC23-628D-42C4-8815-8CE27E73A56E}" srcOrd="1" destOrd="0" presId="urn:microsoft.com/office/officeart/2008/layout/LinedList"/>
    <dgm:cxn modelId="{405F4A7B-FF86-48AC-BAC6-30705E88F185}" type="presParOf" srcId="{12745AD8-9A9C-4C2E-8439-F72597DEFFCE}" destId="{4D133A35-1B56-4295-B1D2-9F7028C224D3}" srcOrd="2" destOrd="0" presId="urn:microsoft.com/office/officeart/2008/layout/LinedList"/>
    <dgm:cxn modelId="{51AE26B7-DB97-4F90-9A71-D6A5B81E1A2A}" type="presParOf" srcId="{12745AD8-9A9C-4C2E-8439-F72597DEFFCE}" destId="{56D15577-9928-4754-A9E4-D696B5ADD503}" srcOrd="3" destOrd="0" presId="urn:microsoft.com/office/officeart/2008/layout/LinedList"/>
    <dgm:cxn modelId="{FD7D3E43-3C8D-4DD9-8358-0E264428AF2F}" type="presParOf" srcId="{56D15577-9928-4754-A9E4-D696B5ADD503}" destId="{AFC16ECD-7213-44F8-978E-031E440C9D20}" srcOrd="0" destOrd="0" presId="urn:microsoft.com/office/officeart/2008/layout/LinedList"/>
    <dgm:cxn modelId="{B019FD43-59E6-4CAF-A1EF-F03687C5D3ED}" type="presParOf" srcId="{56D15577-9928-4754-A9E4-D696B5ADD503}" destId="{C319B701-E17C-4AFD-BB2F-88F7C45FC8CE}" srcOrd="1" destOrd="0" presId="urn:microsoft.com/office/officeart/2008/layout/LinedList"/>
    <dgm:cxn modelId="{B564EB36-B75C-4254-BE85-0297DF8DEF23}" type="presParOf" srcId="{12745AD8-9A9C-4C2E-8439-F72597DEFFCE}" destId="{C98AE37F-323B-4644-BE70-8D25BA8DF178}" srcOrd="4" destOrd="0" presId="urn:microsoft.com/office/officeart/2008/layout/LinedList"/>
    <dgm:cxn modelId="{4E366F60-7C11-4108-9C44-9579E727CC30}" type="presParOf" srcId="{12745AD8-9A9C-4C2E-8439-F72597DEFFCE}" destId="{4FF2C63B-1205-400F-965D-20A05C0D19C3}" srcOrd="5" destOrd="0" presId="urn:microsoft.com/office/officeart/2008/layout/LinedList"/>
    <dgm:cxn modelId="{897E0DCE-2DC4-42A7-8418-ADDED7508198}" type="presParOf" srcId="{4FF2C63B-1205-400F-965D-20A05C0D19C3}" destId="{D8FF4881-675A-41DF-9625-E31AAF9639F9}" srcOrd="0" destOrd="0" presId="urn:microsoft.com/office/officeart/2008/layout/LinedList"/>
    <dgm:cxn modelId="{B7CEB13E-9464-4549-A015-F246CB60052B}" type="presParOf" srcId="{4FF2C63B-1205-400F-965D-20A05C0D19C3}" destId="{EA2E441A-6BDE-4139-94CD-6DF38848FFE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528DA26-2D43-4893-B958-B3189115DB65}"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2921BDB6-26DE-46C1-81C5-CD26CC3A276A}">
      <dgm:prSet/>
      <dgm:spPr/>
      <dgm:t>
        <a:bodyPr/>
        <a:lstStyle/>
        <a:p>
          <a:r>
            <a:rPr lang="en-IN" b="0" i="0"/>
            <a:t>The term “Random Forest Classifier” refers to the classification algorithm made up of several decision trees. The algorithm uses randomness to build each individual tree to promote uncorrelated forests, which then uses the forest’s predictive powers to make accurate decisions.</a:t>
          </a:r>
          <a:endParaRPr lang="en-US"/>
        </a:p>
      </dgm:t>
    </dgm:pt>
    <dgm:pt modelId="{C14BC364-BBD5-4D44-8759-4357F53B2078}" type="parTrans" cxnId="{761ECC7A-2D17-4ACD-8761-F6EC163089AB}">
      <dgm:prSet/>
      <dgm:spPr/>
      <dgm:t>
        <a:bodyPr/>
        <a:lstStyle/>
        <a:p>
          <a:endParaRPr lang="en-US"/>
        </a:p>
      </dgm:t>
    </dgm:pt>
    <dgm:pt modelId="{9EA032CA-CADD-4FA2-B615-C8914B05C5E0}" type="sibTrans" cxnId="{761ECC7A-2D17-4ACD-8761-F6EC163089AB}">
      <dgm:prSet/>
      <dgm:spPr/>
      <dgm:t>
        <a:bodyPr/>
        <a:lstStyle/>
        <a:p>
          <a:endParaRPr lang="en-US"/>
        </a:p>
      </dgm:t>
    </dgm:pt>
    <dgm:pt modelId="{AB8B5C61-1586-410E-AB75-41387B8171FA}">
      <dgm:prSet/>
      <dgm:spPr/>
      <dgm:t>
        <a:bodyPr/>
        <a:lstStyle/>
        <a:p>
          <a:r>
            <a:rPr lang="en-IN" b="0" i="0"/>
            <a:t>The random forest algorithm is used in a lot of different fields, like banking, the stock market, medicine and e-commerce.</a:t>
          </a:r>
          <a:endParaRPr lang="en-US"/>
        </a:p>
      </dgm:t>
    </dgm:pt>
    <dgm:pt modelId="{A2F15F59-C4DC-454B-9432-DDC8903F2DC6}" type="parTrans" cxnId="{E873553C-B9B4-46A9-B908-CB0B735516A6}">
      <dgm:prSet/>
      <dgm:spPr/>
      <dgm:t>
        <a:bodyPr/>
        <a:lstStyle/>
        <a:p>
          <a:endParaRPr lang="en-US"/>
        </a:p>
      </dgm:t>
    </dgm:pt>
    <dgm:pt modelId="{A1E5C5E0-5218-4EB8-A24A-A1BE628F4232}" type="sibTrans" cxnId="{E873553C-B9B4-46A9-B908-CB0B735516A6}">
      <dgm:prSet/>
      <dgm:spPr/>
      <dgm:t>
        <a:bodyPr/>
        <a:lstStyle/>
        <a:p>
          <a:endParaRPr lang="en-US"/>
        </a:p>
      </dgm:t>
    </dgm:pt>
    <dgm:pt modelId="{5F74E26A-7ACB-48B9-9880-4D55F729C778}" type="pres">
      <dgm:prSet presAssocID="{A528DA26-2D43-4893-B958-B3189115DB65}" presName="vert0" presStyleCnt="0">
        <dgm:presLayoutVars>
          <dgm:dir/>
          <dgm:animOne val="branch"/>
          <dgm:animLvl val="lvl"/>
        </dgm:presLayoutVars>
      </dgm:prSet>
      <dgm:spPr/>
    </dgm:pt>
    <dgm:pt modelId="{B32A10AA-7029-4820-BDFF-170C8FE14762}" type="pres">
      <dgm:prSet presAssocID="{2921BDB6-26DE-46C1-81C5-CD26CC3A276A}" presName="thickLine" presStyleLbl="alignNode1" presStyleIdx="0" presStyleCnt="2"/>
      <dgm:spPr/>
    </dgm:pt>
    <dgm:pt modelId="{2061801A-C6F2-49BC-B0DD-0C08A6D58F9D}" type="pres">
      <dgm:prSet presAssocID="{2921BDB6-26DE-46C1-81C5-CD26CC3A276A}" presName="horz1" presStyleCnt="0"/>
      <dgm:spPr/>
    </dgm:pt>
    <dgm:pt modelId="{01ED00AC-7303-43B8-91E3-320EBD40BDE6}" type="pres">
      <dgm:prSet presAssocID="{2921BDB6-26DE-46C1-81C5-CD26CC3A276A}" presName="tx1" presStyleLbl="revTx" presStyleIdx="0" presStyleCnt="2"/>
      <dgm:spPr/>
    </dgm:pt>
    <dgm:pt modelId="{423C2885-DCF6-4817-AC9D-BA1A42C6BB32}" type="pres">
      <dgm:prSet presAssocID="{2921BDB6-26DE-46C1-81C5-CD26CC3A276A}" presName="vert1" presStyleCnt="0"/>
      <dgm:spPr/>
    </dgm:pt>
    <dgm:pt modelId="{424151CE-6F2F-449A-B5D4-80224A9530FA}" type="pres">
      <dgm:prSet presAssocID="{AB8B5C61-1586-410E-AB75-41387B8171FA}" presName="thickLine" presStyleLbl="alignNode1" presStyleIdx="1" presStyleCnt="2"/>
      <dgm:spPr/>
    </dgm:pt>
    <dgm:pt modelId="{995AE7E5-A95C-46F9-9AE7-E9A9627E77F0}" type="pres">
      <dgm:prSet presAssocID="{AB8B5C61-1586-410E-AB75-41387B8171FA}" presName="horz1" presStyleCnt="0"/>
      <dgm:spPr/>
    </dgm:pt>
    <dgm:pt modelId="{A3F3196D-5423-4846-BFCA-27A8DDC745AF}" type="pres">
      <dgm:prSet presAssocID="{AB8B5C61-1586-410E-AB75-41387B8171FA}" presName="tx1" presStyleLbl="revTx" presStyleIdx="1" presStyleCnt="2"/>
      <dgm:spPr/>
    </dgm:pt>
    <dgm:pt modelId="{2CCD6D9A-8DF0-4353-B898-3B8F4E38EDFA}" type="pres">
      <dgm:prSet presAssocID="{AB8B5C61-1586-410E-AB75-41387B8171FA}" presName="vert1" presStyleCnt="0"/>
      <dgm:spPr/>
    </dgm:pt>
  </dgm:ptLst>
  <dgm:cxnLst>
    <dgm:cxn modelId="{E873553C-B9B4-46A9-B908-CB0B735516A6}" srcId="{A528DA26-2D43-4893-B958-B3189115DB65}" destId="{AB8B5C61-1586-410E-AB75-41387B8171FA}" srcOrd="1" destOrd="0" parTransId="{A2F15F59-C4DC-454B-9432-DDC8903F2DC6}" sibTransId="{A1E5C5E0-5218-4EB8-A24A-A1BE628F4232}"/>
    <dgm:cxn modelId="{CB4AB046-99B0-4943-8FB7-09E17524D1BC}" type="presOf" srcId="{AB8B5C61-1586-410E-AB75-41387B8171FA}" destId="{A3F3196D-5423-4846-BFCA-27A8DDC745AF}" srcOrd="0" destOrd="0" presId="urn:microsoft.com/office/officeart/2008/layout/LinedList"/>
    <dgm:cxn modelId="{8DD8F351-F417-4E82-8030-4D374FA45112}" type="presOf" srcId="{2921BDB6-26DE-46C1-81C5-CD26CC3A276A}" destId="{01ED00AC-7303-43B8-91E3-320EBD40BDE6}" srcOrd="0" destOrd="0" presId="urn:microsoft.com/office/officeart/2008/layout/LinedList"/>
    <dgm:cxn modelId="{761ECC7A-2D17-4ACD-8761-F6EC163089AB}" srcId="{A528DA26-2D43-4893-B958-B3189115DB65}" destId="{2921BDB6-26DE-46C1-81C5-CD26CC3A276A}" srcOrd="0" destOrd="0" parTransId="{C14BC364-BBD5-4D44-8759-4357F53B2078}" sibTransId="{9EA032CA-CADD-4FA2-B615-C8914B05C5E0}"/>
    <dgm:cxn modelId="{85ABECD9-AEBB-4AD2-B14E-AE8E5D31F2CA}" type="presOf" srcId="{A528DA26-2D43-4893-B958-B3189115DB65}" destId="{5F74E26A-7ACB-48B9-9880-4D55F729C778}" srcOrd="0" destOrd="0" presId="urn:microsoft.com/office/officeart/2008/layout/LinedList"/>
    <dgm:cxn modelId="{E5C4D48B-4E1C-4CA3-BB30-5D2CF3931AED}" type="presParOf" srcId="{5F74E26A-7ACB-48B9-9880-4D55F729C778}" destId="{B32A10AA-7029-4820-BDFF-170C8FE14762}" srcOrd="0" destOrd="0" presId="urn:microsoft.com/office/officeart/2008/layout/LinedList"/>
    <dgm:cxn modelId="{346B8640-FD53-4766-9ADB-ACA02A79BA03}" type="presParOf" srcId="{5F74E26A-7ACB-48B9-9880-4D55F729C778}" destId="{2061801A-C6F2-49BC-B0DD-0C08A6D58F9D}" srcOrd="1" destOrd="0" presId="urn:microsoft.com/office/officeart/2008/layout/LinedList"/>
    <dgm:cxn modelId="{DBC718E9-5F70-4BB4-97F3-848E72225D19}" type="presParOf" srcId="{2061801A-C6F2-49BC-B0DD-0C08A6D58F9D}" destId="{01ED00AC-7303-43B8-91E3-320EBD40BDE6}" srcOrd="0" destOrd="0" presId="urn:microsoft.com/office/officeart/2008/layout/LinedList"/>
    <dgm:cxn modelId="{39876E6B-1361-44F7-B36B-AD723EE08FF9}" type="presParOf" srcId="{2061801A-C6F2-49BC-B0DD-0C08A6D58F9D}" destId="{423C2885-DCF6-4817-AC9D-BA1A42C6BB32}" srcOrd="1" destOrd="0" presId="urn:microsoft.com/office/officeart/2008/layout/LinedList"/>
    <dgm:cxn modelId="{4FEA3517-5648-4634-8D67-049ED1AE7160}" type="presParOf" srcId="{5F74E26A-7ACB-48B9-9880-4D55F729C778}" destId="{424151CE-6F2F-449A-B5D4-80224A9530FA}" srcOrd="2" destOrd="0" presId="urn:microsoft.com/office/officeart/2008/layout/LinedList"/>
    <dgm:cxn modelId="{D571468A-E4AC-4A90-9E23-0BA48B18E415}" type="presParOf" srcId="{5F74E26A-7ACB-48B9-9880-4D55F729C778}" destId="{995AE7E5-A95C-46F9-9AE7-E9A9627E77F0}" srcOrd="3" destOrd="0" presId="urn:microsoft.com/office/officeart/2008/layout/LinedList"/>
    <dgm:cxn modelId="{E9D39978-592F-4F08-825A-A372E0DC1CFE}" type="presParOf" srcId="{995AE7E5-A95C-46F9-9AE7-E9A9627E77F0}" destId="{A3F3196D-5423-4846-BFCA-27A8DDC745AF}" srcOrd="0" destOrd="0" presId="urn:microsoft.com/office/officeart/2008/layout/LinedList"/>
    <dgm:cxn modelId="{3CB8335C-5115-4D25-B642-574C974E385E}" type="presParOf" srcId="{995AE7E5-A95C-46F9-9AE7-E9A9627E77F0}" destId="{2CCD6D9A-8DF0-4353-B898-3B8F4E38EDF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9D8CFB3-B232-478E-9101-9134BD69F97D}" type="doc">
      <dgm:prSet loTypeId="urn:microsoft.com/office/officeart/2008/layout/LinedList" loCatId="list" qsTypeId="urn:microsoft.com/office/officeart/2005/8/quickstyle/simple1" qsCatId="simple" csTypeId="urn:microsoft.com/office/officeart/2005/8/colors/accent4_2" csCatId="accent4" phldr="1"/>
      <dgm:spPr/>
      <dgm:t>
        <a:bodyPr/>
        <a:lstStyle/>
        <a:p>
          <a:endParaRPr lang="en-US"/>
        </a:p>
      </dgm:t>
    </dgm:pt>
    <dgm:pt modelId="{4B904F8D-D32F-41CC-826F-56832CCD5CD3}">
      <dgm:prSet/>
      <dgm:spPr/>
      <dgm:t>
        <a:bodyPr/>
        <a:lstStyle/>
        <a:p>
          <a:r>
            <a:rPr lang="en-IN" b="0" i="0" dirty="0"/>
            <a:t>There is the </a:t>
          </a:r>
          <a:r>
            <a:rPr lang="en-IN" b="1" i="0" dirty="0" err="1"/>
            <a:t>n_estimators</a:t>
          </a:r>
          <a:r>
            <a:rPr lang="en-IN" b="1" i="0" dirty="0"/>
            <a:t> </a:t>
          </a:r>
          <a:r>
            <a:rPr lang="en-IN" b="0" i="0" dirty="0"/>
            <a:t>hyperparameter, which is just the number of trees the algorithm builds before taking the maximum voting or taking the averages of predictions. In general, a higher number of trees increases the performance and makes the predictions more stable, but it also slows down the computation.</a:t>
          </a:r>
          <a:endParaRPr lang="en-US" dirty="0"/>
        </a:p>
      </dgm:t>
    </dgm:pt>
    <dgm:pt modelId="{630F7D1B-F2F6-40B4-A2E7-6731F07C398C}" type="parTrans" cxnId="{E9073DD3-5C01-4DAF-BFF2-25D176A0C3F5}">
      <dgm:prSet/>
      <dgm:spPr/>
      <dgm:t>
        <a:bodyPr/>
        <a:lstStyle/>
        <a:p>
          <a:endParaRPr lang="en-US"/>
        </a:p>
      </dgm:t>
    </dgm:pt>
    <dgm:pt modelId="{D43593AD-49FF-40E7-A9AD-4D037031DFDD}" type="sibTrans" cxnId="{E9073DD3-5C01-4DAF-BFF2-25D176A0C3F5}">
      <dgm:prSet/>
      <dgm:spPr/>
      <dgm:t>
        <a:bodyPr/>
        <a:lstStyle/>
        <a:p>
          <a:endParaRPr lang="en-US"/>
        </a:p>
      </dgm:t>
    </dgm:pt>
    <dgm:pt modelId="{C10C90D4-77D0-418D-AD3C-701ED4779A01}">
      <dgm:prSet/>
      <dgm:spPr/>
      <dgm:t>
        <a:bodyPr/>
        <a:lstStyle/>
        <a:p>
          <a:r>
            <a:rPr lang="en-IN" b="1" i="0"/>
            <a:t>max_features,</a:t>
          </a:r>
          <a:r>
            <a:rPr lang="en-IN" b="0" i="0"/>
            <a:t> which is the maximum number of features random forest considers to split a node. Sklearn provides several options, all described in the documentation.</a:t>
          </a:r>
          <a:endParaRPr lang="en-US"/>
        </a:p>
      </dgm:t>
    </dgm:pt>
    <dgm:pt modelId="{DD99BC0F-EC9D-4A99-B5E0-D0029B706AA6}" type="parTrans" cxnId="{F5413DCA-F829-4281-9FF5-D2C40C5BB15A}">
      <dgm:prSet/>
      <dgm:spPr/>
      <dgm:t>
        <a:bodyPr/>
        <a:lstStyle/>
        <a:p>
          <a:endParaRPr lang="en-US"/>
        </a:p>
      </dgm:t>
    </dgm:pt>
    <dgm:pt modelId="{5A67E0B0-B796-46E9-B35A-4C75529DED48}" type="sibTrans" cxnId="{F5413DCA-F829-4281-9FF5-D2C40C5BB15A}">
      <dgm:prSet/>
      <dgm:spPr/>
      <dgm:t>
        <a:bodyPr/>
        <a:lstStyle/>
        <a:p>
          <a:endParaRPr lang="en-US"/>
        </a:p>
      </dgm:t>
    </dgm:pt>
    <dgm:pt modelId="{8036CE78-8288-49C2-B2DD-4AD0598B9B43}">
      <dgm:prSet/>
      <dgm:spPr/>
      <dgm:t>
        <a:bodyPr/>
        <a:lstStyle/>
        <a:p>
          <a:r>
            <a:rPr lang="en-IN" b="0" i="0"/>
            <a:t>The last important hyperparameter is </a:t>
          </a:r>
          <a:r>
            <a:rPr lang="en-IN" b="1" i="0"/>
            <a:t>min_sample_leaf. </a:t>
          </a:r>
          <a:r>
            <a:rPr lang="en-IN" b="0" i="0"/>
            <a:t>This determines the minimum number of leafs required to split an internal node</a:t>
          </a:r>
          <a:endParaRPr lang="en-US"/>
        </a:p>
      </dgm:t>
    </dgm:pt>
    <dgm:pt modelId="{DB3DF5F7-1BBA-41BA-9E22-D8E9C90622CF}" type="parTrans" cxnId="{4EE49640-53CD-43EF-ACBB-E22ED559B677}">
      <dgm:prSet/>
      <dgm:spPr/>
      <dgm:t>
        <a:bodyPr/>
        <a:lstStyle/>
        <a:p>
          <a:endParaRPr lang="en-US"/>
        </a:p>
      </dgm:t>
    </dgm:pt>
    <dgm:pt modelId="{8E4F5641-40C9-4AB0-B683-02F78E540CD5}" type="sibTrans" cxnId="{4EE49640-53CD-43EF-ACBB-E22ED559B677}">
      <dgm:prSet/>
      <dgm:spPr/>
      <dgm:t>
        <a:bodyPr/>
        <a:lstStyle/>
        <a:p>
          <a:endParaRPr lang="en-US"/>
        </a:p>
      </dgm:t>
    </dgm:pt>
    <dgm:pt modelId="{6F2BAA9C-39FB-4C4D-8474-F02A931B4154}" type="pres">
      <dgm:prSet presAssocID="{69D8CFB3-B232-478E-9101-9134BD69F97D}" presName="vert0" presStyleCnt="0">
        <dgm:presLayoutVars>
          <dgm:dir/>
          <dgm:animOne val="branch"/>
          <dgm:animLvl val="lvl"/>
        </dgm:presLayoutVars>
      </dgm:prSet>
      <dgm:spPr/>
    </dgm:pt>
    <dgm:pt modelId="{41221390-E3F4-4F00-9B66-1923F2C3A23C}" type="pres">
      <dgm:prSet presAssocID="{4B904F8D-D32F-41CC-826F-56832CCD5CD3}" presName="thickLine" presStyleLbl="alignNode1" presStyleIdx="0" presStyleCnt="3"/>
      <dgm:spPr/>
    </dgm:pt>
    <dgm:pt modelId="{B306253F-0A71-4B03-8B96-90A93C665039}" type="pres">
      <dgm:prSet presAssocID="{4B904F8D-D32F-41CC-826F-56832CCD5CD3}" presName="horz1" presStyleCnt="0"/>
      <dgm:spPr/>
    </dgm:pt>
    <dgm:pt modelId="{14892C3F-8F2F-4FD8-BF1A-D35B566111F3}" type="pres">
      <dgm:prSet presAssocID="{4B904F8D-D32F-41CC-826F-56832CCD5CD3}" presName="tx1" presStyleLbl="revTx" presStyleIdx="0" presStyleCnt="3"/>
      <dgm:spPr/>
    </dgm:pt>
    <dgm:pt modelId="{52EE7883-0E48-403D-AE9A-9202778BF967}" type="pres">
      <dgm:prSet presAssocID="{4B904F8D-D32F-41CC-826F-56832CCD5CD3}" presName="vert1" presStyleCnt="0"/>
      <dgm:spPr/>
    </dgm:pt>
    <dgm:pt modelId="{446D05D4-CFCD-447E-B0A6-AE8D8587191B}" type="pres">
      <dgm:prSet presAssocID="{C10C90D4-77D0-418D-AD3C-701ED4779A01}" presName="thickLine" presStyleLbl="alignNode1" presStyleIdx="1" presStyleCnt="3"/>
      <dgm:spPr/>
    </dgm:pt>
    <dgm:pt modelId="{E8D3D42C-51A1-4C80-B985-363C99A93096}" type="pres">
      <dgm:prSet presAssocID="{C10C90D4-77D0-418D-AD3C-701ED4779A01}" presName="horz1" presStyleCnt="0"/>
      <dgm:spPr/>
    </dgm:pt>
    <dgm:pt modelId="{23DECE35-9FE4-41FF-905E-6A3AB9CAAFB9}" type="pres">
      <dgm:prSet presAssocID="{C10C90D4-77D0-418D-AD3C-701ED4779A01}" presName="tx1" presStyleLbl="revTx" presStyleIdx="1" presStyleCnt="3"/>
      <dgm:spPr/>
    </dgm:pt>
    <dgm:pt modelId="{D86B8DA8-9605-414A-BC3B-1F297AEEDC97}" type="pres">
      <dgm:prSet presAssocID="{C10C90D4-77D0-418D-AD3C-701ED4779A01}" presName="vert1" presStyleCnt="0"/>
      <dgm:spPr/>
    </dgm:pt>
    <dgm:pt modelId="{3BF9D3B1-E454-4372-B52B-E72033D071E7}" type="pres">
      <dgm:prSet presAssocID="{8036CE78-8288-49C2-B2DD-4AD0598B9B43}" presName="thickLine" presStyleLbl="alignNode1" presStyleIdx="2" presStyleCnt="3"/>
      <dgm:spPr/>
    </dgm:pt>
    <dgm:pt modelId="{08F15EA9-0672-4E9A-9093-D8FF2E33C008}" type="pres">
      <dgm:prSet presAssocID="{8036CE78-8288-49C2-B2DD-4AD0598B9B43}" presName="horz1" presStyleCnt="0"/>
      <dgm:spPr/>
    </dgm:pt>
    <dgm:pt modelId="{07869DF0-0298-4C32-8887-2A3B4E0ABCDC}" type="pres">
      <dgm:prSet presAssocID="{8036CE78-8288-49C2-B2DD-4AD0598B9B43}" presName="tx1" presStyleLbl="revTx" presStyleIdx="2" presStyleCnt="3"/>
      <dgm:spPr/>
    </dgm:pt>
    <dgm:pt modelId="{C734F844-1357-4BA1-880B-377567641B86}" type="pres">
      <dgm:prSet presAssocID="{8036CE78-8288-49C2-B2DD-4AD0598B9B43}" presName="vert1" presStyleCnt="0"/>
      <dgm:spPr/>
    </dgm:pt>
  </dgm:ptLst>
  <dgm:cxnLst>
    <dgm:cxn modelId="{4EE49640-53CD-43EF-ACBB-E22ED559B677}" srcId="{69D8CFB3-B232-478E-9101-9134BD69F97D}" destId="{8036CE78-8288-49C2-B2DD-4AD0598B9B43}" srcOrd="2" destOrd="0" parTransId="{DB3DF5F7-1BBA-41BA-9E22-D8E9C90622CF}" sibTransId="{8E4F5641-40C9-4AB0-B683-02F78E540CD5}"/>
    <dgm:cxn modelId="{09AE959C-8662-4B6D-8A0C-ED1B4930953D}" type="presOf" srcId="{69D8CFB3-B232-478E-9101-9134BD69F97D}" destId="{6F2BAA9C-39FB-4C4D-8474-F02A931B4154}" srcOrd="0" destOrd="0" presId="urn:microsoft.com/office/officeart/2008/layout/LinedList"/>
    <dgm:cxn modelId="{5031C1A8-1D96-4590-A446-8A164C42059F}" type="presOf" srcId="{4B904F8D-D32F-41CC-826F-56832CCD5CD3}" destId="{14892C3F-8F2F-4FD8-BF1A-D35B566111F3}" srcOrd="0" destOrd="0" presId="urn:microsoft.com/office/officeart/2008/layout/LinedList"/>
    <dgm:cxn modelId="{F5413DCA-F829-4281-9FF5-D2C40C5BB15A}" srcId="{69D8CFB3-B232-478E-9101-9134BD69F97D}" destId="{C10C90D4-77D0-418D-AD3C-701ED4779A01}" srcOrd="1" destOrd="0" parTransId="{DD99BC0F-EC9D-4A99-B5E0-D0029B706AA6}" sibTransId="{5A67E0B0-B796-46E9-B35A-4C75529DED48}"/>
    <dgm:cxn modelId="{E9073DD3-5C01-4DAF-BFF2-25D176A0C3F5}" srcId="{69D8CFB3-B232-478E-9101-9134BD69F97D}" destId="{4B904F8D-D32F-41CC-826F-56832CCD5CD3}" srcOrd="0" destOrd="0" parTransId="{630F7D1B-F2F6-40B4-A2E7-6731F07C398C}" sibTransId="{D43593AD-49FF-40E7-A9AD-4D037031DFDD}"/>
    <dgm:cxn modelId="{F542D6DA-2624-45FF-AAAB-2C80D1ED592B}" type="presOf" srcId="{C10C90D4-77D0-418D-AD3C-701ED4779A01}" destId="{23DECE35-9FE4-41FF-905E-6A3AB9CAAFB9}" srcOrd="0" destOrd="0" presId="urn:microsoft.com/office/officeart/2008/layout/LinedList"/>
    <dgm:cxn modelId="{3EB699F4-D95D-44B7-8417-07F38E099853}" type="presOf" srcId="{8036CE78-8288-49C2-B2DD-4AD0598B9B43}" destId="{07869DF0-0298-4C32-8887-2A3B4E0ABCDC}" srcOrd="0" destOrd="0" presId="urn:microsoft.com/office/officeart/2008/layout/LinedList"/>
    <dgm:cxn modelId="{E9A2645B-55AB-4A59-B505-8DC0B648FD1F}" type="presParOf" srcId="{6F2BAA9C-39FB-4C4D-8474-F02A931B4154}" destId="{41221390-E3F4-4F00-9B66-1923F2C3A23C}" srcOrd="0" destOrd="0" presId="urn:microsoft.com/office/officeart/2008/layout/LinedList"/>
    <dgm:cxn modelId="{2FB546DC-D15A-4CFB-8FA0-ECC464A3688D}" type="presParOf" srcId="{6F2BAA9C-39FB-4C4D-8474-F02A931B4154}" destId="{B306253F-0A71-4B03-8B96-90A93C665039}" srcOrd="1" destOrd="0" presId="urn:microsoft.com/office/officeart/2008/layout/LinedList"/>
    <dgm:cxn modelId="{D150062F-05D8-4102-9EE3-DF086F379A95}" type="presParOf" srcId="{B306253F-0A71-4B03-8B96-90A93C665039}" destId="{14892C3F-8F2F-4FD8-BF1A-D35B566111F3}" srcOrd="0" destOrd="0" presId="urn:microsoft.com/office/officeart/2008/layout/LinedList"/>
    <dgm:cxn modelId="{815B71D3-A67F-4613-B51C-9BC4340398C4}" type="presParOf" srcId="{B306253F-0A71-4B03-8B96-90A93C665039}" destId="{52EE7883-0E48-403D-AE9A-9202778BF967}" srcOrd="1" destOrd="0" presId="urn:microsoft.com/office/officeart/2008/layout/LinedList"/>
    <dgm:cxn modelId="{2966652B-FF0B-45DF-B177-644254D9D8CC}" type="presParOf" srcId="{6F2BAA9C-39FB-4C4D-8474-F02A931B4154}" destId="{446D05D4-CFCD-447E-B0A6-AE8D8587191B}" srcOrd="2" destOrd="0" presId="urn:microsoft.com/office/officeart/2008/layout/LinedList"/>
    <dgm:cxn modelId="{19BC0A20-A960-48F8-873D-96908B33194A}" type="presParOf" srcId="{6F2BAA9C-39FB-4C4D-8474-F02A931B4154}" destId="{E8D3D42C-51A1-4C80-B985-363C99A93096}" srcOrd="3" destOrd="0" presId="urn:microsoft.com/office/officeart/2008/layout/LinedList"/>
    <dgm:cxn modelId="{7A87E207-02D7-4398-844C-5521A73E71A8}" type="presParOf" srcId="{E8D3D42C-51A1-4C80-B985-363C99A93096}" destId="{23DECE35-9FE4-41FF-905E-6A3AB9CAAFB9}" srcOrd="0" destOrd="0" presId="urn:microsoft.com/office/officeart/2008/layout/LinedList"/>
    <dgm:cxn modelId="{C2901A22-2138-4208-BC78-2612932BCEDF}" type="presParOf" srcId="{E8D3D42C-51A1-4C80-B985-363C99A93096}" destId="{D86B8DA8-9605-414A-BC3B-1F297AEEDC97}" srcOrd="1" destOrd="0" presId="urn:microsoft.com/office/officeart/2008/layout/LinedList"/>
    <dgm:cxn modelId="{C3ABA876-B58B-4E3B-9587-857F6DA67AAD}" type="presParOf" srcId="{6F2BAA9C-39FB-4C4D-8474-F02A931B4154}" destId="{3BF9D3B1-E454-4372-B52B-E72033D071E7}" srcOrd="4" destOrd="0" presId="urn:microsoft.com/office/officeart/2008/layout/LinedList"/>
    <dgm:cxn modelId="{C4E419D7-EC4E-47C5-9AB7-979D63A1CEA8}" type="presParOf" srcId="{6F2BAA9C-39FB-4C4D-8474-F02A931B4154}" destId="{08F15EA9-0672-4E9A-9093-D8FF2E33C008}" srcOrd="5" destOrd="0" presId="urn:microsoft.com/office/officeart/2008/layout/LinedList"/>
    <dgm:cxn modelId="{B808213D-01EE-44A3-ABAC-59E8F30240E0}" type="presParOf" srcId="{08F15EA9-0672-4E9A-9093-D8FF2E33C008}" destId="{07869DF0-0298-4C32-8887-2A3B4E0ABCDC}" srcOrd="0" destOrd="0" presId="urn:microsoft.com/office/officeart/2008/layout/LinedList"/>
    <dgm:cxn modelId="{62F2C1BE-7F76-4DC0-A628-C02AA95C40BB}" type="presParOf" srcId="{08F15EA9-0672-4E9A-9093-D8FF2E33C008}" destId="{C734F844-1357-4BA1-880B-377567641B8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26FE0A5-BAB8-473B-9E3E-D03C3E2BE63D}" type="doc">
      <dgm:prSet loTypeId="urn:microsoft.com/office/officeart/2008/layout/LinedList" loCatId="list" qsTypeId="urn:microsoft.com/office/officeart/2005/8/quickstyle/simple1" qsCatId="simple" csTypeId="urn:microsoft.com/office/officeart/2005/8/colors/accent4_2" csCatId="accent4"/>
      <dgm:spPr/>
      <dgm:t>
        <a:bodyPr/>
        <a:lstStyle/>
        <a:p>
          <a:endParaRPr lang="en-US"/>
        </a:p>
      </dgm:t>
    </dgm:pt>
    <dgm:pt modelId="{5A87BA4C-21B2-48C3-ADE3-F9A41444080A}">
      <dgm:prSet/>
      <dgm:spPr/>
      <dgm:t>
        <a:bodyPr/>
        <a:lstStyle/>
        <a:p>
          <a:r>
            <a:rPr lang="en-IN" b="0" i="0"/>
            <a:t>The </a:t>
          </a:r>
          <a:r>
            <a:rPr lang="en-IN" b="1" i="0"/>
            <a:t>n_jobs</a:t>
          </a:r>
          <a:r>
            <a:rPr lang="en-IN" b="0" i="0"/>
            <a:t> hyperparameter tells the engine how many processors it is allowed to use. If it has a value of one, it can only use one processor. A value of “-1” means that there is no limit.</a:t>
          </a:r>
          <a:endParaRPr lang="en-US"/>
        </a:p>
      </dgm:t>
    </dgm:pt>
    <dgm:pt modelId="{70D21DE7-126B-4E85-95BA-2DD3CFC588EF}" type="parTrans" cxnId="{F7900276-2C4D-4981-BA7B-2FBA52146B7C}">
      <dgm:prSet/>
      <dgm:spPr/>
      <dgm:t>
        <a:bodyPr/>
        <a:lstStyle/>
        <a:p>
          <a:endParaRPr lang="en-US"/>
        </a:p>
      </dgm:t>
    </dgm:pt>
    <dgm:pt modelId="{76720BA9-9C75-45C9-83D1-78328DDD411D}" type="sibTrans" cxnId="{F7900276-2C4D-4981-BA7B-2FBA52146B7C}">
      <dgm:prSet/>
      <dgm:spPr/>
      <dgm:t>
        <a:bodyPr/>
        <a:lstStyle/>
        <a:p>
          <a:endParaRPr lang="en-US"/>
        </a:p>
      </dgm:t>
    </dgm:pt>
    <dgm:pt modelId="{A6F9FECF-9731-490C-8B02-94916DE4EEF7}">
      <dgm:prSet/>
      <dgm:spPr/>
      <dgm:t>
        <a:bodyPr/>
        <a:lstStyle/>
        <a:p>
          <a:r>
            <a:rPr lang="en-IN" b="0" i="0"/>
            <a:t>The</a:t>
          </a:r>
          <a:r>
            <a:rPr lang="en-IN" b="1" i="0"/>
            <a:t> random_state </a:t>
          </a:r>
          <a:r>
            <a:rPr lang="en-IN" b="0" i="0"/>
            <a:t>hyperparameter makes the model’s output replicable. The model will always produce the same results when it has a definite value of random_state and if it has been given the same hyperparameters and the same training data.</a:t>
          </a:r>
          <a:endParaRPr lang="en-US"/>
        </a:p>
      </dgm:t>
    </dgm:pt>
    <dgm:pt modelId="{98A0DB3F-BCED-4585-8BB6-8B70F1EA862D}" type="parTrans" cxnId="{9AF54FA7-CB83-4219-9C40-C7935E0396BF}">
      <dgm:prSet/>
      <dgm:spPr/>
      <dgm:t>
        <a:bodyPr/>
        <a:lstStyle/>
        <a:p>
          <a:endParaRPr lang="en-US"/>
        </a:p>
      </dgm:t>
    </dgm:pt>
    <dgm:pt modelId="{8554E323-D20F-4208-BD3B-6AA620E0BFD5}" type="sibTrans" cxnId="{9AF54FA7-CB83-4219-9C40-C7935E0396BF}">
      <dgm:prSet/>
      <dgm:spPr/>
      <dgm:t>
        <a:bodyPr/>
        <a:lstStyle/>
        <a:p>
          <a:endParaRPr lang="en-US"/>
        </a:p>
      </dgm:t>
    </dgm:pt>
    <dgm:pt modelId="{C173A99E-AA63-433E-86E1-23F33A84740A}">
      <dgm:prSet/>
      <dgm:spPr/>
      <dgm:t>
        <a:bodyPr/>
        <a:lstStyle/>
        <a:p>
          <a:r>
            <a:rPr lang="en-IN" b="0" i="0"/>
            <a:t>here is the </a:t>
          </a:r>
          <a:r>
            <a:rPr lang="en-IN" b="1" i="0"/>
            <a:t>oob_score</a:t>
          </a:r>
          <a:r>
            <a:rPr lang="en-IN" b="0" i="0"/>
            <a:t> (also called oob sampling), which is a random forest cross-validation method. In this sampling, about one-third of the data is not used to train the model and can be used to evaluate its performance. These samples are called the out-of-bag samples. It's very similar to the leave-one-out-cross-validation method, but almost no additional computational burden goes along with it.</a:t>
          </a:r>
          <a:endParaRPr lang="en-US"/>
        </a:p>
      </dgm:t>
    </dgm:pt>
    <dgm:pt modelId="{C47B4488-60A6-437C-B81E-86D66AD0E223}" type="parTrans" cxnId="{583D5445-86F3-486E-9437-1B9D5D370818}">
      <dgm:prSet/>
      <dgm:spPr/>
      <dgm:t>
        <a:bodyPr/>
        <a:lstStyle/>
        <a:p>
          <a:endParaRPr lang="en-US"/>
        </a:p>
      </dgm:t>
    </dgm:pt>
    <dgm:pt modelId="{9BD67285-F5AC-4699-822D-57C018897E0F}" type="sibTrans" cxnId="{583D5445-86F3-486E-9437-1B9D5D370818}">
      <dgm:prSet/>
      <dgm:spPr/>
      <dgm:t>
        <a:bodyPr/>
        <a:lstStyle/>
        <a:p>
          <a:endParaRPr lang="en-US"/>
        </a:p>
      </dgm:t>
    </dgm:pt>
    <dgm:pt modelId="{65EB5D8E-221B-4868-9A87-50FABAABEBBC}" type="pres">
      <dgm:prSet presAssocID="{526FE0A5-BAB8-473B-9E3E-D03C3E2BE63D}" presName="vert0" presStyleCnt="0">
        <dgm:presLayoutVars>
          <dgm:dir/>
          <dgm:animOne val="branch"/>
          <dgm:animLvl val="lvl"/>
        </dgm:presLayoutVars>
      </dgm:prSet>
      <dgm:spPr/>
    </dgm:pt>
    <dgm:pt modelId="{D029366D-DAA7-417C-AD84-229181FAFAA0}" type="pres">
      <dgm:prSet presAssocID="{5A87BA4C-21B2-48C3-ADE3-F9A41444080A}" presName="thickLine" presStyleLbl="alignNode1" presStyleIdx="0" presStyleCnt="3"/>
      <dgm:spPr/>
    </dgm:pt>
    <dgm:pt modelId="{E4BD43C9-83AA-4937-AF02-725DD5A805F8}" type="pres">
      <dgm:prSet presAssocID="{5A87BA4C-21B2-48C3-ADE3-F9A41444080A}" presName="horz1" presStyleCnt="0"/>
      <dgm:spPr/>
    </dgm:pt>
    <dgm:pt modelId="{75279DC8-1AAE-4622-A779-3136A268FE54}" type="pres">
      <dgm:prSet presAssocID="{5A87BA4C-21B2-48C3-ADE3-F9A41444080A}" presName="tx1" presStyleLbl="revTx" presStyleIdx="0" presStyleCnt="3"/>
      <dgm:spPr/>
    </dgm:pt>
    <dgm:pt modelId="{D15B662C-0E4D-4F70-AA00-10F536288B10}" type="pres">
      <dgm:prSet presAssocID="{5A87BA4C-21B2-48C3-ADE3-F9A41444080A}" presName="vert1" presStyleCnt="0"/>
      <dgm:spPr/>
    </dgm:pt>
    <dgm:pt modelId="{4D5025D2-17B1-4EFB-B709-FD663D926995}" type="pres">
      <dgm:prSet presAssocID="{A6F9FECF-9731-490C-8B02-94916DE4EEF7}" presName="thickLine" presStyleLbl="alignNode1" presStyleIdx="1" presStyleCnt="3"/>
      <dgm:spPr/>
    </dgm:pt>
    <dgm:pt modelId="{721EB767-BF58-4281-BD45-27B18E2B2C71}" type="pres">
      <dgm:prSet presAssocID="{A6F9FECF-9731-490C-8B02-94916DE4EEF7}" presName="horz1" presStyleCnt="0"/>
      <dgm:spPr/>
    </dgm:pt>
    <dgm:pt modelId="{19C0FC01-CE51-4101-8F0C-392A28AF34DE}" type="pres">
      <dgm:prSet presAssocID="{A6F9FECF-9731-490C-8B02-94916DE4EEF7}" presName="tx1" presStyleLbl="revTx" presStyleIdx="1" presStyleCnt="3"/>
      <dgm:spPr/>
    </dgm:pt>
    <dgm:pt modelId="{87F04B40-DE63-4093-A608-87415046A86F}" type="pres">
      <dgm:prSet presAssocID="{A6F9FECF-9731-490C-8B02-94916DE4EEF7}" presName="vert1" presStyleCnt="0"/>
      <dgm:spPr/>
    </dgm:pt>
    <dgm:pt modelId="{954AA912-C64B-4AEB-81B5-9513E510DD60}" type="pres">
      <dgm:prSet presAssocID="{C173A99E-AA63-433E-86E1-23F33A84740A}" presName="thickLine" presStyleLbl="alignNode1" presStyleIdx="2" presStyleCnt="3"/>
      <dgm:spPr/>
    </dgm:pt>
    <dgm:pt modelId="{D9901EF0-389B-47AB-BE4B-D8CB446F24BA}" type="pres">
      <dgm:prSet presAssocID="{C173A99E-AA63-433E-86E1-23F33A84740A}" presName="horz1" presStyleCnt="0"/>
      <dgm:spPr/>
    </dgm:pt>
    <dgm:pt modelId="{B29F0975-FF24-4C9D-91F5-4C6A88FEF448}" type="pres">
      <dgm:prSet presAssocID="{C173A99E-AA63-433E-86E1-23F33A84740A}" presName="tx1" presStyleLbl="revTx" presStyleIdx="2" presStyleCnt="3"/>
      <dgm:spPr/>
    </dgm:pt>
    <dgm:pt modelId="{57B821E7-BCDE-4723-86AD-23F3B0CE6AEA}" type="pres">
      <dgm:prSet presAssocID="{C173A99E-AA63-433E-86E1-23F33A84740A}" presName="vert1" presStyleCnt="0"/>
      <dgm:spPr/>
    </dgm:pt>
  </dgm:ptLst>
  <dgm:cxnLst>
    <dgm:cxn modelId="{583D5445-86F3-486E-9437-1B9D5D370818}" srcId="{526FE0A5-BAB8-473B-9E3E-D03C3E2BE63D}" destId="{C173A99E-AA63-433E-86E1-23F33A84740A}" srcOrd="2" destOrd="0" parTransId="{C47B4488-60A6-437C-B81E-86D66AD0E223}" sibTransId="{9BD67285-F5AC-4699-822D-57C018897E0F}"/>
    <dgm:cxn modelId="{8B0AC350-A95B-4E89-B0B0-98B0192BD118}" type="presOf" srcId="{5A87BA4C-21B2-48C3-ADE3-F9A41444080A}" destId="{75279DC8-1AAE-4622-A779-3136A268FE54}" srcOrd="0" destOrd="0" presId="urn:microsoft.com/office/officeart/2008/layout/LinedList"/>
    <dgm:cxn modelId="{8F3A3555-1B9E-4495-A7AA-574F6252546B}" type="presOf" srcId="{526FE0A5-BAB8-473B-9E3E-D03C3E2BE63D}" destId="{65EB5D8E-221B-4868-9A87-50FABAABEBBC}" srcOrd="0" destOrd="0" presId="urn:microsoft.com/office/officeart/2008/layout/LinedList"/>
    <dgm:cxn modelId="{F7900276-2C4D-4981-BA7B-2FBA52146B7C}" srcId="{526FE0A5-BAB8-473B-9E3E-D03C3E2BE63D}" destId="{5A87BA4C-21B2-48C3-ADE3-F9A41444080A}" srcOrd="0" destOrd="0" parTransId="{70D21DE7-126B-4E85-95BA-2DD3CFC588EF}" sibTransId="{76720BA9-9C75-45C9-83D1-78328DDD411D}"/>
    <dgm:cxn modelId="{FE2C4099-3138-464B-BC45-8C9EA7CC33C8}" type="presOf" srcId="{A6F9FECF-9731-490C-8B02-94916DE4EEF7}" destId="{19C0FC01-CE51-4101-8F0C-392A28AF34DE}" srcOrd="0" destOrd="0" presId="urn:microsoft.com/office/officeart/2008/layout/LinedList"/>
    <dgm:cxn modelId="{9AF54FA7-CB83-4219-9C40-C7935E0396BF}" srcId="{526FE0A5-BAB8-473B-9E3E-D03C3E2BE63D}" destId="{A6F9FECF-9731-490C-8B02-94916DE4EEF7}" srcOrd="1" destOrd="0" parTransId="{98A0DB3F-BCED-4585-8BB6-8B70F1EA862D}" sibTransId="{8554E323-D20F-4208-BD3B-6AA620E0BFD5}"/>
    <dgm:cxn modelId="{43B65CC8-3133-4C8A-88F1-1F25F920B421}" type="presOf" srcId="{C173A99E-AA63-433E-86E1-23F33A84740A}" destId="{B29F0975-FF24-4C9D-91F5-4C6A88FEF448}" srcOrd="0" destOrd="0" presId="urn:microsoft.com/office/officeart/2008/layout/LinedList"/>
    <dgm:cxn modelId="{E7E48E88-C071-4C41-877F-86D4EFE951BB}" type="presParOf" srcId="{65EB5D8E-221B-4868-9A87-50FABAABEBBC}" destId="{D029366D-DAA7-417C-AD84-229181FAFAA0}" srcOrd="0" destOrd="0" presId="urn:microsoft.com/office/officeart/2008/layout/LinedList"/>
    <dgm:cxn modelId="{14FDA201-5E7C-498B-A390-6B9CF86E9972}" type="presParOf" srcId="{65EB5D8E-221B-4868-9A87-50FABAABEBBC}" destId="{E4BD43C9-83AA-4937-AF02-725DD5A805F8}" srcOrd="1" destOrd="0" presId="urn:microsoft.com/office/officeart/2008/layout/LinedList"/>
    <dgm:cxn modelId="{EF314A53-3A21-4F71-ACC9-00F2B116951B}" type="presParOf" srcId="{E4BD43C9-83AA-4937-AF02-725DD5A805F8}" destId="{75279DC8-1AAE-4622-A779-3136A268FE54}" srcOrd="0" destOrd="0" presId="urn:microsoft.com/office/officeart/2008/layout/LinedList"/>
    <dgm:cxn modelId="{67FF55A6-36C7-4FE3-BC11-38C79C9195E1}" type="presParOf" srcId="{E4BD43C9-83AA-4937-AF02-725DD5A805F8}" destId="{D15B662C-0E4D-4F70-AA00-10F536288B10}" srcOrd="1" destOrd="0" presId="urn:microsoft.com/office/officeart/2008/layout/LinedList"/>
    <dgm:cxn modelId="{66AAC553-1C01-4599-9D09-6B7B53DF1A8A}" type="presParOf" srcId="{65EB5D8E-221B-4868-9A87-50FABAABEBBC}" destId="{4D5025D2-17B1-4EFB-B709-FD663D926995}" srcOrd="2" destOrd="0" presId="urn:microsoft.com/office/officeart/2008/layout/LinedList"/>
    <dgm:cxn modelId="{2E5FB3EE-0512-4F84-89DD-856131438635}" type="presParOf" srcId="{65EB5D8E-221B-4868-9A87-50FABAABEBBC}" destId="{721EB767-BF58-4281-BD45-27B18E2B2C71}" srcOrd="3" destOrd="0" presId="urn:microsoft.com/office/officeart/2008/layout/LinedList"/>
    <dgm:cxn modelId="{1844AC41-9D07-40FE-B50C-1D80CB77F4DE}" type="presParOf" srcId="{721EB767-BF58-4281-BD45-27B18E2B2C71}" destId="{19C0FC01-CE51-4101-8F0C-392A28AF34DE}" srcOrd="0" destOrd="0" presId="urn:microsoft.com/office/officeart/2008/layout/LinedList"/>
    <dgm:cxn modelId="{A12671C6-89F1-4DAC-B0EC-31FD7BCD2178}" type="presParOf" srcId="{721EB767-BF58-4281-BD45-27B18E2B2C71}" destId="{87F04B40-DE63-4093-A608-87415046A86F}" srcOrd="1" destOrd="0" presId="urn:microsoft.com/office/officeart/2008/layout/LinedList"/>
    <dgm:cxn modelId="{4B72E0AC-F595-42B6-8060-B2A74FC84CD8}" type="presParOf" srcId="{65EB5D8E-221B-4868-9A87-50FABAABEBBC}" destId="{954AA912-C64B-4AEB-81B5-9513E510DD60}" srcOrd="4" destOrd="0" presId="urn:microsoft.com/office/officeart/2008/layout/LinedList"/>
    <dgm:cxn modelId="{8E022A86-BA15-4103-9A5E-326C5D6DBCC8}" type="presParOf" srcId="{65EB5D8E-221B-4868-9A87-50FABAABEBBC}" destId="{D9901EF0-389B-47AB-BE4B-D8CB446F24BA}" srcOrd="5" destOrd="0" presId="urn:microsoft.com/office/officeart/2008/layout/LinedList"/>
    <dgm:cxn modelId="{E7DEA9E4-5FBD-41F2-BEC9-72A69019CF80}" type="presParOf" srcId="{D9901EF0-389B-47AB-BE4B-D8CB446F24BA}" destId="{B29F0975-FF24-4C9D-91F5-4C6A88FEF448}" srcOrd="0" destOrd="0" presId="urn:microsoft.com/office/officeart/2008/layout/LinedList"/>
    <dgm:cxn modelId="{E486F89A-B351-49D1-B3C5-2F9AF102FA44}" type="presParOf" srcId="{D9901EF0-389B-47AB-BE4B-D8CB446F24BA}" destId="{57B821E7-BCDE-4723-86AD-23F3B0CE6AE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463B7A-DAC8-4F9C-A77F-C75164462717}">
      <dsp:nvSpPr>
        <dsp:cNvPr id="0" name=""/>
        <dsp:cNvSpPr/>
      </dsp:nvSpPr>
      <dsp:spPr>
        <a:xfrm>
          <a:off x="0" y="2492"/>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D96986-8269-4916-B6E8-66ABDC7E4C2F}">
      <dsp:nvSpPr>
        <dsp:cNvPr id="0" name=""/>
        <dsp:cNvSpPr/>
      </dsp:nvSpPr>
      <dsp:spPr>
        <a:xfrm>
          <a:off x="0" y="2492"/>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US" sz="6500" b="1" kern="1200" dirty="0"/>
            <a:t>Submitted by:</a:t>
          </a:r>
          <a:endParaRPr lang="en-US" sz="6500" kern="1200" dirty="0"/>
        </a:p>
      </dsp:txBody>
      <dsp:txXfrm>
        <a:off x="0" y="2492"/>
        <a:ext cx="6492875" cy="1700138"/>
      </dsp:txXfrm>
    </dsp:sp>
    <dsp:sp modelId="{4D133A35-1B56-4295-B1D2-9F7028C224D3}">
      <dsp:nvSpPr>
        <dsp:cNvPr id="0" name=""/>
        <dsp:cNvSpPr/>
      </dsp:nvSpPr>
      <dsp:spPr>
        <a:xfrm>
          <a:off x="0" y="1702630"/>
          <a:ext cx="6492875"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C16ECD-7213-44F8-978E-031E440C9D20}">
      <dsp:nvSpPr>
        <dsp:cNvPr id="0" name=""/>
        <dsp:cNvSpPr/>
      </dsp:nvSpPr>
      <dsp:spPr>
        <a:xfrm>
          <a:off x="0" y="1702630"/>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US" sz="6500" kern="1200" dirty="0"/>
            <a:t>Larissa </a:t>
          </a:r>
          <a:r>
            <a:rPr lang="en-US" sz="6500" kern="1200" dirty="0" err="1"/>
            <a:t>pereira</a:t>
          </a:r>
          <a:endParaRPr lang="en-US" sz="6500" kern="1200" dirty="0"/>
        </a:p>
      </dsp:txBody>
      <dsp:txXfrm>
        <a:off x="0" y="1702630"/>
        <a:ext cx="6492875" cy="1700138"/>
      </dsp:txXfrm>
    </dsp:sp>
    <dsp:sp modelId="{C98AE37F-323B-4644-BE70-8D25BA8DF178}">
      <dsp:nvSpPr>
        <dsp:cNvPr id="0" name=""/>
        <dsp:cNvSpPr/>
      </dsp:nvSpPr>
      <dsp:spPr>
        <a:xfrm>
          <a:off x="0" y="3402769"/>
          <a:ext cx="6492875"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8FF4881-675A-41DF-9625-E31AAF9639F9}">
      <dsp:nvSpPr>
        <dsp:cNvPr id="0" name=""/>
        <dsp:cNvSpPr/>
      </dsp:nvSpPr>
      <dsp:spPr>
        <a:xfrm>
          <a:off x="0" y="3402769"/>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US" sz="6500" kern="1200"/>
            <a:t>Meet patel</a:t>
          </a:r>
        </a:p>
      </dsp:txBody>
      <dsp:txXfrm>
        <a:off x="0" y="3402769"/>
        <a:ext cx="6492875" cy="17001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2A10AA-7029-4820-BDFF-170C8FE14762}">
      <dsp:nvSpPr>
        <dsp:cNvPr id="0" name=""/>
        <dsp:cNvSpPr/>
      </dsp:nvSpPr>
      <dsp:spPr>
        <a:xfrm>
          <a:off x="0" y="0"/>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ED00AC-7303-43B8-91E3-320EBD40BDE6}">
      <dsp:nvSpPr>
        <dsp:cNvPr id="0" name=""/>
        <dsp:cNvSpPr/>
      </dsp:nvSpPr>
      <dsp:spPr>
        <a:xfrm>
          <a:off x="0" y="0"/>
          <a:ext cx="6900512" cy="2768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IN" sz="2600" b="0" i="0" kern="1200"/>
            <a:t>The term “Random Forest Classifier” refers to the classification algorithm made up of several decision trees. The algorithm uses randomness to build each individual tree to promote uncorrelated forests, which then uses the forest’s predictive powers to make accurate decisions.</a:t>
          </a:r>
          <a:endParaRPr lang="en-US" sz="2600" kern="1200"/>
        </a:p>
      </dsp:txBody>
      <dsp:txXfrm>
        <a:off x="0" y="0"/>
        <a:ext cx="6900512" cy="2768070"/>
      </dsp:txXfrm>
    </dsp:sp>
    <dsp:sp modelId="{424151CE-6F2F-449A-B5D4-80224A9530FA}">
      <dsp:nvSpPr>
        <dsp:cNvPr id="0" name=""/>
        <dsp:cNvSpPr/>
      </dsp:nvSpPr>
      <dsp:spPr>
        <a:xfrm>
          <a:off x="0" y="2768070"/>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F3196D-5423-4846-BFCA-27A8DDC745AF}">
      <dsp:nvSpPr>
        <dsp:cNvPr id="0" name=""/>
        <dsp:cNvSpPr/>
      </dsp:nvSpPr>
      <dsp:spPr>
        <a:xfrm>
          <a:off x="0" y="2768070"/>
          <a:ext cx="6900512" cy="2768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IN" sz="2600" b="0" i="0" kern="1200"/>
            <a:t>The random forest algorithm is used in a lot of different fields, like banking, the stock market, medicine and e-commerce.</a:t>
          </a:r>
          <a:endParaRPr lang="en-US" sz="2600" kern="1200"/>
        </a:p>
      </dsp:txBody>
      <dsp:txXfrm>
        <a:off x="0" y="2768070"/>
        <a:ext cx="6900512" cy="27680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221390-E3F4-4F00-9B66-1923F2C3A23C}">
      <dsp:nvSpPr>
        <dsp:cNvPr id="0" name=""/>
        <dsp:cNvSpPr/>
      </dsp:nvSpPr>
      <dsp:spPr>
        <a:xfrm>
          <a:off x="0" y="2703"/>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892C3F-8F2F-4FD8-BF1A-D35B566111F3}">
      <dsp:nvSpPr>
        <dsp:cNvPr id="0" name=""/>
        <dsp:cNvSpPr/>
      </dsp:nvSpPr>
      <dsp:spPr>
        <a:xfrm>
          <a:off x="0" y="2703"/>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IN" sz="2000" b="0" i="0" kern="1200" dirty="0"/>
            <a:t>There is the </a:t>
          </a:r>
          <a:r>
            <a:rPr lang="en-IN" sz="2000" b="1" i="0" kern="1200" dirty="0" err="1"/>
            <a:t>n_estimators</a:t>
          </a:r>
          <a:r>
            <a:rPr lang="en-IN" sz="2000" b="1" i="0" kern="1200" dirty="0"/>
            <a:t> </a:t>
          </a:r>
          <a:r>
            <a:rPr lang="en-IN" sz="2000" b="0" i="0" kern="1200" dirty="0"/>
            <a:t>hyperparameter, which is just the number of trees the algorithm builds before taking the maximum voting or taking the averages of predictions. In general, a higher number of trees increases the performance and makes the predictions more stable, but it also slows down the computation.</a:t>
          </a:r>
          <a:endParaRPr lang="en-US" sz="2000" kern="1200" dirty="0"/>
        </a:p>
      </dsp:txBody>
      <dsp:txXfrm>
        <a:off x="0" y="2703"/>
        <a:ext cx="6900512" cy="1843578"/>
      </dsp:txXfrm>
    </dsp:sp>
    <dsp:sp modelId="{446D05D4-CFCD-447E-B0A6-AE8D8587191B}">
      <dsp:nvSpPr>
        <dsp:cNvPr id="0" name=""/>
        <dsp:cNvSpPr/>
      </dsp:nvSpPr>
      <dsp:spPr>
        <a:xfrm>
          <a:off x="0" y="1846281"/>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DECE35-9FE4-41FF-905E-6A3AB9CAAFB9}">
      <dsp:nvSpPr>
        <dsp:cNvPr id="0" name=""/>
        <dsp:cNvSpPr/>
      </dsp:nvSpPr>
      <dsp:spPr>
        <a:xfrm>
          <a:off x="0" y="1846281"/>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IN" sz="2000" b="1" i="0" kern="1200"/>
            <a:t>max_features,</a:t>
          </a:r>
          <a:r>
            <a:rPr lang="en-IN" sz="2000" b="0" i="0" kern="1200"/>
            <a:t> which is the maximum number of features random forest considers to split a node. Sklearn provides several options, all described in the documentation.</a:t>
          </a:r>
          <a:endParaRPr lang="en-US" sz="2000" kern="1200"/>
        </a:p>
      </dsp:txBody>
      <dsp:txXfrm>
        <a:off x="0" y="1846281"/>
        <a:ext cx="6900512" cy="1843578"/>
      </dsp:txXfrm>
    </dsp:sp>
    <dsp:sp modelId="{3BF9D3B1-E454-4372-B52B-E72033D071E7}">
      <dsp:nvSpPr>
        <dsp:cNvPr id="0" name=""/>
        <dsp:cNvSpPr/>
      </dsp:nvSpPr>
      <dsp:spPr>
        <a:xfrm>
          <a:off x="0" y="3689859"/>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869DF0-0298-4C32-8887-2A3B4E0ABCDC}">
      <dsp:nvSpPr>
        <dsp:cNvPr id="0" name=""/>
        <dsp:cNvSpPr/>
      </dsp:nvSpPr>
      <dsp:spPr>
        <a:xfrm>
          <a:off x="0" y="3689859"/>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IN" sz="2000" b="0" i="0" kern="1200"/>
            <a:t>The last important hyperparameter is </a:t>
          </a:r>
          <a:r>
            <a:rPr lang="en-IN" sz="2000" b="1" i="0" kern="1200"/>
            <a:t>min_sample_leaf. </a:t>
          </a:r>
          <a:r>
            <a:rPr lang="en-IN" sz="2000" b="0" i="0" kern="1200"/>
            <a:t>This determines the minimum number of leafs required to split an internal node</a:t>
          </a:r>
          <a:endParaRPr lang="en-US" sz="2000" kern="1200"/>
        </a:p>
      </dsp:txBody>
      <dsp:txXfrm>
        <a:off x="0" y="3689859"/>
        <a:ext cx="6900512" cy="18435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29366D-DAA7-417C-AD84-229181FAFAA0}">
      <dsp:nvSpPr>
        <dsp:cNvPr id="0" name=""/>
        <dsp:cNvSpPr/>
      </dsp:nvSpPr>
      <dsp:spPr>
        <a:xfrm>
          <a:off x="0" y="2703"/>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279DC8-1AAE-4622-A779-3136A268FE54}">
      <dsp:nvSpPr>
        <dsp:cNvPr id="0" name=""/>
        <dsp:cNvSpPr/>
      </dsp:nvSpPr>
      <dsp:spPr>
        <a:xfrm>
          <a:off x="0" y="2703"/>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IN" sz="1900" b="0" i="0" kern="1200"/>
            <a:t>The </a:t>
          </a:r>
          <a:r>
            <a:rPr lang="en-IN" sz="1900" b="1" i="0" kern="1200"/>
            <a:t>n_jobs</a:t>
          </a:r>
          <a:r>
            <a:rPr lang="en-IN" sz="1900" b="0" i="0" kern="1200"/>
            <a:t> hyperparameter tells the engine how many processors it is allowed to use. If it has a value of one, it can only use one processor. A value of “-1” means that there is no limit.</a:t>
          </a:r>
          <a:endParaRPr lang="en-US" sz="1900" kern="1200"/>
        </a:p>
      </dsp:txBody>
      <dsp:txXfrm>
        <a:off x="0" y="2703"/>
        <a:ext cx="6900512" cy="1843578"/>
      </dsp:txXfrm>
    </dsp:sp>
    <dsp:sp modelId="{4D5025D2-17B1-4EFB-B709-FD663D926995}">
      <dsp:nvSpPr>
        <dsp:cNvPr id="0" name=""/>
        <dsp:cNvSpPr/>
      </dsp:nvSpPr>
      <dsp:spPr>
        <a:xfrm>
          <a:off x="0" y="1846281"/>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9C0FC01-CE51-4101-8F0C-392A28AF34DE}">
      <dsp:nvSpPr>
        <dsp:cNvPr id="0" name=""/>
        <dsp:cNvSpPr/>
      </dsp:nvSpPr>
      <dsp:spPr>
        <a:xfrm>
          <a:off x="0" y="1846281"/>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IN" sz="1900" b="0" i="0" kern="1200"/>
            <a:t>The</a:t>
          </a:r>
          <a:r>
            <a:rPr lang="en-IN" sz="1900" b="1" i="0" kern="1200"/>
            <a:t> random_state </a:t>
          </a:r>
          <a:r>
            <a:rPr lang="en-IN" sz="1900" b="0" i="0" kern="1200"/>
            <a:t>hyperparameter makes the model’s output replicable. The model will always produce the same results when it has a definite value of random_state and if it has been given the same hyperparameters and the same training data.</a:t>
          </a:r>
          <a:endParaRPr lang="en-US" sz="1900" kern="1200"/>
        </a:p>
      </dsp:txBody>
      <dsp:txXfrm>
        <a:off x="0" y="1846281"/>
        <a:ext cx="6900512" cy="1843578"/>
      </dsp:txXfrm>
    </dsp:sp>
    <dsp:sp modelId="{954AA912-C64B-4AEB-81B5-9513E510DD60}">
      <dsp:nvSpPr>
        <dsp:cNvPr id="0" name=""/>
        <dsp:cNvSpPr/>
      </dsp:nvSpPr>
      <dsp:spPr>
        <a:xfrm>
          <a:off x="0" y="3689859"/>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9F0975-FF24-4C9D-91F5-4C6A88FEF448}">
      <dsp:nvSpPr>
        <dsp:cNvPr id="0" name=""/>
        <dsp:cNvSpPr/>
      </dsp:nvSpPr>
      <dsp:spPr>
        <a:xfrm>
          <a:off x="0" y="3689859"/>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IN" sz="1900" b="0" i="0" kern="1200"/>
            <a:t>here is the </a:t>
          </a:r>
          <a:r>
            <a:rPr lang="en-IN" sz="1900" b="1" i="0" kern="1200"/>
            <a:t>oob_score</a:t>
          </a:r>
          <a:r>
            <a:rPr lang="en-IN" sz="1900" b="0" i="0" kern="1200"/>
            <a:t> (also called oob sampling), which is a random forest cross-validation method. In this sampling, about one-third of the data is not used to train the model and can be used to evaluate its performance. These samples are called the out-of-bag samples. It's very similar to the leave-one-out-cross-validation method, but almost no additional computational burden goes along with it.</a:t>
          </a:r>
          <a:endParaRPr lang="en-US" sz="1900" kern="1200"/>
        </a:p>
      </dsp:txBody>
      <dsp:txXfrm>
        <a:off x="0" y="3689859"/>
        <a:ext cx="6900512" cy="184357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D95A2-DC29-459E-8423-D90334ACAF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32097EA-A385-4236-A884-31AAC4FA81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20AE331-8913-4B98-92F1-132E43849C18}"/>
              </a:ext>
            </a:extLst>
          </p:cNvPr>
          <p:cNvSpPr>
            <a:spLocks noGrp="1"/>
          </p:cNvSpPr>
          <p:nvPr>
            <p:ph type="dt" sz="half" idx="10"/>
          </p:nvPr>
        </p:nvSpPr>
        <p:spPr/>
        <p:txBody>
          <a:bodyPr/>
          <a:lstStyle/>
          <a:p>
            <a:fld id="{6EEB61F6-5CA1-4CA0-A649-4B4CAC4B93DA}" type="datetimeFigureOut">
              <a:rPr lang="en-IN" smtClean="0"/>
              <a:t>09-09-2021</a:t>
            </a:fld>
            <a:endParaRPr lang="en-IN"/>
          </a:p>
        </p:txBody>
      </p:sp>
      <p:sp>
        <p:nvSpPr>
          <p:cNvPr id="5" name="Footer Placeholder 4">
            <a:extLst>
              <a:ext uri="{FF2B5EF4-FFF2-40B4-BE49-F238E27FC236}">
                <a16:creationId xmlns:a16="http://schemas.microsoft.com/office/drawing/2014/main" id="{CDA9658F-79EF-47E4-90CB-B506C2E618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42DAC0-15AE-4060-8BCD-660059B3D9B0}"/>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4085536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F209B-5F1A-4A0B-B231-45C01A85B59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E78451F-DDDB-4DBE-B231-6F707170F8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6FDDDB-8B09-4C4E-8E9E-7EA38DC9C736}"/>
              </a:ext>
            </a:extLst>
          </p:cNvPr>
          <p:cNvSpPr>
            <a:spLocks noGrp="1"/>
          </p:cNvSpPr>
          <p:nvPr>
            <p:ph type="dt" sz="half" idx="10"/>
          </p:nvPr>
        </p:nvSpPr>
        <p:spPr/>
        <p:txBody>
          <a:bodyPr/>
          <a:lstStyle/>
          <a:p>
            <a:fld id="{6EEB61F6-5CA1-4CA0-A649-4B4CAC4B93DA}" type="datetimeFigureOut">
              <a:rPr lang="en-IN" smtClean="0"/>
              <a:t>09-09-2021</a:t>
            </a:fld>
            <a:endParaRPr lang="en-IN"/>
          </a:p>
        </p:txBody>
      </p:sp>
      <p:sp>
        <p:nvSpPr>
          <p:cNvPr id="5" name="Footer Placeholder 4">
            <a:extLst>
              <a:ext uri="{FF2B5EF4-FFF2-40B4-BE49-F238E27FC236}">
                <a16:creationId xmlns:a16="http://schemas.microsoft.com/office/drawing/2014/main" id="{5CBC0C51-1E6E-496D-9EFB-DA2DAAB2C8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E5422B-650F-4FEE-B600-F7879F7AE4CC}"/>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3580447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686C40-8B75-4E90-9DE4-8B7E70AEF78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58EFE13-816E-43BB-A477-A35F736928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9543A7-B369-4275-BCF4-519E675E5E08}"/>
              </a:ext>
            </a:extLst>
          </p:cNvPr>
          <p:cNvSpPr>
            <a:spLocks noGrp="1"/>
          </p:cNvSpPr>
          <p:nvPr>
            <p:ph type="dt" sz="half" idx="10"/>
          </p:nvPr>
        </p:nvSpPr>
        <p:spPr/>
        <p:txBody>
          <a:bodyPr/>
          <a:lstStyle/>
          <a:p>
            <a:fld id="{6EEB61F6-5CA1-4CA0-A649-4B4CAC4B93DA}" type="datetimeFigureOut">
              <a:rPr lang="en-IN" smtClean="0"/>
              <a:t>09-09-2021</a:t>
            </a:fld>
            <a:endParaRPr lang="en-IN"/>
          </a:p>
        </p:txBody>
      </p:sp>
      <p:sp>
        <p:nvSpPr>
          <p:cNvPr id="5" name="Footer Placeholder 4">
            <a:extLst>
              <a:ext uri="{FF2B5EF4-FFF2-40B4-BE49-F238E27FC236}">
                <a16:creationId xmlns:a16="http://schemas.microsoft.com/office/drawing/2014/main" id="{2923A989-6EB0-4A9D-ABEC-0F6CB91EB2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676165-BE76-41B6-93C8-9B893B4802A1}"/>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326962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EF044-32C2-4E70-91EE-6E96679F4BA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8764BBD-1375-4DD7-8F6C-872C7412F4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811EB8-6E04-4933-936E-D2692577F2DD}"/>
              </a:ext>
            </a:extLst>
          </p:cNvPr>
          <p:cNvSpPr>
            <a:spLocks noGrp="1"/>
          </p:cNvSpPr>
          <p:nvPr>
            <p:ph type="dt" sz="half" idx="10"/>
          </p:nvPr>
        </p:nvSpPr>
        <p:spPr/>
        <p:txBody>
          <a:bodyPr/>
          <a:lstStyle/>
          <a:p>
            <a:fld id="{6EEB61F6-5CA1-4CA0-A649-4B4CAC4B93DA}" type="datetimeFigureOut">
              <a:rPr lang="en-IN" smtClean="0"/>
              <a:t>09-09-2021</a:t>
            </a:fld>
            <a:endParaRPr lang="en-IN"/>
          </a:p>
        </p:txBody>
      </p:sp>
      <p:sp>
        <p:nvSpPr>
          <p:cNvPr id="5" name="Footer Placeholder 4">
            <a:extLst>
              <a:ext uri="{FF2B5EF4-FFF2-40B4-BE49-F238E27FC236}">
                <a16:creationId xmlns:a16="http://schemas.microsoft.com/office/drawing/2014/main" id="{B6CA63AF-DA12-46D7-9BBB-C8EEE271A1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48BFC9-FCBF-4B6E-A142-7AC7457FA328}"/>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952441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56EBD-4AF1-40BE-8D8C-4AB388CC9A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8CBE47F-EB41-4824-9E2A-E494E73B27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F9DDB2-6AA0-4DE6-984E-F729F2CEA470}"/>
              </a:ext>
            </a:extLst>
          </p:cNvPr>
          <p:cNvSpPr>
            <a:spLocks noGrp="1"/>
          </p:cNvSpPr>
          <p:nvPr>
            <p:ph type="dt" sz="half" idx="10"/>
          </p:nvPr>
        </p:nvSpPr>
        <p:spPr/>
        <p:txBody>
          <a:bodyPr/>
          <a:lstStyle/>
          <a:p>
            <a:fld id="{6EEB61F6-5CA1-4CA0-A649-4B4CAC4B93DA}" type="datetimeFigureOut">
              <a:rPr lang="en-IN" smtClean="0"/>
              <a:t>09-09-2021</a:t>
            </a:fld>
            <a:endParaRPr lang="en-IN"/>
          </a:p>
        </p:txBody>
      </p:sp>
      <p:sp>
        <p:nvSpPr>
          <p:cNvPr id="5" name="Footer Placeholder 4">
            <a:extLst>
              <a:ext uri="{FF2B5EF4-FFF2-40B4-BE49-F238E27FC236}">
                <a16:creationId xmlns:a16="http://schemas.microsoft.com/office/drawing/2014/main" id="{DA6E6223-1765-4BE5-8125-64990605E5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CC9D30-47FF-4809-A0EE-A26C5C370FBA}"/>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3003278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BB919-55C8-436E-B92A-47495CE59C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D15FB57-A31E-4670-AA3A-7CDF0207EA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F4541C1-6EF3-4827-9A17-B42D7B47F26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E8A2C1E-B102-47A6-9B7D-ADD04C28D13B}"/>
              </a:ext>
            </a:extLst>
          </p:cNvPr>
          <p:cNvSpPr>
            <a:spLocks noGrp="1"/>
          </p:cNvSpPr>
          <p:nvPr>
            <p:ph type="dt" sz="half" idx="10"/>
          </p:nvPr>
        </p:nvSpPr>
        <p:spPr/>
        <p:txBody>
          <a:bodyPr/>
          <a:lstStyle/>
          <a:p>
            <a:fld id="{6EEB61F6-5CA1-4CA0-A649-4B4CAC4B93DA}" type="datetimeFigureOut">
              <a:rPr lang="en-IN" smtClean="0"/>
              <a:t>09-09-2021</a:t>
            </a:fld>
            <a:endParaRPr lang="en-IN"/>
          </a:p>
        </p:txBody>
      </p:sp>
      <p:sp>
        <p:nvSpPr>
          <p:cNvPr id="6" name="Footer Placeholder 5">
            <a:extLst>
              <a:ext uri="{FF2B5EF4-FFF2-40B4-BE49-F238E27FC236}">
                <a16:creationId xmlns:a16="http://schemas.microsoft.com/office/drawing/2014/main" id="{1260CBBC-620B-4279-A7FD-FB2C2635735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D09594-A30F-4061-A3BE-6E37679B02B3}"/>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1061444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9543B-754C-4EC4-8941-2D81A46EF3C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E06C7C9-0D7E-433E-8FF4-91E17D11D3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1679F3-F5B2-4F07-8856-F55C3219CA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8CEB797-05AB-4FA8-A7D8-87CBB26DFA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74B719-EEB1-4C27-ACFC-DE638B14BC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0A6A967-5630-4627-8F16-D674DAA442F3}"/>
              </a:ext>
            </a:extLst>
          </p:cNvPr>
          <p:cNvSpPr>
            <a:spLocks noGrp="1"/>
          </p:cNvSpPr>
          <p:nvPr>
            <p:ph type="dt" sz="half" idx="10"/>
          </p:nvPr>
        </p:nvSpPr>
        <p:spPr/>
        <p:txBody>
          <a:bodyPr/>
          <a:lstStyle/>
          <a:p>
            <a:fld id="{6EEB61F6-5CA1-4CA0-A649-4B4CAC4B93DA}" type="datetimeFigureOut">
              <a:rPr lang="en-IN" smtClean="0"/>
              <a:t>09-09-2021</a:t>
            </a:fld>
            <a:endParaRPr lang="en-IN"/>
          </a:p>
        </p:txBody>
      </p:sp>
      <p:sp>
        <p:nvSpPr>
          <p:cNvPr id="8" name="Footer Placeholder 7">
            <a:extLst>
              <a:ext uri="{FF2B5EF4-FFF2-40B4-BE49-F238E27FC236}">
                <a16:creationId xmlns:a16="http://schemas.microsoft.com/office/drawing/2014/main" id="{4E2088AD-DD8C-4161-A7C6-DCA370465A7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A232E47-7A9A-427B-9642-2210FC247D11}"/>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2556012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FC4B0-E8BA-4E73-9C1F-0A355CF94D0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FB9DB47-F319-49F5-BD3A-88CD918B3CC3}"/>
              </a:ext>
            </a:extLst>
          </p:cNvPr>
          <p:cNvSpPr>
            <a:spLocks noGrp="1"/>
          </p:cNvSpPr>
          <p:nvPr>
            <p:ph type="dt" sz="half" idx="10"/>
          </p:nvPr>
        </p:nvSpPr>
        <p:spPr/>
        <p:txBody>
          <a:bodyPr/>
          <a:lstStyle/>
          <a:p>
            <a:fld id="{6EEB61F6-5CA1-4CA0-A649-4B4CAC4B93DA}" type="datetimeFigureOut">
              <a:rPr lang="en-IN" smtClean="0"/>
              <a:t>09-09-2021</a:t>
            </a:fld>
            <a:endParaRPr lang="en-IN"/>
          </a:p>
        </p:txBody>
      </p:sp>
      <p:sp>
        <p:nvSpPr>
          <p:cNvPr id="4" name="Footer Placeholder 3">
            <a:extLst>
              <a:ext uri="{FF2B5EF4-FFF2-40B4-BE49-F238E27FC236}">
                <a16:creationId xmlns:a16="http://schemas.microsoft.com/office/drawing/2014/main" id="{88D0565F-3ECC-49B0-8A33-34810FA4E8E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096680B-D892-4195-A92D-52CFA8B48FCA}"/>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3127581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D854C3-08AD-4917-AAE2-F49045011333}"/>
              </a:ext>
            </a:extLst>
          </p:cNvPr>
          <p:cNvSpPr>
            <a:spLocks noGrp="1"/>
          </p:cNvSpPr>
          <p:nvPr>
            <p:ph type="dt" sz="half" idx="10"/>
          </p:nvPr>
        </p:nvSpPr>
        <p:spPr/>
        <p:txBody>
          <a:bodyPr/>
          <a:lstStyle/>
          <a:p>
            <a:fld id="{6EEB61F6-5CA1-4CA0-A649-4B4CAC4B93DA}" type="datetimeFigureOut">
              <a:rPr lang="en-IN" smtClean="0"/>
              <a:t>09-09-2021</a:t>
            </a:fld>
            <a:endParaRPr lang="en-IN"/>
          </a:p>
        </p:txBody>
      </p:sp>
      <p:sp>
        <p:nvSpPr>
          <p:cNvPr id="3" name="Footer Placeholder 2">
            <a:extLst>
              <a:ext uri="{FF2B5EF4-FFF2-40B4-BE49-F238E27FC236}">
                <a16:creationId xmlns:a16="http://schemas.microsoft.com/office/drawing/2014/main" id="{1F758CDD-C81E-4F17-A4CF-8686D250902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30C0131-8CFC-4459-97C8-CA06DD2D48E2}"/>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2671741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A879D-606D-4FD7-88EA-DA5B7EE1C5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4827C25-AE79-46FC-93D7-5C204CABCD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6D079AE-9BDC-48AF-B87C-2AD5F97C71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FBBF53-64F7-475C-B99E-4A18ED6EB0CD}"/>
              </a:ext>
            </a:extLst>
          </p:cNvPr>
          <p:cNvSpPr>
            <a:spLocks noGrp="1"/>
          </p:cNvSpPr>
          <p:nvPr>
            <p:ph type="dt" sz="half" idx="10"/>
          </p:nvPr>
        </p:nvSpPr>
        <p:spPr/>
        <p:txBody>
          <a:bodyPr/>
          <a:lstStyle/>
          <a:p>
            <a:fld id="{6EEB61F6-5CA1-4CA0-A649-4B4CAC4B93DA}" type="datetimeFigureOut">
              <a:rPr lang="en-IN" smtClean="0"/>
              <a:t>09-09-2021</a:t>
            </a:fld>
            <a:endParaRPr lang="en-IN"/>
          </a:p>
        </p:txBody>
      </p:sp>
      <p:sp>
        <p:nvSpPr>
          <p:cNvPr id="6" name="Footer Placeholder 5">
            <a:extLst>
              <a:ext uri="{FF2B5EF4-FFF2-40B4-BE49-F238E27FC236}">
                <a16:creationId xmlns:a16="http://schemas.microsoft.com/office/drawing/2014/main" id="{B83FB491-F264-4040-9DEA-C6C6E8BDBC8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50EDA8E-AB45-4C6B-9090-6CAF48300369}"/>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1333739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7E82C-31F2-450D-B8F5-E359898611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5BA80DA-5E9E-41E5-94F3-A078ACDD73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2758679-9A50-442E-8BDD-AEEA99C6EF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C7C001-5DC2-4062-89CC-8A0B1688203C}"/>
              </a:ext>
            </a:extLst>
          </p:cNvPr>
          <p:cNvSpPr>
            <a:spLocks noGrp="1"/>
          </p:cNvSpPr>
          <p:nvPr>
            <p:ph type="dt" sz="half" idx="10"/>
          </p:nvPr>
        </p:nvSpPr>
        <p:spPr/>
        <p:txBody>
          <a:bodyPr/>
          <a:lstStyle/>
          <a:p>
            <a:fld id="{6EEB61F6-5CA1-4CA0-A649-4B4CAC4B93DA}" type="datetimeFigureOut">
              <a:rPr lang="en-IN" smtClean="0"/>
              <a:t>09-09-2021</a:t>
            </a:fld>
            <a:endParaRPr lang="en-IN"/>
          </a:p>
        </p:txBody>
      </p:sp>
      <p:sp>
        <p:nvSpPr>
          <p:cNvPr id="6" name="Footer Placeholder 5">
            <a:extLst>
              <a:ext uri="{FF2B5EF4-FFF2-40B4-BE49-F238E27FC236}">
                <a16:creationId xmlns:a16="http://schemas.microsoft.com/office/drawing/2014/main" id="{E7B20EBC-4DDB-4284-B641-09993CF5CA0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D73844D-1468-41A7-900D-D76825B579B0}"/>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1423378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82CADB-8079-4E26-9458-32FA0AAC9C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6A2A2D9-0F55-4614-8E53-6A49AF7D99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96A616-685E-4184-9770-B6BAE7551C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B61F6-5CA1-4CA0-A649-4B4CAC4B93DA}" type="datetimeFigureOut">
              <a:rPr lang="en-IN" smtClean="0"/>
              <a:t>09-09-2021</a:t>
            </a:fld>
            <a:endParaRPr lang="en-IN"/>
          </a:p>
        </p:txBody>
      </p:sp>
      <p:sp>
        <p:nvSpPr>
          <p:cNvPr id="5" name="Footer Placeholder 4">
            <a:extLst>
              <a:ext uri="{FF2B5EF4-FFF2-40B4-BE49-F238E27FC236}">
                <a16:creationId xmlns:a16="http://schemas.microsoft.com/office/drawing/2014/main" id="{C2FDBB23-D82C-460D-8CAF-5D67FDE0D1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F5E502E-24C4-4F40-B9A5-C0BA47CC37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0F12B9-4D7C-4BBD-8DB5-E2D6B2F1D54C}" type="slidenum">
              <a:rPr lang="en-IN" smtClean="0"/>
              <a:t>‹#›</a:t>
            </a:fld>
            <a:endParaRPr lang="en-IN"/>
          </a:p>
        </p:txBody>
      </p:sp>
    </p:spTree>
    <p:extLst>
      <p:ext uri="{BB962C8B-B14F-4D97-AF65-F5344CB8AC3E}">
        <p14:creationId xmlns:p14="http://schemas.microsoft.com/office/powerpoint/2010/main" val="14314082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Freeform: Shape 45">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48" name="Group 47">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49"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55"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51"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52"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53"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54"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8D4F8BDB-2DD3-46F2-8E0F-51BD20DA7AC9}"/>
              </a:ext>
            </a:extLst>
          </p:cNvPr>
          <p:cNvSpPr>
            <a:spLocks noGrp="1"/>
          </p:cNvSpPr>
          <p:nvPr>
            <p:ph type="title"/>
          </p:nvPr>
        </p:nvSpPr>
        <p:spPr>
          <a:xfrm>
            <a:off x="535020" y="685800"/>
            <a:ext cx="2780271" cy="5105400"/>
          </a:xfrm>
        </p:spPr>
        <p:txBody>
          <a:bodyPr>
            <a:normAutofit/>
          </a:bodyPr>
          <a:lstStyle/>
          <a:p>
            <a:r>
              <a:rPr lang="en-US" sz="4000" b="1">
                <a:solidFill>
                  <a:srgbClr val="FFFFFF"/>
                </a:solidFill>
              </a:rPr>
              <a:t>CREDIT CARD DEFAULT PREDICTION</a:t>
            </a:r>
            <a:endParaRPr lang="en-IN" sz="4000" b="1">
              <a:solidFill>
                <a:srgbClr val="FFFFFF"/>
              </a:solidFill>
            </a:endParaRPr>
          </a:p>
        </p:txBody>
      </p:sp>
      <p:graphicFrame>
        <p:nvGraphicFramePr>
          <p:cNvPr id="5" name="Content Placeholder 2">
            <a:extLst>
              <a:ext uri="{FF2B5EF4-FFF2-40B4-BE49-F238E27FC236}">
                <a16:creationId xmlns:a16="http://schemas.microsoft.com/office/drawing/2014/main" id="{4C5EB2FC-2AE1-4BC5-98BC-DA836EE6AE1A}"/>
              </a:ext>
            </a:extLst>
          </p:cNvPr>
          <p:cNvGraphicFramePr>
            <a:graphicFrameLocks noGrp="1"/>
          </p:cNvGraphicFramePr>
          <p:nvPr>
            <p:ph idx="1"/>
            <p:extLst>
              <p:ext uri="{D42A27DB-BD31-4B8C-83A1-F6EECF244321}">
                <p14:modId xmlns:p14="http://schemas.microsoft.com/office/powerpoint/2010/main" val="2040302639"/>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55305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65C9A2-10BB-45D7-819A-F084CC66AC57}"/>
              </a:ext>
            </a:extLst>
          </p:cNvPr>
          <p:cNvSpPr>
            <a:spLocks noGrp="1"/>
          </p:cNvSpPr>
          <p:nvPr>
            <p:ph type="ctrTitle"/>
          </p:nvPr>
        </p:nvSpPr>
        <p:spPr>
          <a:xfrm>
            <a:off x="5297762" y="640080"/>
            <a:ext cx="6251110" cy="3566160"/>
          </a:xfrm>
        </p:spPr>
        <p:txBody>
          <a:bodyPr anchor="b">
            <a:normAutofit/>
          </a:bodyPr>
          <a:lstStyle/>
          <a:p>
            <a:pPr algn="l"/>
            <a:r>
              <a:rPr lang="en-US" sz="5400"/>
              <a:t>THANK YOU</a:t>
            </a:r>
            <a:endParaRPr lang="en-IN" sz="5400"/>
          </a:p>
        </p:txBody>
      </p:sp>
      <p:pic>
        <p:nvPicPr>
          <p:cNvPr id="4" name="Picture 3" descr="Magnifying glass on clear background">
            <a:extLst>
              <a:ext uri="{FF2B5EF4-FFF2-40B4-BE49-F238E27FC236}">
                <a16:creationId xmlns:a16="http://schemas.microsoft.com/office/drawing/2014/main" id="{1C5A1A27-7531-4023-99D8-ADA9A911DAA6}"/>
              </a:ext>
            </a:extLst>
          </p:cNvPr>
          <p:cNvPicPr>
            <a:picLocks noChangeAspect="1"/>
          </p:cNvPicPr>
          <p:nvPr/>
        </p:nvPicPr>
        <p:blipFill rotWithShape="1">
          <a:blip r:embed="rId2"/>
          <a:srcRect l="40474" r="14194"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0"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8003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3D931C-6973-49ED-B149-718D1FD82697}"/>
              </a:ext>
            </a:extLst>
          </p:cNvPr>
          <p:cNvSpPr>
            <a:spLocks noGrp="1"/>
          </p:cNvSpPr>
          <p:nvPr>
            <p:ph type="ctrTitle"/>
          </p:nvPr>
        </p:nvSpPr>
        <p:spPr>
          <a:xfrm>
            <a:off x="686834" y="1153572"/>
            <a:ext cx="3200400" cy="4461163"/>
          </a:xfrm>
        </p:spPr>
        <p:txBody>
          <a:bodyPr vert="horz" lIns="91440" tIns="45720" rIns="91440" bIns="45720" rtlCol="0" anchor="ctr">
            <a:normAutofit/>
          </a:bodyPr>
          <a:lstStyle/>
          <a:p>
            <a:pPr algn="l"/>
            <a:r>
              <a:rPr lang="en-US" sz="4400" b="1" kern="1200" dirty="0">
                <a:solidFill>
                  <a:srgbClr val="FFFFFF"/>
                </a:solidFill>
                <a:latin typeface="+mj-lt"/>
                <a:ea typeface="+mj-ea"/>
                <a:cs typeface="+mj-cs"/>
              </a:rPr>
              <a:t>OVERVIEW</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Subtitle 2">
            <a:extLst>
              <a:ext uri="{FF2B5EF4-FFF2-40B4-BE49-F238E27FC236}">
                <a16:creationId xmlns:a16="http://schemas.microsoft.com/office/drawing/2014/main" id="{4185F7A3-AD86-40BA-B722-3410164EB155}"/>
              </a:ext>
            </a:extLst>
          </p:cNvPr>
          <p:cNvSpPr>
            <a:spLocks noGrp="1"/>
          </p:cNvSpPr>
          <p:nvPr>
            <p:ph type="subTitle" idx="1"/>
          </p:nvPr>
        </p:nvSpPr>
        <p:spPr>
          <a:xfrm>
            <a:off x="4447308" y="591344"/>
            <a:ext cx="6906491" cy="5585619"/>
          </a:xfrm>
        </p:spPr>
        <p:txBody>
          <a:bodyPr vert="horz" lIns="91440" tIns="45720" rIns="91440" bIns="45720" rtlCol="0" anchor="ctr">
            <a:normAutofit/>
          </a:bodyPr>
          <a:lstStyle/>
          <a:p>
            <a:pPr marL="285750" indent="-228600" algn="l">
              <a:buFont typeface="Arial" panose="020B0604020202020204" pitchFamily="34" charset="0"/>
              <a:buChar char="•"/>
            </a:pPr>
            <a:r>
              <a:rPr lang="en-US" b="0" i="0" u="none" strike="noStrike" baseline="0"/>
              <a:t>Banking/Financial Institutes plays a significant role in providing financial service.</a:t>
            </a:r>
          </a:p>
          <a:p>
            <a:pPr marL="285750" indent="-228600" algn="l">
              <a:buFont typeface="Arial" panose="020B0604020202020204" pitchFamily="34" charset="0"/>
              <a:buChar char="•"/>
            </a:pPr>
            <a:r>
              <a:rPr lang="en-US"/>
              <a:t>To maintain the integrity,bank/institute must be careful when investing in customers to avoid financial loss.</a:t>
            </a:r>
          </a:p>
          <a:p>
            <a:pPr marL="285750" indent="-228600" algn="l">
              <a:buFont typeface="Arial" panose="020B0604020202020204" pitchFamily="34" charset="0"/>
              <a:buChar char="•"/>
            </a:pPr>
            <a:r>
              <a:rPr lang="en-US" b="0" i="0" u="none" strike="noStrike" baseline="0"/>
              <a:t>Before </a:t>
            </a:r>
            <a:r>
              <a:rPr lang="en-US"/>
              <a:t>giving credit to borroers,the bank must come to about the potential of customers.</a:t>
            </a:r>
          </a:p>
          <a:p>
            <a:pPr marL="285750" indent="-228600" algn="l">
              <a:buFont typeface="Arial" panose="020B0604020202020204" pitchFamily="34" charset="0"/>
              <a:buChar char="•"/>
            </a:pPr>
            <a:r>
              <a:rPr lang="en-US" b="0" i="0" u="none" strike="noStrike" baseline="0"/>
              <a:t>The term credit scoring,determines the relation between defaulters and loan characteristics.</a:t>
            </a:r>
          </a:p>
        </p:txBody>
      </p:sp>
    </p:spTree>
    <p:extLst>
      <p:ext uri="{BB962C8B-B14F-4D97-AF65-F5344CB8AC3E}">
        <p14:creationId xmlns:p14="http://schemas.microsoft.com/office/powerpoint/2010/main" val="3512101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73C011-40B8-45DB-9AFA-04957DFD790F}"/>
              </a:ext>
            </a:extLst>
          </p:cNvPr>
          <p:cNvSpPr>
            <a:spLocks noGrp="1"/>
          </p:cNvSpPr>
          <p:nvPr>
            <p:ph type="title"/>
          </p:nvPr>
        </p:nvSpPr>
        <p:spPr>
          <a:xfrm>
            <a:off x="781877" y="1404730"/>
            <a:ext cx="3896139" cy="4056584"/>
          </a:xfrm>
        </p:spPr>
        <p:txBody>
          <a:bodyPr>
            <a:normAutofit/>
          </a:bodyPr>
          <a:lstStyle/>
          <a:p>
            <a:r>
              <a:rPr lang="en-US" sz="4100" b="1" dirty="0">
                <a:solidFill>
                  <a:srgbClr val="FFFFFF"/>
                </a:solidFill>
              </a:rPr>
              <a:t>          DATA PREPROCESSING</a:t>
            </a:r>
            <a:endParaRPr lang="en-IN" sz="4100" b="1" dirty="0">
              <a:solidFill>
                <a:srgbClr val="FFFFFF"/>
              </a:solidFill>
            </a:endParaRP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C9FA52C-E402-4132-99B4-A1D726922C25}"/>
              </a:ext>
            </a:extLst>
          </p:cNvPr>
          <p:cNvSpPr>
            <a:spLocks noGrp="1"/>
          </p:cNvSpPr>
          <p:nvPr>
            <p:ph idx="1"/>
          </p:nvPr>
        </p:nvSpPr>
        <p:spPr>
          <a:xfrm>
            <a:off x="5370153" y="1526033"/>
            <a:ext cx="5536397" cy="3935281"/>
          </a:xfrm>
        </p:spPr>
        <p:txBody>
          <a:bodyPr>
            <a:normAutofit/>
          </a:bodyPr>
          <a:lstStyle/>
          <a:p>
            <a:r>
              <a:rPr lang="en-US" sz="1800"/>
              <a:t>Data set  is divided in 80:20 ratio for train and test respectively.</a:t>
            </a:r>
          </a:p>
          <a:p>
            <a:r>
              <a:rPr lang="en-US" sz="1800"/>
              <a:t>ID column was dropped as its unnecessary for our modeling.</a:t>
            </a:r>
          </a:p>
          <a:p>
            <a:r>
              <a:rPr lang="en-US" sz="1800"/>
              <a:t>The attribute name ‘PAY_0’was converted to ‘PAY_1’ and  '</a:t>
            </a:r>
            <a:r>
              <a:rPr lang="en-US" sz="1800" err="1"/>
              <a:t>default.payment.next.month</a:t>
            </a:r>
            <a:r>
              <a:rPr lang="en-US" sz="1800"/>
              <a:t>’ was </a:t>
            </a:r>
            <a:r>
              <a:rPr lang="en-US" sz="1800" err="1"/>
              <a:t>covertes</a:t>
            </a:r>
            <a:r>
              <a:rPr lang="en-US" sz="1800"/>
              <a:t> to ‘Default’ for naming convenience.</a:t>
            </a:r>
          </a:p>
          <a:p>
            <a:r>
              <a:rPr lang="en-IN" sz="1800"/>
              <a:t>Pay_0:No consumption of credit card=-2,Pay duly(paid on time)=-1,payment delay for one mouth=1, payment delay for two months=2,payment delay for nine months and above=-9.</a:t>
            </a:r>
          </a:p>
          <a:p>
            <a:r>
              <a:rPr lang="en-IN" sz="1800"/>
              <a:t>No Null values in dataset</a:t>
            </a:r>
          </a:p>
        </p:txBody>
      </p:sp>
    </p:spTree>
    <p:extLst>
      <p:ext uri="{BB962C8B-B14F-4D97-AF65-F5344CB8AC3E}">
        <p14:creationId xmlns:p14="http://schemas.microsoft.com/office/powerpoint/2010/main" val="4008108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87CAF8-BF8C-4C74-958D-7147F2DFA865}"/>
              </a:ext>
            </a:extLst>
          </p:cNvPr>
          <p:cNvSpPr>
            <a:spLocks noGrp="1"/>
          </p:cNvSpPr>
          <p:nvPr>
            <p:ph type="title"/>
          </p:nvPr>
        </p:nvSpPr>
        <p:spPr>
          <a:xfrm>
            <a:off x="1171074" y="1396686"/>
            <a:ext cx="3240506" cy="4064628"/>
          </a:xfrm>
        </p:spPr>
        <p:txBody>
          <a:bodyPr>
            <a:normAutofit/>
          </a:bodyPr>
          <a:lstStyle/>
          <a:p>
            <a:r>
              <a:rPr lang="en-US" b="1" dirty="0">
                <a:solidFill>
                  <a:srgbClr val="FFFFFF"/>
                </a:solidFill>
              </a:rPr>
              <a:t>INSIGHT FROM DATA ANALYSIS</a:t>
            </a:r>
            <a:endParaRPr lang="en-IN" b="1" dirty="0">
              <a:solidFill>
                <a:srgbClr val="FFFFFF"/>
              </a:solidFill>
            </a:endParaRP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92F7B65-7995-4A92-9D5E-0689797B5C8C}"/>
              </a:ext>
            </a:extLst>
          </p:cNvPr>
          <p:cNvSpPr>
            <a:spLocks noGrp="1"/>
          </p:cNvSpPr>
          <p:nvPr>
            <p:ph idx="1"/>
          </p:nvPr>
        </p:nvSpPr>
        <p:spPr>
          <a:xfrm>
            <a:off x="5370153" y="1526033"/>
            <a:ext cx="5536397" cy="3935281"/>
          </a:xfrm>
        </p:spPr>
        <p:txBody>
          <a:bodyPr>
            <a:normAutofit/>
          </a:bodyPr>
          <a:lstStyle/>
          <a:p>
            <a:r>
              <a:rPr lang="en-IN" sz="2000" b="0" i="0">
                <a:effectLst/>
                <a:latin typeface="Helvetica Neue"/>
              </a:rPr>
              <a:t>There are more women than men in our dataset and, apparently, men have a slightly higher chance of default.</a:t>
            </a:r>
          </a:p>
          <a:p>
            <a:r>
              <a:rPr lang="en-IN" sz="2000">
                <a:latin typeface="Helvetica Neue"/>
              </a:rPr>
              <a:t>The probability of default was higher for men.</a:t>
            </a:r>
          </a:p>
          <a:p>
            <a:r>
              <a:rPr lang="en-IN" sz="2000" b="0" i="0">
                <a:effectLst/>
                <a:latin typeface="Helvetica Neue"/>
              </a:rPr>
              <a:t>Most people in our dataset have between 25 and 40 years old. There is also an impression that around that age the chance of default is a little lower.</a:t>
            </a:r>
          </a:p>
          <a:p>
            <a:r>
              <a:rPr lang="en-IN" sz="2000" b="0" i="0">
                <a:effectLst/>
                <a:latin typeface="Helvetica Neue"/>
              </a:rPr>
              <a:t>Most customers have 200k or less of credit limit. And it seems that we will find a higher concentration of customers in default on that range.</a:t>
            </a:r>
            <a:endParaRPr lang="en-IN" sz="2000"/>
          </a:p>
        </p:txBody>
      </p:sp>
    </p:spTree>
    <p:extLst>
      <p:ext uri="{BB962C8B-B14F-4D97-AF65-F5344CB8AC3E}">
        <p14:creationId xmlns:p14="http://schemas.microsoft.com/office/powerpoint/2010/main" val="2294145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15842C-D731-422D-B2E8-9121FE06F30F}"/>
              </a:ext>
            </a:extLst>
          </p:cNvPr>
          <p:cNvSpPr>
            <a:spLocks noGrp="1"/>
          </p:cNvSpPr>
          <p:nvPr>
            <p:ph type="title"/>
          </p:nvPr>
        </p:nvSpPr>
        <p:spPr>
          <a:xfrm>
            <a:off x="1389278" y="1233241"/>
            <a:ext cx="3240506" cy="4064628"/>
          </a:xfrm>
        </p:spPr>
        <p:txBody>
          <a:bodyPr>
            <a:normAutofit/>
          </a:bodyPr>
          <a:lstStyle/>
          <a:p>
            <a:r>
              <a:rPr lang="en-US" b="1" dirty="0">
                <a:solidFill>
                  <a:srgbClr val="FFFFFF"/>
                </a:solidFill>
              </a:rPr>
              <a:t>INSIGHT FROM DATA ANALYSIS</a:t>
            </a:r>
            <a:endParaRPr lang="en-IN" b="1" dirty="0">
              <a:solidFill>
                <a:srgbClr val="FFFFFF"/>
              </a:solidFill>
            </a:endParaRP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6FE99199-B055-4C8C-A3C0-C652F60289FA}"/>
              </a:ext>
            </a:extLst>
          </p:cNvPr>
          <p:cNvSpPr>
            <a:spLocks noGrp="1"/>
          </p:cNvSpPr>
          <p:nvPr>
            <p:ph idx="1"/>
          </p:nvPr>
        </p:nvSpPr>
        <p:spPr>
          <a:xfrm>
            <a:off x="6096000" y="820880"/>
            <a:ext cx="5257799" cy="4889350"/>
          </a:xfrm>
        </p:spPr>
        <p:txBody>
          <a:bodyPr anchor="t">
            <a:normAutofit/>
          </a:bodyPr>
          <a:lstStyle/>
          <a:p>
            <a:r>
              <a:rPr lang="en-IN" sz="2600" dirty="0">
                <a:latin typeface="Helvetica Neue"/>
              </a:rPr>
              <a:t>T</a:t>
            </a:r>
            <a:r>
              <a:rPr lang="en-IN" sz="2600" b="0" i="0" dirty="0">
                <a:effectLst/>
                <a:latin typeface="Helvetica Neue"/>
              </a:rPr>
              <a:t>hose who have a negative bill statement have a lower chance of default than the rest. What stands out is that there is a little higher chance of default for those who didn't have a bill in the previous months.</a:t>
            </a:r>
          </a:p>
          <a:p>
            <a:r>
              <a:rPr lang="en-IN" sz="2600" b="0" i="0" dirty="0">
                <a:effectLst/>
                <a:latin typeface="Helvetica Neue"/>
              </a:rPr>
              <a:t>There is a higher default rate among those who paid nothing in previous months and lower rates among those paid over 25k of NT dollars.</a:t>
            </a:r>
            <a:endParaRPr lang="en-IN" sz="2600" dirty="0"/>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530742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0B9A0A-42D4-4F91-BA4F-9A530695EA38}"/>
              </a:ext>
            </a:extLst>
          </p:cNvPr>
          <p:cNvSpPr>
            <a:spLocks noGrp="1"/>
          </p:cNvSpPr>
          <p:nvPr>
            <p:ph type="title"/>
          </p:nvPr>
        </p:nvSpPr>
        <p:spPr>
          <a:xfrm>
            <a:off x="635000" y="640823"/>
            <a:ext cx="3418659" cy="5583148"/>
          </a:xfrm>
        </p:spPr>
        <p:txBody>
          <a:bodyPr anchor="ctr">
            <a:normAutofit/>
          </a:bodyPr>
          <a:lstStyle/>
          <a:p>
            <a:r>
              <a:rPr lang="en-US" sz="5400" b="1" dirty="0"/>
              <a:t>RANDOM FOREST MODEL</a:t>
            </a:r>
            <a:endParaRPr lang="en-IN" sz="5400" b="1" dirty="0"/>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71D8E67F-73D6-4CF6-8419-4ADE5F4BADCD}"/>
              </a:ext>
            </a:extLst>
          </p:cNvPr>
          <p:cNvGraphicFramePr>
            <a:graphicFrameLocks noGrp="1"/>
          </p:cNvGraphicFramePr>
          <p:nvPr>
            <p:ph idx="1"/>
            <p:extLst>
              <p:ext uri="{D42A27DB-BD31-4B8C-83A1-F6EECF244321}">
                <p14:modId xmlns:p14="http://schemas.microsoft.com/office/powerpoint/2010/main" val="2585455052"/>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05213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826F82-A1C5-48F5-973C-8255829D487B}"/>
              </a:ext>
            </a:extLst>
          </p:cNvPr>
          <p:cNvSpPr>
            <a:spLocks noGrp="1"/>
          </p:cNvSpPr>
          <p:nvPr>
            <p:ph type="title"/>
          </p:nvPr>
        </p:nvSpPr>
        <p:spPr>
          <a:xfrm>
            <a:off x="376098" y="640823"/>
            <a:ext cx="3677561" cy="5583148"/>
          </a:xfrm>
        </p:spPr>
        <p:txBody>
          <a:bodyPr anchor="ctr">
            <a:normAutofit/>
          </a:bodyPr>
          <a:lstStyle/>
          <a:p>
            <a:r>
              <a:rPr lang="en-US" sz="5400" b="1" dirty="0"/>
              <a:t>INCREASING THE PREDICTIVE POWER</a:t>
            </a:r>
            <a:endParaRPr lang="en-IN" sz="5400" b="1" dirty="0"/>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885DC1E8-11AF-4A0C-9ABC-1E5EB15FD066}"/>
              </a:ext>
            </a:extLst>
          </p:cNvPr>
          <p:cNvGraphicFramePr>
            <a:graphicFrameLocks noGrp="1"/>
          </p:cNvGraphicFramePr>
          <p:nvPr>
            <p:ph idx="1"/>
            <p:extLst>
              <p:ext uri="{D42A27DB-BD31-4B8C-83A1-F6EECF244321}">
                <p14:modId xmlns:p14="http://schemas.microsoft.com/office/powerpoint/2010/main" val="2143618380"/>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88515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004B6A-B3A1-493D-94A3-88D5F66BE645}"/>
              </a:ext>
            </a:extLst>
          </p:cNvPr>
          <p:cNvSpPr>
            <a:spLocks noGrp="1"/>
          </p:cNvSpPr>
          <p:nvPr>
            <p:ph type="title"/>
          </p:nvPr>
        </p:nvSpPr>
        <p:spPr>
          <a:xfrm>
            <a:off x="362846" y="640823"/>
            <a:ext cx="3690813" cy="5583148"/>
          </a:xfrm>
        </p:spPr>
        <p:txBody>
          <a:bodyPr anchor="ctr">
            <a:normAutofit/>
          </a:bodyPr>
          <a:lstStyle/>
          <a:p>
            <a:r>
              <a:rPr lang="en-US" sz="5400" b="1" dirty="0"/>
              <a:t>INCREASING THE MODEL’S SPEED</a:t>
            </a:r>
            <a:endParaRPr lang="en-IN" sz="5400" b="1" dirty="0"/>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FF6924AD-0EE1-4A42-ACE5-15CB5408522B}"/>
              </a:ext>
            </a:extLst>
          </p:cNvPr>
          <p:cNvGraphicFramePr>
            <a:graphicFrameLocks noGrp="1"/>
          </p:cNvGraphicFramePr>
          <p:nvPr>
            <p:ph idx="1"/>
            <p:extLst>
              <p:ext uri="{D42A27DB-BD31-4B8C-83A1-F6EECF244321}">
                <p14:modId xmlns:p14="http://schemas.microsoft.com/office/powerpoint/2010/main" val="21276808"/>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53418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F58A153-EE0B-4368-A2AB-E1860B30926E}"/>
              </a:ext>
            </a:extLst>
          </p:cNvPr>
          <p:cNvSpPr>
            <a:spLocks noGrp="1"/>
          </p:cNvSpPr>
          <p:nvPr>
            <p:ph type="title"/>
          </p:nvPr>
        </p:nvSpPr>
        <p:spPr>
          <a:xfrm>
            <a:off x="838200" y="401221"/>
            <a:ext cx="10515600" cy="1348065"/>
          </a:xfrm>
        </p:spPr>
        <p:txBody>
          <a:bodyPr>
            <a:normAutofit/>
          </a:bodyPr>
          <a:lstStyle/>
          <a:p>
            <a:r>
              <a:rPr lang="en-US" sz="5400" b="1" dirty="0">
                <a:solidFill>
                  <a:srgbClr val="FFFFFF"/>
                </a:solidFill>
              </a:rPr>
              <a:t>CONCLUSION</a:t>
            </a:r>
            <a:endParaRPr lang="en-IN" sz="5400" b="1" dirty="0">
              <a:solidFill>
                <a:srgbClr val="FFFFFF"/>
              </a:solidFill>
            </a:endParaRPr>
          </a:p>
        </p:txBody>
      </p:sp>
      <p:sp>
        <p:nvSpPr>
          <p:cNvPr id="18" name="Content Placeholder 2">
            <a:extLst>
              <a:ext uri="{FF2B5EF4-FFF2-40B4-BE49-F238E27FC236}">
                <a16:creationId xmlns:a16="http://schemas.microsoft.com/office/drawing/2014/main" id="{9780C8B2-F6B2-4907-A581-7C8D96128B7C}"/>
              </a:ext>
            </a:extLst>
          </p:cNvPr>
          <p:cNvSpPr>
            <a:spLocks noGrp="1"/>
          </p:cNvSpPr>
          <p:nvPr>
            <p:ph idx="1"/>
          </p:nvPr>
        </p:nvSpPr>
        <p:spPr>
          <a:xfrm>
            <a:off x="838200" y="2586789"/>
            <a:ext cx="10515600" cy="3590174"/>
          </a:xfrm>
        </p:spPr>
        <p:txBody>
          <a:bodyPr>
            <a:normAutofit/>
          </a:bodyPr>
          <a:lstStyle/>
          <a:p>
            <a:r>
              <a:rPr lang="en-US" sz="2200"/>
              <a:t>We investigated the data,checking for data unbalancing,visualizing the features and understanding the relationship between different features.</a:t>
            </a:r>
          </a:p>
          <a:p>
            <a:r>
              <a:rPr lang="en-US" sz="2200"/>
              <a:t>We used train-test split to evaluate the model effectiveness to predict the target value i.e. detecting if a credit card will default next month.</a:t>
            </a:r>
          </a:p>
          <a:p>
            <a:r>
              <a:rPr lang="en-US" sz="2200"/>
              <a:t>We started with adaboost,random forest ,SVM,KNN and decision tree the accuracy all are different.</a:t>
            </a:r>
          </a:p>
          <a:p>
            <a:r>
              <a:rPr lang="en-US" sz="2200"/>
              <a:t>We choose random forest model base on the F1 score which very low the other model.</a:t>
            </a:r>
          </a:p>
          <a:p>
            <a:r>
              <a:rPr lang="en-IN" sz="2200"/>
              <a:t>This would also inform the issuer’s decisions on who to give a credit card toa and what credit limit to provide.</a:t>
            </a:r>
          </a:p>
        </p:txBody>
      </p:sp>
    </p:spTree>
    <p:extLst>
      <p:ext uri="{BB962C8B-B14F-4D97-AF65-F5344CB8AC3E}">
        <p14:creationId xmlns:p14="http://schemas.microsoft.com/office/powerpoint/2010/main" val="40200719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816</Words>
  <Application>Microsoft Office PowerPoint</Application>
  <PresentationFormat>Widescreen</PresentationFormat>
  <Paragraphs>41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Helvetica Neue</vt:lpstr>
      <vt:lpstr>Office Theme</vt:lpstr>
      <vt:lpstr>CREDIT CARD DEFAULT PREDICTION</vt:lpstr>
      <vt:lpstr>OVERVIEW</vt:lpstr>
      <vt:lpstr>          DATA PREPROCESSING</vt:lpstr>
      <vt:lpstr>INSIGHT FROM DATA ANALYSIS</vt:lpstr>
      <vt:lpstr>INSIGHT FROM DATA ANALYSIS</vt:lpstr>
      <vt:lpstr>RANDOM FOREST MODEL</vt:lpstr>
      <vt:lpstr>INCREASING THE PREDICTIVE POWER</vt:lpstr>
      <vt:lpstr>INCREASING THE MODEL’S SPEED</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DEFAULT PREDICTION</dc:title>
  <dc:creator>meet patel</dc:creator>
  <cp:lastModifiedBy>meet patel</cp:lastModifiedBy>
  <cp:revision>1</cp:revision>
  <dcterms:created xsi:type="dcterms:W3CDTF">2021-09-09T07:45:17Z</dcterms:created>
  <dcterms:modified xsi:type="dcterms:W3CDTF">2021-09-09T08:06:24Z</dcterms:modified>
</cp:coreProperties>
</file>