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6" r:id="rId6"/>
    <p:sldId id="267" r:id="rId7"/>
    <p:sldId id="268" r:id="rId8"/>
    <p:sldId id="259" r:id="rId9"/>
    <p:sldId id="261" r:id="rId10"/>
    <p:sldId id="260"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A9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etDivyeshkumarShah\Downloads\personal%20project\Self%20projects\Sales%20and%20Real%20Estate\Project%203%20-%20Sale%20and%20Real%20Est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etDivyeshkumarShah\Downloads\personal%20project\Self%20projects\Sales%20and%20Real%20Estate\Project%203%20-%20Sale%20and%20Real%20Esta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eetDivyeshkumarShah\Downloads\personal%20project\Self%20projects\Sales%20and%20Real%20Estate\Project%203%20-%20Sale%20and%20Real%20Est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eetDivyeshkumarShah\Downloads\personal%20project\Self%20projects\Sales%20and%20Real%20Estate\Project%203%20-%20Sale%20and%20Real%20Estat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 finding analysis'!$B$85</c:f>
              <c:strCache>
                <c:ptCount val="1"/>
                <c:pt idx="0">
                  <c:v>Property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7D4-4F61-976A-DA313E81A3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7D4-4F61-976A-DA313E81A3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7D4-4F61-976A-DA313E81A3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7D4-4F61-976A-DA313E81A3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7D4-4F61-976A-DA313E81A31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7D4-4F61-976A-DA313E81A31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7D4-4F61-976A-DA313E81A31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7D4-4F61-976A-DA313E81A31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7D4-4F61-976A-DA313E81A31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7D4-4F61-976A-DA313E81A31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97D4-4F61-976A-DA313E81A31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 finding analysis'!$A$86:$A$96</c:f>
              <c:strCache>
                <c:ptCount val="11"/>
                <c:pt idx="0">
                  <c:v>Cir Realty</c:v>
                </c:pt>
                <c:pt idx="1">
                  <c:v>Exp Realty</c:v>
                </c:pt>
                <c:pt idx="2">
                  <c:v>RE/MAX Real Estate (Central)</c:v>
                </c:pt>
                <c:pt idx="3">
                  <c:v>Real Broker</c:v>
                </c:pt>
                <c:pt idx="4">
                  <c:v>RE/MAX House Of Real Estate</c:v>
                </c:pt>
                <c:pt idx="5">
                  <c:v>Real Estate Professionals Inc.</c:v>
                </c:pt>
                <c:pt idx="6">
                  <c:v>Century 21 Bamber Realty Ltd.</c:v>
                </c:pt>
                <c:pt idx="7">
                  <c:v>RE/MAX Realty Professionals</c:v>
                </c:pt>
                <c:pt idx="8">
                  <c:v>Royal Lepage Benchmark</c:v>
                </c:pt>
                <c:pt idx="9">
                  <c:v>Century 21 Bravo Realty</c:v>
                </c:pt>
                <c:pt idx="10">
                  <c:v>Other websites</c:v>
                </c:pt>
              </c:strCache>
            </c:strRef>
          </c:cat>
          <c:val>
            <c:numRef>
              <c:f>' finding analysis'!$B$86:$B$96</c:f>
              <c:numCache>
                <c:formatCode>General</c:formatCode>
                <c:ptCount val="11"/>
                <c:pt idx="0">
                  <c:v>288</c:v>
                </c:pt>
                <c:pt idx="1">
                  <c:v>247</c:v>
                </c:pt>
                <c:pt idx="2">
                  <c:v>227</c:v>
                </c:pt>
                <c:pt idx="3">
                  <c:v>206</c:v>
                </c:pt>
                <c:pt idx="4">
                  <c:v>163</c:v>
                </c:pt>
                <c:pt idx="5">
                  <c:v>127</c:v>
                </c:pt>
                <c:pt idx="6">
                  <c:v>120</c:v>
                </c:pt>
                <c:pt idx="7">
                  <c:v>106</c:v>
                </c:pt>
                <c:pt idx="8">
                  <c:v>104</c:v>
                </c:pt>
                <c:pt idx="9">
                  <c:v>80</c:v>
                </c:pt>
                <c:pt idx="10">
                  <c:v>1691</c:v>
                </c:pt>
              </c:numCache>
            </c:numRef>
          </c:val>
          <c:extLst>
            <c:ext xmlns:c16="http://schemas.microsoft.com/office/drawing/2014/chart" uri="{C3380CC4-5D6E-409C-BE32-E72D297353CC}">
              <c16:uniqueId val="{00000016-97D4-4F61-976A-DA313E81A313}"/>
            </c:ext>
          </c:extLst>
        </c:ser>
        <c:dLbls>
          <c:showLegendKey val="0"/>
          <c:showVal val="0"/>
          <c:showCatName val="0"/>
          <c:showSerName val="0"/>
          <c:showPercent val="0"/>
          <c:showBubbleSize val="0"/>
          <c:showLeaderLines val="0"/>
        </c:dLbls>
        <c:firstSliceAng val="27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alpha val="5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3 - Sale and Real Estate.xlsx] finding analysis!PivotTable5</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 finding analysis'!$B$101</c:f>
              <c:strCache>
                <c:ptCount val="1"/>
                <c:pt idx="0">
                  <c:v>Total</c:v>
                </c:pt>
              </c:strCache>
            </c:strRef>
          </c:tx>
          <c:spPr>
            <a:solidFill>
              <a:schemeClr val="accent1"/>
            </a:solidFill>
            <a:ln>
              <a:noFill/>
            </a:ln>
            <a:effectLst/>
          </c:spPr>
          <c:invertIfNegative val="0"/>
          <c:cat>
            <c:strRef>
              <c:f>' finding analysis'!$A$102:$A$123</c:f>
              <c:strCache>
                <c:ptCount val="21"/>
                <c:pt idx="0">
                  <c:v>Beltline</c:v>
                </c:pt>
                <c:pt idx="1">
                  <c:v>Saddle Ridge</c:v>
                </c:pt>
                <c:pt idx="2">
                  <c:v>Legacy</c:v>
                </c:pt>
                <c:pt idx="3">
                  <c:v>Mahogany</c:v>
                </c:pt>
                <c:pt idx="4">
                  <c:v>Cranston</c:v>
                </c:pt>
                <c:pt idx="5">
                  <c:v>Skyview Ranch</c:v>
                </c:pt>
                <c:pt idx="6">
                  <c:v>Seton</c:v>
                </c:pt>
                <c:pt idx="7">
                  <c:v>Eau Claire</c:v>
                </c:pt>
                <c:pt idx="8">
                  <c:v>Renfrew</c:v>
                </c:pt>
                <c:pt idx="9">
                  <c:v>Bridgeland/Riverside</c:v>
                </c:pt>
                <c:pt idx="10">
                  <c:v>Downtown East Village</c:v>
                </c:pt>
                <c:pt idx="11">
                  <c:v>Bankview</c:v>
                </c:pt>
                <c:pt idx="12">
                  <c:v>Mission</c:v>
                </c:pt>
                <c:pt idx="13">
                  <c:v>Altadore</c:v>
                </c:pt>
                <c:pt idx="14">
                  <c:v>Sage Hill</c:v>
                </c:pt>
                <c:pt idx="15">
                  <c:v>Taradale</c:v>
                </c:pt>
                <c:pt idx="16">
                  <c:v>Cornerstone</c:v>
                </c:pt>
                <c:pt idx="17">
                  <c:v>Killarney/Glengarry</c:v>
                </c:pt>
                <c:pt idx="18">
                  <c:v>Bowness</c:v>
                </c:pt>
                <c:pt idx="19">
                  <c:v>West Hillhurst</c:v>
                </c:pt>
                <c:pt idx="20">
                  <c:v>Crescent Heights</c:v>
                </c:pt>
              </c:strCache>
            </c:strRef>
          </c:cat>
          <c:val>
            <c:numRef>
              <c:f>' finding analysis'!$B$102:$B$123</c:f>
              <c:numCache>
                <c:formatCode>General</c:formatCode>
                <c:ptCount val="21"/>
                <c:pt idx="0">
                  <c:v>155</c:v>
                </c:pt>
                <c:pt idx="1">
                  <c:v>72</c:v>
                </c:pt>
                <c:pt idx="2">
                  <c:v>60</c:v>
                </c:pt>
                <c:pt idx="3">
                  <c:v>56</c:v>
                </c:pt>
                <c:pt idx="4">
                  <c:v>54</c:v>
                </c:pt>
                <c:pt idx="5">
                  <c:v>48</c:v>
                </c:pt>
                <c:pt idx="6">
                  <c:v>43</c:v>
                </c:pt>
                <c:pt idx="7">
                  <c:v>43</c:v>
                </c:pt>
                <c:pt idx="8">
                  <c:v>42</c:v>
                </c:pt>
                <c:pt idx="9">
                  <c:v>41</c:v>
                </c:pt>
                <c:pt idx="10">
                  <c:v>41</c:v>
                </c:pt>
                <c:pt idx="11">
                  <c:v>40</c:v>
                </c:pt>
                <c:pt idx="12">
                  <c:v>40</c:v>
                </c:pt>
                <c:pt idx="13">
                  <c:v>40</c:v>
                </c:pt>
                <c:pt idx="14">
                  <c:v>39</c:v>
                </c:pt>
                <c:pt idx="15">
                  <c:v>37</c:v>
                </c:pt>
                <c:pt idx="16">
                  <c:v>35</c:v>
                </c:pt>
                <c:pt idx="17">
                  <c:v>35</c:v>
                </c:pt>
                <c:pt idx="18">
                  <c:v>34</c:v>
                </c:pt>
                <c:pt idx="19">
                  <c:v>34</c:v>
                </c:pt>
                <c:pt idx="20">
                  <c:v>34</c:v>
                </c:pt>
              </c:numCache>
            </c:numRef>
          </c:val>
          <c:extLst>
            <c:ext xmlns:c16="http://schemas.microsoft.com/office/drawing/2014/chart" uri="{C3380CC4-5D6E-409C-BE32-E72D297353CC}">
              <c16:uniqueId val="{00000000-CF69-4AB1-B853-6E4032140C95}"/>
            </c:ext>
          </c:extLst>
        </c:ser>
        <c:dLbls>
          <c:showLegendKey val="0"/>
          <c:showVal val="0"/>
          <c:showCatName val="0"/>
          <c:showSerName val="0"/>
          <c:showPercent val="0"/>
          <c:showBubbleSize val="0"/>
        </c:dLbls>
        <c:gapWidth val="150"/>
        <c:overlap val="100"/>
        <c:axId val="1728652944"/>
        <c:axId val="547094655"/>
      </c:barChart>
      <c:catAx>
        <c:axId val="172865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094655"/>
        <c:crosses val="autoZero"/>
        <c:auto val="1"/>
        <c:lblAlgn val="ctr"/>
        <c:lblOffset val="100"/>
        <c:noMultiLvlLbl val="0"/>
      </c:catAx>
      <c:valAx>
        <c:axId val="5470946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5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3 - Sale and Real Estate.xlsx] finding analysis!PivotTable3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finding analysis'!$B$2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finding analysis'!$A$3:$A$11</c:f>
              <c:strCache>
                <c:ptCount val="8"/>
                <c:pt idx="0">
                  <c:v>1</c:v>
                </c:pt>
                <c:pt idx="1">
                  <c:v>2</c:v>
                </c:pt>
                <c:pt idx="2">
                  <c:v>3</c:v>
                </c:pt>
                <c:pt idx="3">
                  <c:v>4</c:v>
                </c:pt>
                <c:pt idx="4">
                  <c:v>5</c:v>
                </c:pt>
                <c:pt idx="5">
                  <c:v>6</c:v>
                </c:pt>
                <c:pt idx="6">
                  <c:v>7</c:v>
                </c:pt>
                <c:pt idx="7">
                  <c:v>8</c:v>
                </c:pt>
              </c:strCache>
            </c:strRef>
          </c:cat>
          <c:val>
            <c:numRef>
              <c:f>' finding analysis'!$B$3:$B$11</c:f>
              <c:numCache>
                <c:formatCode>_-[$$-409]* #,##0.00_ ;_-[$$-409]* \-#,##0.00\ ;_-[$$-409]* "-"??_ ;_-@_ </c:formatCode>
                <c:ptCount val="8"/>
                <c:pt idx="0">
                  <c:v>315027.91758241761</c:v>
                </c:pt>
                <c:pt idx="1">
                  <c:v>485735.44431418524</c:v>
                </c:pt>
                <c:pt idx="2">
                  <c:v>754763.19413919409</c:v>
                </c:pt>
                <c:pt idx="3">
                  <c:v>946049.10952380951</c:v>
                </c:pt>
                <c:pt idx="4">
                  <c:v>1118133.3952095809</c:v>
                </c:pt>
                <c:pt idx="5">
                  <c:v>1418680.0086206896</c:v>
                </c:pt>
                <c:pt idx="6">
                  <c:v>1105082.75</c:v>
                </c:pt>
                <c:pt idx="7">
                  <c:v>1517186.125</c:v>
                </c:pt>
              </c:numCache>
            </c:numRef>
          </c:val>
          <c:extLst>
            <c:ext xmlns:c16="http://schemas.microsoft.com/office/drawing/2014/chart" uri="{C3380CC4-5D6E-409C-BE32-E72D297353CC}">
              <c16:uniqueId val="{00000000-992A-46E5-90FC-9DF5C0CCAC19}"/>
            </c:ext>
          </c:extLst>
        </c:ser>
        <c:dLbls>
          <c:dLblPos val="outEnd"/>
          <c:showLegendKey val="0"/>
          <c:showVal val="1"/>
          <c:showCatName val="0"/>
          <c:showSerName val="0"/>
          <c:showPercent val="0"/>
          <c:showBubbleSize val="0"/>
        </c:dLbls>
        <c:gapWidth val="219"/>
        <c:overlap val="-27"/>
        <c:axId val="962451615"/>
        <c:axId val="1068851167"/>
      </c:barChart>
      <c:catAx>
        <c:axId val="962451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851167"/>
        <c:crosses val="autoZero"/>
        <c:auto val="1"/>
        <c:lblAlgn val="ctr"/>
        <c:lblOffset val="100"/>
        <c:noMultiLvlLbl val="0"/>
      </c:catAx>
      <c:valAx>
        <c:axId val="1068851167"/>
        <c:scaling>
          <c:orientation val="minMax"/>
        </c:scaling>
        <c:delete val="0"/>
        <c:axPos val="l"/>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5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3 - Sale and Real Estate.xlsx] finding analysis!PivotTable4</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finding analysis'!$B$25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finding analysis'!$A$26:$A$40</c:f>
              <c:strCache>
                <c:ptCount val="14"/>
                <c:pt idx="0">
                  <c:v>1</c:v>
                </c:pt>
                <c:pt idx="1">
                  <c:v>1.5</c:v>
                </c:pt>
                <c:pt idx="2">
                  <c:v>2</c:v>
                </c:pt>
                <c:pt idx="3">
                  <c:v>2.5</c:v>
                </c:pt>
                <c:pt idx="4">
                  <c:v>3</c:v>
                </c:pt>
                <c:pt idx="5">
                  <c:v>3.5</c:v>
                </c:pt>
                <c:pt idx="6">
                  <c:v>4</c:v>
                </c:pt>
                <c:pt idx="7">
                  <c:v>4.5</c:v>
                </c:pt>
                <c:pt idx="8">
                  <c:v>5</c:v>
                </c:pt>
                <c:pt idx="9">
                  <c:v>5.5</c:v>
                </c:pt>
                <c:pt idx="10">
                  <c:v>6</c:v>
                </c:pt>
                <c:pt idx="11">
                  <c:v>6.5</c:v>
                </c:pt>
                <c:pt idx="12">
                  <c:v>7.5</c:v>
                </c:pt>
                <c:pt idx="13">
                  <c:v>8</c:v>
                </c:pt>
              </c:strCache>
            </c:strRef>
          </c:cat>
          <c:val>
            <c:numRef>
              <c:f>' finding analysis'!$B$26:$B$40</c:f>
              <c:numCache>
                <c:formatCode>_-[$$-409]* #,##0.00_ ;_-[$$-409]* \-#,##0.00\ ;_-[$$-409]* "-"??_ ;_-@_ </c:formatCode>
                <c:ptCount val="14"/>
                <c:pt idx="0">
                  <c:v>311530.59266055044</c:v>
                </c:pt>
                <c:pt idx="1">
                  <c:v>520721.29729729728</c:v>
                </c:pt>
                <c:pt idx="2">
                  <c:v>531016.80701754382</c:v>
                </c:pt>
                <c:pt idx="3">
                  <c:v>739385.31006711407</c:v>
                </c:pt>
                <c:pt idx="4">
                  <c:v>800283.40909090906</c:v>
                </c:pt>
                <c:pt idx="5">
                  <c:v>1045585.0779944289</c:v>
                </c:pt>
                <c:pt idx="6">
                  <c:v>974494.47540983604</c:v>
                </c:pt>
                <c:pt idx="7">
                  <c:v>1849788.3931623932</c:v>
                </c:pt>
                <c:pt idx="8">
                  <c:v>1466659.9</c:v>
                </c:pt>
                <c:pt idx="9">
                  <c:v>2635886.3636363638</c:v>
                </c:pt>
                <c:pt idx="10">
                  <c:v>1878777.4</c:v>
                </c:pt>
                <c:pt idx="11">
                  <c:v>4262166.666666667</c:v>
                </c:pt>
                <c:pt idx="12">
                  <c:v>3399249.75</c:v>
                </c:pt>
                <c:pt idx="13">
                  <c:v>1799000</c:v>
                </c:pt>
              </c:numCache>
            </c:numRef>
          </c:val>
          <c:extLst>
            <c:ext xmlns:c16="http://schemas.microsoft.com/office/drawing/2014/chart" uri="{C3380CC4-5D6E-409C-BE32-E72D297353CC}">
              <c16:uniqueId val="{00000000-3D0B-4FD3-B6ED-FEF083D1EC45}"/>
            </c:ext>
          </c:extLst>
        </c:ser>
        <c:dLbls>
          <c:dLblPos val="outEnd"/>
          <c:showLegendKey val="0"/>
          <c:showVal val="1"/>
          <c:showCatName val="0"/>
          <c:showSerName val="0"/>
          <c:showPercent val="0"/>
          <c:showBubbleSize val="0"/>
        </c:dLbls>
        <c:gapWidth val="219"/>
        <c:overlap val="-27"/>
        <c:axId val="1061814031"/>
        <c:axId val="1072867263"/>
      </c:barChart>
      <c:catAx>
        <c:axId val="10618140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Baths</a:t>
                </a:r>
              </a:p>
            </c:rich>
          </c:tx>
          <c:layout>
            <c:manualLayout>
              <c:xMode val="edge"/>
              <c:yMode val="edge"/>
              <c:x val="0.47954768153980754"/>
              <c:y val="0.8982195975503062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2867263"/>
        <c:crosses val="autoZero"/>
        <c:auto val="1"/>
        <c:lblAlgn val="ctr"/>
        <c:lblOffset val="100"/>
        <c:noMultiLvlLbl val="0"/>
      </c:catAx>
      <c:valAx>
        <c:axId val="1072867263"/>
        <c:scaling>
          <c:orientation val="minMax"/>
        </c:scaling>
        <c:delete val="0"/>
        <c:axPos val="l"/>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814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ECA39-F28F-4927-90A9-DC7D6CA2AD2B}"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31E4ED9C-630F-41BC-8B83-64160F6CDE6D}">
      <dgm:prSet/>
      <dgm:spPr/>
      <dgm:t>
        <a:bodyPr/>
        <a:lstStyle/>
        <a:p>
          <a:r>
            <a:rPr lang="en-US"/>
            <a:t>Average</a:t>
          </a:r>
        </a:p>
      </dgm:t>
    </dgm:pt>
    <dgm:pt modelId="{F163C8B5-35C8-4EBF-852E-EEBC46FAB2EA}" type="parTrans" cxnId="{61777733-1F4B-440C-A561-6EBAEA824E65}">
      <dgm:prSet/>
      <dgm:spPr/>
      <dgm:t>
        <a:bodyPr/>
        <a:lstStyle/>
        <a:p>
          <a:endParaRPr lang="en-US"/>
        </a:p>
      </dgm:t>
    </dgm:pt>
    <dgm:pt modelId="{6A012FCE-133B-4EB4-A66A-B28B2FB561BF}" type="sibTrans" cxnId="{61777733-1F4B-440C-A561-6EBAEA824E65}">
      <dgm:prSet/>
      <dgm:spPr/>
      <dgm:t>
        <a:bodyPr/>
        <a:lstStyle/>
        <a:p>
          <a:endParaRPr lang="en-US"/>
        </a:p>
      </dgm:t>
    </dgm:pt>
    <dgm:pt modelId="{1C9304B2-0EEC-4B78-BCE1-6612BBD3AB26}">
      <dgm:prSet/>
      <dgm:spPr/>
      <dgm:t>
        <a:bodyPr/>
        <a:lstStyle/>
        <a:p>
          <a:r>
            <a:rPr lang="en-US" dirty="0"/>
            <a:t> Price: $750,064.80</a:t>
          </a:r>
        </a:p>
      </dgm:t>
    </dgm:pt>
    <dgm:pt modelId="{A1EE2E92-AB2B-4650-AB86-87C3E2525D99}" type="parTrans" cxnId="{3A2336FF-C85B-4E47-A256-E7DAE9FF575A}">
      <dgm:prSet/>
      <dgm:spPr/>
      <dgm:t>
        <a:bodyPr/>
        <a:lstStyle/>
        <a:p>
          <a:endParaRPr lang="en-US"/>
        </a:p>
      </dgm:t>
    </dgm:pt>
    <dgm:pt modelId="{2D2EBEE8-F159-49F9-A156-C9727C1EB8E9}" type="sibTrans" cxnId="{3A2336FF-C85B-4E47-A256-E7DAE9FF575A}">
      <dgm:prSet/>
      <dgm:spPr/>
      <dgm:t>
        <a:bodyPr/>
        <a:lstStyle/>
        <a:p>
          <a:endParaRPr lang="en-US"/>
        </a:p>
      </dgm:t>
    </dgm:pt>
    <dgm:pt modelId="{CFE55C33-EBDF-4D9E-A821-4994C8156AE9}">
      <dgm:prSet/>
      <dgm:spPr/>
      <dgm:t>
        <a:bodyPr/>
        <a:lstStyle/>
        <a:p>
          <a:r>
            <a:rPr lang="en-US"/>
            <a:t>Average</a:t>
          </a:r>
        </a:p>
      </dgm:t>
    </dgm:pt>
    <dgm:pt modelId="{456778E2-9CF1-4DCB-B138-218062FAB7F5}" type="parTrans" cxnId="{D3C0072B-C468-4928-A788-78BFB39E2EEF}">
      <dgm:prSet/>
      <dgm:spPr/>
      <dgm:t>
        <a:bodyPr/>
        <a:lstStyle/>
        <a:p>
          <a:endParaRPr lang="en-US"/>
        </a:p>
      </dgm:t>
    </dgm:pt>
    <dgm:pt modelId="{D3BDFABE-37E3-428A-BF8A-A6D59E09A1C6}" type="sibTrans" cxnId="{D3C0072B-C468-4928-A788-78BFB39E2EEF}">
      <dgm:prSet/>
      <dgm:spPr/>
      <dgm:t>
        <a:bodyPr/>
        <a:lstStyle/>
        <a:p>
          <a:endParaRPr lang="en-US"/>
        </a:p>
      </dgm:t>
    </dgm:pt>
    <dgm:pt modelId="{68A7E737-9216-4AD4-B9B7-14DF05F7A94F}">
      <dgm:prSet/>
      <dgm:spPr/>
      <dgm:t>
        <a:bodyPr/>
        <a:lstStyle/>
        <a:p>
          <a:r>
            <a:rPr lang="en-US" dirty="0"/>
            <a:t> Cost per </a:t>
          </a:r>
          <a:r>
            <a:rPr lang="en-US" dirty="0" err="1"/>
            <a:t>Sq.ft</a:t>
          </a:r>
          <a:r>
            <a:rPr lang="en-US" dirty="0"/>
            <a:t>: $476.33</a:t>
          </a:r>
        </a:p>
      </dgm:t>
    </dgm:pt>
    <dgm:pt modelId="{6A87DF13-4191-49FE-8935-7D9FE9338746}" type="parTrans" cxnId="{2E989931-E4AB-4725-B508-C52068B98A27}">
      <dgm:prSet/>
      <dgm:spPr/>
      <dgm:t>
        <a:bodyPr/>
        <a:lstStyle/>
        <a:p>
          <a:endParaRPr lang="en-US"/>
        </a:p>
      </dgm:t>
    </dgm:pt>
    <dgm:pt modelId="{5C12E557-7746-4B50-8871-1B255D56269F}" type="sibTrans" cxnId="{2E989931-E4AB-4725-B508-C52068B98A27}">
      <dgm:prSet/>
      <dgm:spPr/>
      <dgm:t>
        <a:bodyPr/>
        <a:lstStyle/>
        <a:p>
          <a:endParaRPr lang="en-US"/>
        </a:p>
      </dgm:t>
    </dgm:pt>
    <dgm:pt modelId="{50C723BD-755B-4993-AA5A-53B599FDD5A0}">
      <dgm:prSet/>
      <dgm:spPr/>
      <dgm:t>
        <a:bodyPr/>
        <a:lstStyle/>
        <a:p>
          <a:r>
            <a:rPr lang="en-US"/>
            <a:t>Price</a:t>
          </a:r>
        </a:p>
      </dgm:t>
    </dgm:pt>
    <dgm:pt modelId="{3AF2917C-D30F-4AB2-A99D-01E301008145}" type="parTrans" cxnId="{05027C00-4178-4A23-8BD5-F61D30E61E49}">
      <dgm:prSet/>
      <dgm:spPr/>
      <dgm:t>
        <a:bodyPr/>
        <a:lstStyle/>
        <a:p>
          <a:endParaRPr lang="en-US"/>
        </a:p>
      </dgm:t>
    </dgm:pt>
    <dgm:pt modelId="{1EBFA91D-F342-4C31-9FC8-F0F4D78FC0C5}" type="sibTrans" cxnId="{05027C00-4178-4A23-8BD5-F61D30E61E49}">
      <dgm:prSet/>
      <dgm:spPr/>
      <dgm:t>
        <a:bodyPr/>
        <a:lstStyle/>
        <a:p>
          <a:endParaRPr lang="en-US"/>
        </a:p>
      </dgm:t>
    </dgm:pt>
    <dgm:pt modelId="{AE7E0D49-EFE4-466E-B349-CDFEB8CDF3A0}">
      <dgm:prSet/>
      <dgm:spPr/>
      <dgm:t>
        <a:bodyPr/>
        <a:lstStyle/>
        <a:p>
          <a:r>
            <a:rPr lang="en-US" dirty="0"/>
            <a:t>Highest : $10,000,000.00</a:t>
          </a:r>
        </a:p>
      </dgm:t>
    </dgm:pt>
    <dgm:pt modelId="{E50BCB5A-B5A0-4A95-8B78-297FCDAE00E3}" type="parTrans" cxnId="{A0B77A2F-E4D3-403F-B325-D541CA945F4E}">
      <dgm:prSet/>
      <dgm:spPr/>
      <dgm:t>
        <a:bodyPr/>
        <a:lstStyle/>
        <a:p>
          <a:endParaRPr lang="en-US"/>
        </a:p>
      </dgm:t>
    </dgm:pt>
    <dgm:pt modelId="{A1967567-E301-46EF-A24C-C6D641D5A6AF}" type="sibTrans" cxnId="{A0B77A2F-E4D3-403F-B325-D541CA945F4E}">
      <dgm:prSet/>
      <dgm:spPr/>
      <dgm:t>
        <a:bodyPr/>
        <a:lstStyle/>
        <a:p>
          <a:endParaRPr lang="en-US"/>
        </a:p>
      </dgm:t>
    </dgm:pt>
    <dgm:pt modelId="{512B8138-4278-4FDE-A769-951BDAA0EF2E}">
      <dgm:prSet/>
      <dgm:spPr/>
      <dgm:t>
        <a:bodyPr/>
        <a:lstStyle/>
        <a:p>
          <a:r>
            <a:rPr lang="en-US"/>
            <a:t>Price</a:t>
          </a:r>
        </a:p>
      </dgm:t>
    </dgm:pt>
    <dgm:pt modelId="{4CF48A53-6E44-4005-BF09-6A81B3D7DC9B}" type="parTrans" cxnId="{C2E23613-88D7-425D-9BD8-AB3C64281021}">
      <dgm:prSet/>
      <dgm:spPr/>
      <dgm:t>
        <a:bodyPr/>
        <a:lstStyle/>
        <a:p>
          <a:endParaRPr lang="en-US"/>
        </a:p>
      </dgm:t>
    </dgm:pt>
    <dgm:pt modelId="{61A071BE-712E-43BC-B23A-761AC8E9B161}" type="sibTrans" cxnId="{C2E23613-88D7-425D-9BD8-AB3C64281021}">
      <dgm:prSet/>
      <dgm:spPr/>
      <dgm:t>
        <a:bodyPr/>
        <a:lstStyle/>
        <a:p>
          <a:endParaRPr lang="en-US"/>
        </a:p>
      </dgm:t>
    </dgm:pt>
    <dgm:pt modelId="{EF670502-6C71-4300-B3A2-06A80966EF50}">
      <dgm:prSet/>
      <dgm:spPr/>
      <dgm:t>
        <a:bodyPr/>
        <a:lstStyle/>
        <a:p>
          <a:r>
            <a:rPr lang="en-US" dirty="0"/>
            <a:t>Lowest : $141,900.00</a:t>
          </a:r>
        </a:p>
      </dgm:t>
    </dgm:pt>
    <dgm:pt modelId="{25BFF70A-9126-4AC9-8306-9237110BCBDE}" type="parTrans" cxnId="{68C4E003-47CA-49F6-83D7-A0BBD7EF4FBB}">
      <dgm:prSet/>
      <dgm:spPr/>
      <dgm:t>
        <a:bodyPr/>
        <a:lstStyle/>
        <a:p>
          <a:endParaRPr lang="en-US"/>
        </a:p>
      </dgm:t>
    </dgm:pt>
    <dgm:pt modelId="{09D61B7C-C141-4092-ACD8-102C82A8DBEA}" type="sibTrans" cxnId="{68C4E003-47CA-49F6-83D7-A0BBD7EF4FBB}">
      <dgm:prSet/>
      <dgm:spPr/>
      <dgm:t>
        <a:bodyPr/>
        <a:lstStyle/>
        <a:p>
          <a:endParaRPr lang="en-US"/>
        </a:p>
      </dgm:t>
    </dgm:pt>
    <dgm:pt modelId="{2A52D1DA-A8E9-44EF-961E-C13D7F22FD0A}">
      <dgm:prSet/>
      <dgm:spPr/>
      <dgm:t>
        <a:bodyPr/>
        <a:lstStyle/>
        <a:p>
          <a:r>
            <a:rPr lang="en-US"/>
            <a:t>Average</a:t>
          </a:r>
        </a:p>
      </dgm:t>
    </dgm:pt>
    <dgm:pt modelId="{2CF5BE32-D42C-4B90-BF4C-55DF3400E6F3}" type="parTrans" cxnId="{BF314F5C-5883-4534-925B-7253E4A888D3}">
      <dgm:prSet/>
      <dgm:spPr/>
      <dgm:t>
        <a:bodyPr/>
        <a:lstStyle/>
        <a:p>
          <a:endParaRPr lang="en-US"/>
        </a:p>
      </dgm:t>
    </dgm:pt>
    <dgm:pt modelId="{F33D2832-97EA-4637-B4CC-FABEE3DFEACF}" type="sibTrans" cxnId="{BF314F5C-5883-4534-925B-7253E4A888D3}">
      <dgm:prSet/>
      <dgm:spPr/>
      <dgm:t>
        <a:bodyPr/>
        <a:lstStyle/>
        <a:p>
          <a:endParaRPr lang="en-US"/>
        </a:p>
      </dgm:t>
    </dgm:pt>
    <dgm:pt modelId="{8C60E659-9575-45B0-BFEC-B3F5506B69CD}">
      <dgm:prSet/>
      <dgm:spPr/>
      <dgm:t>
        <a:bodyPr/>
        <a:lstStyle/>
        <a:p>
          <a:r>
            <a:rPr lang="en-US" dirty="0"/>
            <a:t>Cost per Bedroom: $248,331.69</a:t>
          </a:r>
        </a:p>
      </dgm:t>
    </dgm:pt>
    <dgm:pt modelId="{6BF956EF-F4B0-4DD1-BBA0-A8D7B24EF5A9}" type="parTrans" cxnId="{783D421C-811B-4426-A5C2-CF0E24E04872}">
      <dgm:prSet/>
      <dgm:spPr/>
      <dgm:t>
        <a:bodyPr/>
        <a:lstStyle/>
        <a:p>
          <a:endParaRPr lang="en-US"/>
        </a:p>
      </dgm:t>
    </dgm:pt>
    <dgm:pt modelId="{3C2C5622-AB75-4B75-A2A7-9705DD1625F0}" type="sibTrans" cxnId="{783D421C-811B-4426-A5C2-CF0E24E04872}">
      <dgm:prSet/>
      <dgm:spPr/>
      <dgm:t>
        <a:bodyPr/>
        <a:lstStyle/>
        <a:p>
          <a:endParaRPr lang="en-US"/>
        </a:p>
      </dgm:t>
    </dgm:pt>
    <dgm:pt modelId="{C13DB8DF-ADAE-483B-BC49-C8B8F740D415}">
      <dgm:prSet/>
      <dgm:spPr/>
      <dgm:t>
        <a:bodyPr/>
        <a:lstStyle/>
        <a:p>
          <a:r>
            <a:rPr lang="en-US"/>
            <a:t>Average</a:t>
          </a:r>
        </a:p>
      </dgm:t>
    </dgm:pt>
    <dgm:pt modelId="{9E9875B8-DD88-47CB-8305-41F0B8F22B55}" type="parTrans" cxnId="{A58E6BE1-A93E-43B9-9B00-49DA69DC7E90}">
      <dgm:prSet/>
      <dgm:spPr/>
      <dgm:t>
        <a:bodyPr/>
        <a:lstStyle/>
        <a:p>
          <a:endParaRPr lang="en-US"/>
        </a:p>
      </dgm:t>
    </dgm:pt>
    <dgm:pt modelId="{62C0910E-2949-470B-B364-0D8C437245AB}" type="sibTrans" cxnId="{A58E6BE1-A93E-43B9-9B00-49DA69DC7E90}">
      <dgm:prSet/>
      <dgm:spPr/>
      <dgm:t>
        <a:bodyPr/>
        <a:lstStyle/>
        <a:p>
          <a:endParaRPr lang="en-US"/>
        </a:p>
      </dgm:t>
    </dgm:pt>
    <dgm:pt modelId="{F751CBEB-957E-4D86-8281-14E2ED2ABD0A}">
      <dgm:prSet/>
      <dgm:spPr/>
      <dgm:t>
        <a:bodyPr/>
        <a:lstStyle/>
        <a:p>
          <a:r>
            <a:rPr lang="en-US" dirty="0"/>
            <a:t>Cost per Bathroom: $298,482.43</a:t>
          </a:r>
        </a:p>
      </dgm:t>
    </dgm:pt>
    <dgm:pt modelId="{44B400A2-6B02-497C-B349-48D2EED75176}" type="parTrans" cxnId="{92695736-AABB-44F1-8056-5188C66178B9}">
      <dgm:prSet/>
      <dgm:spPr/>
      <dgm:t>
        <a:bodyPr/>
        <a:lstStyle/>
        <a:p>
          <a:endParaRPr lang="en-US"/>
        </a:p>
      </dgm:t>
    </dgm:pt>
    <dgm:pt modelId="{0CC3BC53-9F46-497A-B16A-2D5E095FE451}" type="sibTrans" cxnId="{92695736-AABB-44F1-8056-5188C66178B9}">
      <dgm:prSet/>
      <dgm:spPr/>
      <dgm:t>
        <a:bodyPr/>
        <a:lstStyle/>
        <a:p>
          <a:endParaRPr lang="en-US"/>
        </a:p>
      </dgm:t>
    </dgm:pt>
    <dgm:pt modelId="{72063962-9F16-4CFF-BE3B-31F5D46CF09E}" type="pres">
      <dgm:prSet presAssocID="{AD7ECA39-F28F-4927-90A9-DC7D6CA2AD2B}" presName="vert0" presStyleCnt="0">
        <dgm:presLayoutVars>
          <dgm:dir/>
          <dgm:animOne val="branch"/>
          <dgm:animLvl val="lvl"/>
        </dgm:presLayoutVars>
      </dgm:prSet>
      <dgm:spPr/>
    </dgm:pt>
    <dgm:pt modelId="{A3F111BE-4029-411E-A67D-D3C526679DF4}" type="pres">
      <dgm:prSet presAssocID="{31E4ED9C-630F-41BC-8B83-64160F6CDE6D}" presName="thickLine" presStyleLbl="alignNode1" presStyleIdx="0" presStyleCnt="6"/>
      <dgm:spPr/>
    </dgm:pt>
    <dgm:pt modelId="{A1C25CFD-1090-4623-9924-2D12F299C72B}" type="pres">
      <dgm:prSet presAssocID="{31E4ED9C-630F-41BC-8B83-64160F6CDE6D}" presName="horz1" presStyleCnt="0"/>
      <dgm:spPr/>
    </dgm:pt>
    <dgm:pt modelId="{DC864AED-25D4-408B-8E5A-5C7FA2BBCA4B}" type="pres">
      <dgm:prSet presAssocID="{31E4ED9C-630F-41BC-8B83-64160F6CDE6D}" presName="tx1" presStyleLbl="revTx" presStyleIdx="0" presStyleCnt="12"/>
      <dgm:spPr/>
    </dgm:pt>
    <dgm:pt modelId="{27D64FE3-8FFA-4D33-9937-4B9FBF0E1B68}" type="pres">
      <dgm:prSet presAssocID="{31E4ED9C-630F-41BC-8B83-64160F6CDE6D}" presName="vert1" presStyleCnt="0"/>
      <dgm:spPr/>
    </dgm:pt>
    <dgm:pt modelId="{4AA65074-2A35-48A0-BE26-4789E6546BC5}" type="pres">
      <dgm:prSet presAssocID="{1C9304B2-0EEC-4B78-BCE1-6612BBD3AB26}" presName="vertSpace2a" presStyleCnt="0"/>
      <dgm:spPr/>
    </dgm:pt>
    <dgm:pt modelId="{CCBBE01C-6C4F-4478-B78E-F7EFD3D2F108}" type="pres">
      <dgm:prSet presAssocID="{1C9304B2-0EEC-4B78-BCE1-6612BBD3AB26}" presName="horz2" presStyleCnt="0"/>
      <dgm:spPr/>
    </dgm:pt>
    <dgm:pt modelId="{199ABBED-2EFF-4097-A86D-2F478F9E6AD0}" type="pres">
      <dgm:prSet presAssocID="{1C9304B2-0EEC-4B78-BCE1-6612BBD3AB26}" presName="horzSpace2" presStyleCnt="0"/>
      <dgm:spPr/>
    </dgm:pt>
    <dgm:pt modelId="{9DB68826-1D75-4873-B01D-122733872EB8}" type="pres">
      <dgm:prSet presAssocID="{1C9304B2-0EEC-4B78-BCE1-6612BBD3AB26}" presName="tx2" presStyleLbl="revTx" presStyleIdx="1" presStyleCnt="12"/>
      <dgm:spPr/>
    </dgm:pt>
    <dgm:pt modelId="{70CD415E-ED0D-4C4F-85A3-C42AFBBF1E14}" type="pres">
      <dgm:prSet presAssocID="{1C9304B2-0EEC-4B78-BCE1-6612BBD3AB26}" presName="vert2" presStyleCnt="0"/>
      <dgm:spPr/>
    </dgm:pt>
    <dgm:pt modelId="{572FA7B3-1B75-4054-A4D1-818016C6485C}" type="pres">
      <dgm:prSet presAssocID="{1C9304B2-0EEC-4B78-BCE1-6612BBD3AB26}" presName="thinLine2b" presStyleLbl="callout" presStyleIdx="0" presStyleCnt="6"/>
      <dgm:spPr/>
    </dgm:pt>
    <dgm:pt modelId="{1B35C8BE-DFA8-4278-90EA-6C154C2DF4C2}" type="pres">
      <dgm:prSet presAssocID="{1C9304B2-0EEC-4B78-BCE1-6612BBD3AB26}" presName="vertSpace2b" presStyleCnt="0"/>
      <dgm:spPr/>
    </dgm:pt>
    <dgm:pt modelId="{AF277701-40C3-4F77-84DE-96A88ECDA415}" type="pres">
      <dgm:prSet presAssocID="{CFE55C33-EBDF-4D9E-A821-4994C8156AE9}" presName="thickLine" presStyleLbl="alignNode1" presStyleIdx="1" presStyleCnt="6"/>
      <dgm:spPr/>
    </dgm:pt>
    <dgm:pt modelId="{DA0F9840-E7B5-40F0-B573-1304EAF352EE}" type="pres">
      <dgm:prSet presAssocID="{CFE55C33-EBDF-4D9E-A821-4994C8156AE9}" presName="horz1" presStyleCnt="0"/>
      <dgm:spPr/>
    </dgm:pt>
    <dgm:pt modelId="{05708353-9EF2-4CAA-B4B0-80258289D3BD}" type="pres">
      <dgm:prSet presAssocID="{CFE55C33-EBDF-4D9E-A821-4994C8156AE9}" presName="tx1" presStyleLbl="revTx" presStyleIdx="2" presStyleCnt="12"/>
      <dgm:spPr/>
    </dgm:pt>
    <dgm:pt modelId="{EDBA94FC-0B33-4BB9-AF44-E3D8C4E1536C}" type="pres">
      <dgm:prSet presAssocID="{CFE55C33-EBDF-4D9E-A821-4994C8156AE9}" presName="vert1" presStyleCnt="0"/>
      <dgm:spPr/>
    </dgm:pt>
    <dgm:pt modelId="{4D6C6AC7-DB9F-4936-BFD0-393B393E7CD1}" type="pres">
      <dgm:prSet presAssocID="{68A7E737-9216-4AD4-B9B7-14DF05F7A94F}" presName="vertSpace2a" presStyleCnt="0"/>
      <dgm:spPr/>
    </dgm:pt>
    <dgm:pt modelId="{2C124DEB-3F63-42E4-BC2A-9F4980523D37}" type="pres">
      <dgm:prSet presAssocID="{68A7E737-9216-4AD4-B9B7-14DF05F7A94F}" presName="horz2" presStyleCnt="0"/>
      <dgm:spPr/>
    </dgm:pt>
    <dgm:pt modelId="{AF5AB0DD-08E3-4C76-AD04-10C253EC9419}" type="pres">
      <dgm:prSet presAssocID="{68A7E737-9216-4AD4-B9B7-14DF05F7A94F}" presName="horzSpace2" presStyleCnt="0"/>
      <dgm:spPr/>
    </dgm:pt>
    <dgm:pt modelId="{B4293C8C-C65A-4065-B90D-BA03A6BFC5B8}" type="pres">
      <dgm:prSet presAssocID="{68A7E737-9216-4AD4-B9B7-14DF05F7A94F}" presName="tx2" presStyleLbl="revTx" presStyleIdx="3" presStyleCnt="12"/>
      <dgm:spPr/>
    </dgm:pt>
    <dgm:pt modelId="{72F0DA20-1638-4562-B84E-07390EC1CE0F}" type="pres">
      <dgm:prSet presAssocID="{68A7E737-9216-4AD4-B9B7-14DF05F7A94F}" presName="vert2" presStyleCnt="0"/>
      <dgm:spPr/>
    </dgm:pt>
    <dgm:pt modelId="{61B33916-2983-49F6-8640-1561CE8DD4D5}" type="pres">
      <dgm:prSet presAssocID="{68A7E737-9216-4AD4-B9B7-14DF05F7A94F}" presName="thinLine2b" presStyleLbl="callout" presStyleIdx="1" presStyleCnt="6"/>
      <dgm:spPr/>
    </dgm:pt>
    <dgm:pt modelId="{B17A2215-CE7B-4BF4-AF04-7B4E9A139B2C}" type="pres">
      <dgm:prSet presAssocID="{68A7E737-9216-4AD4-B9B7-14DF05F7A94F}" presName="vertSpace2b" presStyleCnt="0"/>
      <dgm:spPr/>
    </dgm:pt>
    <dgm:pt modelId="{D426CF82-070E-444B-93EA-909225E26278}" type="pres">
      <dgm:prSet presAssocID="{50C723BD-755B-4993-AA5A-53B599FDD5A0}" presName="thickLine" presStyleLbl="alignNode1" presStyleIdx="2" presStyleCnt="6"/>
      <dgm:spPr/>
    </dgm:pt>
    <dgm:pt modelId="{709CEFFF-F86D-4C77-A962-782F80C496AB}" type="pres">
      <dgm:prSet presAssocID="{50C723BD-755B-4993-AA5A-53B599FDD5A0}" presName="horz1" presStyleCnt="0"/>
      <dgm:spPr/>
    </dgm:pt>
    <dgm:pt modelId="{49088FC1-DC95-4229-9182-092CCC3FC836}" type="pres">
      <dgm:prSet presAssocID="{50C723BD-755B-4993-AA5A-53B599FDD5A0}" presName="tx1" presStyleLbl="revTx" presStyleIdx="4" presStyleCnt="12"/>
      <dgm:spPr/>
    </dgm:pt>
    <dgm:pt modelId="{EFF50FEC-4A63-487E-8F3C-3A21A0783A05}" type="pres">
      <dgm:prSet presAssocID="{50C723BD-755B-4993-AA5A-53B599FDD5A0}" presName="vert1" presStyleCnt="0"/>
      <dgm:spPr/>
    </dgm:pt>
    <dgm:pt modelId="{F0546F4A-EED1-40EF-A526-D8AF6391E006}" type="pres">
      <dgm:prSet presAssocID="{AE7E0D49-EFE4-466E-B349-CDFEB8CDF3A0}" presName="vertSpace2a" presStyleCnt="0"/>
      <dgm:spPr/>
    </dgm:pt>
    <dgm:pt modelId="{C837C60E-EB46-4D8A-A779-11631AD4397F}" type="pres">
      <dgm:prSet presAssocID="{AE7E0D49-EFE4-466E-B349-CDFEB8CDF3A0}" presName="horz2" presStyleCnt="0"/>
      <dgm:spPr/>
    </dgm:pt>
    <dgm:pt modelId="{53A574C6-515E-43AA-9D3C-A356961D1A8C}" type="pres">
      <dgm:prSet presAssocID="{AE7E0D49-EFE4-466E-B349-CDFEB8CDF3A0}" presName="horzSpace2" presStyleCnt="0"/>
      <dgm:spPr/>
    </dgm:pt>
    <dgm:pt modelId="{B36F7AD8-3D6D-4901-9D5D-C5951BC9C098}" type="pres">
      <dgm:prSet presAssocID="{AE7E0D49-EFE4-466E-B349-CDFEB8CDF3A0}" presName="tx2" presStyleLbl="revTx" presStyleIdx="5" presStyleCnt="12"/>
      <dgm:spPr/>
    </dgm:pt>
    <dgm:pt modelId="{CFB227FC-9D78-4EEB-B3E0-A914FE7E6EC4}" type="pres">
      <dgm:prSet presAssocID="{AE7E0D49-EFE4-466E-B349-CDFEB8CDF3A0}" presName="vert2" presStyleCnt="0"/>
      <dgm:spPr/>
    </dgm:pt>
    <dgm:pt modelId="{B1767196-2D02-4405-A95B-EE409463F283}" type="pres">
      <dgm:prSet presAssocID="{AE7E0D49-EFE4-466E-B349-CDFEB8CDF3A0}" presName="thinLine2b" presStyleLbl="callout" presStyleIdx="2" presStyleCnt="6"/>
      <dgm:spPr/>
    </dgm:pt>
    <dgm:pt modelId="{7206B603-083A-4C6B-BD7B-43A382F33AB8}" type="pres">
      <dgm:prSet presAssocID="{AE7E0D49-EFE4-466E-B349-CDFEB8CDF3A0}" presName="vertSpace2b" presStyleCnt="0"/>
      <dgm:spPr/>
    </dgm:pt>
    <dgm:pt modelId="{C551D2A4-353C-43C5-A91D-4CF79B39B8CE}" type="pres">
      <dgm:prSet presAssocID="{512B8138-4278-4FDE-A769-951BDAA0EF2E}" presName="thickLine" presStyleLbl="alignNode1" presStyleIdx="3" presStyleCnt="6"/>
      <dgm:spPr/>
    </dgm:pt>
    <dgm:pt modelId="{1960AA0E-E98A-4083-8D2B-D295D7B751B2}" type="pres">
      <dgm:prSet presAssocID="{512B8138-4278-4FDE-A769-951BDAA0EF2E}" presName="horz1" presStyleCnt="0"/>
      <dgm:spPr/>
    </dgm:pt>
    <dgm:pt modelId="{382231EB-59C5-4381-823F-A1D3969C0124}" type="pres">
      <dgm:prSet presAssocID="{512B8138-4278-4FDE-A769-951BDAA0EF2E}" presName="tx1" presStyleLbl="revTx" presStyleIdx="6" presStyleCnt="12"/>
      <dgm:spPr/>
    </dgm:pt>
    <dgm:pt modelId="{69F2BEC1-CE94-4479-8C03-991DF1FB99A1}" type="pres">
      <dgm:prSet presAssocID="{512B8138-4278-4FDE-A769-951BDAA0EF2E}" presName="vert1" presStyleCnt="0"/>
      <dgm:spPr/>
    </dgm:pt>
    <dgm:pt modelId="{1A930321-E837-4176-AB8C-A04ACB912740}" type="pres">
      <dgm:prSet presAssocID="{EF670502-6C71-4300-B3A2-06A80966EF50}" presName="vertSpace2a" presStyleCnt="0"/>
      <dgm:spPr/>
    </dgm:pt>
    <dgm:pt modelId="{2B3DBE00-979A-4FF8-BFF0-BCA149EB6B0F}" type="pres">
      <dgm:prSet presAssocID="{EF670502-6C71-4300-B3A2-06A80966EF50}" presName="horz2" presStyleCnt="0"/>
      <dgm:spPr/>
    </dgm:pt>
    <dgm:pt modelId="{14D418DE-96CA-49DA-B788-DA4170557F6E}" type="pres">
      <dgm:prSet presAssocID="{EF670502-6C71-4300-B3A2-06A80966EF50}" presName="horzSpace2" presStyleCnt="0"/>
      <dgm:spPr/>
    </dgm:pt>
    <dgm:pt modelId="{F45DABBE-D58C-48B2-8C19-B6D2B580474D}" type="pres">
      <dgm:prSet presAssocID="{EF670502-6C71-4300-B3A2-06A80966EF50}" presName="tx2" presStyleLbl="revTx" presStyleIdx="7" presStyleCnt="12"/>
      <dgm:spPr/>
    </dgm:pt>
    <dgm:pt modelId="{E4245328-CFFB-46DB-807F-A5D2B4425059}" type="pres">
      <dgm:prSet presAssocID="{EF670502-6C71-4300-B3A2-06A80966EF50}" presName="vert2" presStyleCnt="0"/>
      <dgm:spPr/>
    </dgm:pt>
    <dgm:pt modelId="{0B835B44-BED2-44A1-8749-4DEFFF28DD46}" type="pres">
      <dgm:prSet presAssocID="{EF670502-6C71-4300-B3A2-06A80966EF50}" presName="thinLine2b" presStyleLbl="callout" presStyleIdx="3" presStyleCnt="6"/>
      <dgm:spPr/>
    </dgm:pt>
    <dgm:pt modelId="{AD3584EB-4153-4181-B640-BAA9A0821697}" type="pres">
      <dgm:prSet presAssocID="{EF670502-6C71-4300-B3A2-06A80966EF50}" presName="vertSpace2b" presStyleCnt="0"/>
      <dgm:spPr/>
    </dgm:pt>
    <dgm:pt modelId="{2CB3193A-2140-4328-BCC0-09FA943A4F14}" type="pres">
      <dgm:prSet presAssocID="{2A52D1DA-A8E9-44EF-961E-C13D7F22FD0A}" presName="thickLine" presStyleLbl="alignNode1" presStyleIdx="4" presStyleCnt="6"/>
      <dgm:spPr/>
    </dgm:pt>
    <dgm:pt modelId="{BD5A5EF6-CE88-4DC5-A363-94EFD27BBA6E}" type="pres">
      <dgm:prSet presAssocID="{2A52D1DA-A8E9-44EF-961E-C13D7F22FD0A}" presName="horz1" presStyleCnt="0"/>
      <dgm:spPr/>
    </dgm:pt>
    <dgm:pt modelId="{E7806075-1C13-4072-A9A0-799C72324B80}" type="pres">
      <dgm:prSet presAssocID="{2A52D1DA-A8E9-44EF-961E-C13D7F22FD0A}" presName="tx1" presStyleLbl="revTx" presStyleIdx="8" presStyleCnt="12"/>
      <dgm:spPr/>
    </dgm:pt>
    <dgm:pt modelId="{5DBFB1EC-0C58-4DD1-AA6E-1E8AC1C3FD6C}" type="pres">
      <dgm:prSet presAssocID="{2A52D1DA-A8E9-44EF-961E-C13D7F22FD0A}" presName="vert1" presStyleCnt="0"/>
      <dgm:spPr/>
    </dgm:pt>
    <dgm:pt modelId="{F75BC590-3155-48D1-8CD2-4C7462CA364B}" type="pres">
      <dgm:prSet presAssocID="{8C60E659-9575-45B0-BFEC-B3F5506B69CD}" presName="vertSpace2a" presStyleCnt="0"/>
      <dgm:spPr/>
    </dgm:pt>
    <dgm:pt modelId="{9D76B01D-3784-4720-BDCB-0B1C8F00C345}" type="pres">
      <dgm:prSet presAssocID="{8C60E659-9575-45B0-BFEC-B3F5506B69CD}" presName="horz2" presStyleCnt="0"/>
      <dgm:spPr/>
    </dgm:pt>
    <dgm:pt modelId="{73E1D152-15C2-4D0C-B821-4D702ABF172D}" type="pres">
      <dgm:prSet presAssocID="{8C60E659-9575-45B0-BFEC-B3F5506B69CD}" presName="horzSpace2" presStyleCnt="0"/>
      <dgm:spPr/>
    </dgm:pt>
    <dgm:pt modelId="{0325183A-2A91-4ED2-B447-DEA2961CCBF5}" type="pres">
      <dgm:prSet presAssocID="{8C60E659-9575-45B0-BFEC-B3F5506B69CD}" presName="tx2" presStyleLbl="revTx" presStyleIdx="9" presStyleCnt="12"/>
      <dgm:spPr/>
    </dgm:pt>
    <dgm:pt modelId="{452C6086-E31F-4412-A538-A2CE13FFB716}" type="pres">
      <dgm:prSet presAssocID="{8C60E659-9575-45B0-BFEC-B3F5506B69CD}" presName="vert2" presStyleCnt="0"/>
      <dgm:spPr/>
    </dgm:pt>
    <dgm:pt modelId="{53041609-CB59-490A-B473-52670483D0A2}" type="pres">
      <dgm:prSet presAssocID="{8C60E659-9575-45B0-BFEC-B3F5506B69CD}" presName="thinLine2b" presStyleLbl="callout" presStyleIdx="4" presStyleCnt="6"/>
      <dgm:spPr/>
    </dgm:pt>
    <dgm:pt modelId="{F4020FAF-A951-4342-AAEA-DC96FCAEA1AA}" type="pres">
      <dgm:prSet presAssocID="{8C60E659-9575-45B0-BFEC-B3F5506B69CD}" presName="vertSpace2b" presStyleCnt="0"/>
      <dgm:spPr/>
    </dgm:pt>
    <dgm:pt modelId="{EC88285A-98C8-4BFF-A8A6-AD20C68B4F81}" type="pres">
      <dgm:prSet presAssocID="{C13DB8DF-ADAE-483B-BC49-C8B8F740D415}" presName="thickLine" presStyleLbl="alignNode1" presStyleIdx="5" presStyleCnt="6"/>
      <dgm:spPr/>
    </dgm:pt>
    <dgm:pt modelId="{EC259345-CE44-4BA6-8915-AA0F5AE04946}" type="pres">
      <dgm:prSet presAssocID="{C13DB8DF-ADAE-483B-BC49-C8B8F740D415}" presName="horz1" presStyleCnt="0"/>
      <dgm:spPr/>
    </dgm:pt>
    <dgm:pt modelId="{8A074B28-ABC6-4C34-B9CF-C1A28EFE9432}" type="pres">
      <dgm:prSet presAssocID="{C13DB8DF-ADAE-483B-BC49-C8B8F740D415}" presName="tx1" presStyleLbl="revTx" presStyleIdx="10" presStyleCnt="12"/>
      <dgm:spPr/>
    </dgm:pt>
    <dgm:pt modelId="{693E82EC-C8C0-4B12-894F-290641ABDB39}" type="pres">
      <dgm:prSet presAssocID="{C13DB8DF-ADAE-483B-BC49-C8B8F740D415}" presName="vert1" presStyleCnt="0"/>
      <dgm:spPr/>
    </dgm:pt>
    <dgm:pt modelId="{CDF4BDD9-7ED9-4AF4-869F-0C3619AF932E}" type="pres">
      <dgm:prSet presAssocID="{F751CBEB-957E-4D86-8281-14E2ED2ABD0A}" presName="vertSpace2a" presStyleCnt="0"/>
      <dgm:spPr/>
    </dgm:pt>
    <dgm:pt modelId="{BE967D98-42FB-4576-A6C3-6315FDC8DCD9}" type="pres">
      <dgm:prSet presAssocID="{F751CBEB-957E-4D86-8281-14E2ED2ABD0A}" presName="horz2" presStyleCnt="0"/>
      <dgm:spPr/>
    </dgm:pt>
    <dgm:pt modelId="{CB39186F-6931-49A6-9EC2-F8FB16FFCDB4}" type="pres">
      <dgm:prSet presAssocID="{F751CBEB-957E-4D86-8281-14E2ED2ABD0A}" presName="horzSpace2" presStyleCnt="0"/>
      <dgm:spPr/>
    </dgm:pt>
    <dgm:pt modelId="{EFAB83AC-7CEE-45A1-A5B2-7866145DB81B}" type="pres">
      <dgm:prSet presAssocID="{F751CBEB-957E-4D86-8281-14E2ED2ABD0A}" presName="tx2" presStyleLbl="revTx" presStyleIdx="11" presStyleCnt="12"/>
      <dgm:spPr/>
    </dgm:pt>
    <dgm:pt modelId="{933EC9B0-BFDB-43DE-BFF2-DC910E22F61B}" type="pres">
      <dgm:prSet presAssocID="{F751CBEB-957E-4D86-8281-14E2ED2ABD0A}" presName="vert2" presStyleCnt="0"/>
      <dgm:spPr/>
    </dgm:pt>
    <dgm:pt modelId="{8FF59D05-F9F7-484B-AB9F-417886B1D234}" type="pres">
      <dgm:prSet presAssocID="{F751CBEB-957E-4D86-8281-14E2ED2ABD0A}" presName="thinLine2b" presStyleLbl="callout" presStyleIdx="5" presStyleCnt="6"/>
      <dgm:spPr/>
    </dgm:pt>
    <dgm:pt modelId="{8BF1DB1B-55DD-4285-8A0A-1F7824429B71}" type="pres">
      <dgm:prSet presAssocID="{F751CBEB-957E-4D86-8281-14E2ED2ABD0A}" presName="vertSpace2b" presStyleCnt="0"/>
      <dgm:spPr/>
    </dgm:pt>
  </dgm:ptLst>
  <dgm:cxnLst>
    <dgm:cxn modelId="{05027C00-4178-4A23-8BD5-F61D30E61E49}" srcId="{AD7ECA39-F28F-4927-90A9-DC7D6CA2AD2B}" destId="{50C723BD-755B-4993-AA5A-53B599FDD5A0}" srcOrd="2" destOrd="0" parTransId="{3AF2917C-D30F-4AB2-A99D-01E301008145}" sibTransId="{1EBFA91D-F342-4C31-9FC8-F0F4D78FC0C5}"/>
    <dgm:cxn modelId="{68C4E003-47CA-49F6-83D7-A0BBD7EF4FBB}" srcId="{512B8138-4278-4FDE-A769-951BDAA0EF2E}" destId="{EF670502-6C71-4300-B3A2-06A80966EF50}" srcOrd="0" destOrd="0" parTransId="{25BFF70A-9126-4AC9-8306-9237110BCBDE}" sibTransId="{09D61B7C-C141-4092-ACD8-102C82A8DBEA}"/>
    <dgm:cxn modelId="{90285A11-6B25-4EDD-9506-F8B47D215C6D}" type="presOf" srcId="{50C723BD-755B-4993-AA5A-53B599FDD5A0}" destId="{49088FC1-DC95-4229-9182-092CCC3FC836}" srcOrd="0" destOrd="0" presId="urn:microsoft.com/office/officeart/2008/layout/LinedList"/>
    <dgm:cxn modelId="{C2E23613-88D7-425D-9BD8-AB3C64281021}" srcId="{AD7ECA39-F28F-4927-90A9-DC7D6CA2AD2B}" destId="{512B8138-4278-4FDE-A769-951BDAA0EF2E}" srcOrd="3" destOrd="0" parTransId="{4CF48A53-6E44-4005-BF09-6A81B3D7DC9B}" sibTransId="{61A071BE-712E-43BC-B23A-761AC8E9B161}"/>
    <dgm:cxn modelId="{783D421C-811B-4426-A5C2-CF0E24E04872}" srcId="{2A52D1DA-A8E9-44EF-961E-C13D7F22FD0A}" destId="{8C60E659-9575-45B0-BFEC-B3F5506B69CD}" srcOrd="0" destOrd="0" parTransId="{6BF956EF-F4B0-4DD1-BBA0-A8D7B24EF5A9}" sibTransId="{3C2C5622-AB75-4B75-A2A7-9705DD1625F0}"/>
    <dgm:cxn modelId="{F6ED6021-BE12-4C48-B977-0362165A8470}" type="presOf" srcId="{AE7E0D49-EFE4-466E-B349-CDFEB8CDF3A0}" destId="{B36F7AD8-3D6D-4901-9D5D-C5951BC9C098}" srcOrd="0" destOrd="0" presId="urn:microsoft.com/office/officeart/2008/layout/LinedList"/>
    <dgm:cxn modelId="{D3C0072B-C468-4928-A788-78BFB39E2EEF}" srcId="{AD7ECA39-F28F-4927-90A9-DC7D6CA2AD2B}" destId="{CFE55C33-EBDF-4D9E-A821-4994C8156AE9}" srcOrd="1" destOrd="0" parTransId="{456778E2-9CF1-4DCB-B138-218062FAB7F5}" sibTransId="{D3BDFABE-37E3-428A-BF8A-A6D59E09A1C6}"/>
    <dgm:cxn modelId="{D803622B-8A98-4A82-ABFF-3A60DA7A98B4}" type="presOf" srcId="{512B8138-4278-4FDE-A769-951BDAA0EF2E}" destId="{382231EB-59C5-4381-823F-A1D3969C0124}" srcOrd="0" destOrd="0" presId="urn:microsoft.com/office/officeart/2008/layout/LinedList"/>
    <dgm:cxn modelId="{BB1B982B-2DF1-471F-B05F-2CBACDBE8C2E}" type="presOf" srcId="{1C9304B2-0EEC-4B78-BCE1-6612BBD3AB26}" destId="{9DB68826-1D75-4873-B01D-122733872EB8}" srcOrd="0" destOrd="0" presId="urn:microsoft.com/office/officeart/2008/layout/LinedList"/>
    <dgm:cxn modelId="{A0B77A2F-E4D3-403F-B325-D541CA945F4E}" srcId="{50C723BD-755B-4993-AA5A-53B599FDD5A0}" destId="{AE7E0D49-EFE4-466E-B349-CDFEB8CDF3A0}" srcOrd="0" destOrd="0" parTransId="{E50BCB5A-B5A0-4A95-8B78-297FCDAE00E3}" sibTransId="{A1967567-E301-46EF-A24C-C6D641D5A6AF}"/>
    <dgm:cxn modelId="{2E989931-E4AB-4725-B508-C52068B98A27}" srcId="{CFE55C33-EBDF-4D9E-A821-4994C8156AE9}" destId="{68A7E737-9216-4AD4-B9B7-14DF05F7A94F}" srcOrd="0" destOrd="0" parTransId="{6A87DF13-4191-49FE-8935-7D9FE9338746}" sibTransId="{5C12E557-7746-4B50-8871-1B255D56269F}"/>
    <dgm:cxn modelId="{61777733-1F4B-440C-A561-6EBAEA824E65}" srcId="{AD7ECA39-F28F-4927-90A9-DC7D6CA2AD2B}" destId="{31E4ED9C-630F-41BC-8B83-64160F6CDE6D}" srcOrd="0" destOrd="0" parTransId="{F163C8B5-35C8-4EBF-852E-EEBC46FAB2EA}" sibTransId="{6A012FCE-133B-4EB4-A66A-B28B2FB561BF}"/>
    <dgm:cxn modelId="{92695736-AABB-44F1-8056-5188C66178B9}" srcId="{C13DB8DF-ADAE-483B-BC49-C8B8F740D415}" destId="{F751CBEB-957E-4D86-8281-14E2ED2ABD0A}" srcOrd="0" destOrd="0" parTransId="{44B400A2-6B02-497C-B349-48D2EED75176}" sibTransId="{0CC3BC53-9F46-497A-B16A-2D5E095FE451}"/>
    <dgm:cxn modelId="{83821B39-2CA9-4E0F-8AF4-3B1BE4059085}" type="presOf" srcId="{31E4ED9C-630F-41BC-8B83-64160F6CDE6D}" destId="{DC864AED-25D4-408B-8E5A-5C7FA2BBCA4B}" srcOrd="0" destOrd="0" presId="urn:microsoft.com/office/officeart/2008/layout/LinedList"/>
    <dgm:cxn modelId="{DB86493F-C200-4612-A918-3AEE586A699A}" type="presOf" srcId="{CFE55C33-EBDF-4D9E-A821-4994C8156AE9}" destId="{05708353-9EF2-4CAA-B4B0-80258289D3BD}" srcOrd="0" destOrd="0" presId="urn:microsoft.com/office/officeart/2008/layout/LinedList"/>
    <dgm:cxn modelId="{BF314F5C-5883-4534-925B-7253E4A888D3}" srcId="{AD7ECA39-F28F-4927-90A9-DC7D6CA2AD2B}" destId="{2A52D1DA-A8E9-44EF-961E-C13D7F22FD0A}" srcOrd="4" destOrd="0" parTransId="{2CF5BE32-D42C-4B90-BF4C-55DF3400E6F3}" sibTransId="{F33D2832-97EA-4637-B4CC-FABEE3DFEACF}"/>
    <dgm:cxn modelId="{89AFFA5D-4633-461B-90DA-B2B4F1F6BAA5}" type="presOf" srcId="{EF670502-6C71-4300-B3A2-06A80966EF50}" destId="{F45DABBE-D58C-48B2-8C19-B6D2B580474D}" srcOrd="0" destOrd="0" presId="urn:microsoft.com/office/officeart/2008/layout/LinedList"/>
    <dgm:cxn modelId="{5F12097B-55B6-40F2-A8D6-4DA212B900D0}" type="presOf" srcId="{AD7ECA39-F28F-4927-90A9-DC7D6CA2AD2B}" destId="{72063962-9F16-4CFF-BE3B-31F5D46CF09E}" srcOrd="0" destOrd="0" presId="urn:microsoft.com/office/officeart/2008/layout/LinedList"/>
    <dgm:cxn modelId="{3904FB89-B798-4AAE-851D-70CEED051D1F}" type="presOf" srcId="{8C60E659-9575-45B0-BFEC-B3F5506B69CD}" destId="{0325183A-2A91-4ED2-B447-DEA2961CCBF5}" srcOrd="0" destOrd="0" presId="urn:microsoft.com/office/officeart/2008/layout/LinedList"/>
    <dgm:cxn modelId="{3C5176AB-4976-43F8-9893-3DC66AD2A6B9}" type="presOf" srcId="{68A7E737-9216-4AD4-B9B7-14DF05F7A94F}" destId="{B4293C8C-C65A-4065-B90D-BA03A6BFC5B8}" srcOrd="0" destOrd="0" presId="urn:microsoft.com/office/officeart/2008/layout/LinedList"/>
    <dgm:cxn modelId="{A35485BB-132D-46FF-8834-1A3F1D1DA28C}" type="presOf" srcId="{F751CBEB-957E-4D86-8281-14E2ED2ABD0A}" destId="{EFAB83AC-7CEE-45A1-A5B2-7866145DB81B}" srcOrd="0" destOrd="0" presId="urn:microsoft.com/office/officeart/2008/layout/LinedList"/>
    <dgm:cxn modelId="{5A6B50CF-5BF1-4309-AAE4-EAC35537CCF2}" type="presOf" srcId="{C13DB8DF-ADAE-483B-BC49-C8B8F740D415}" destId="{8A074B28-ABC6-4C34-B9CF-C1A28EFE9432}" srcOrd="0" destOrd="0" presId="urn:microsoft.com/office/officeart/2008/layout/LinedList"/>
    <dgm:cxn modelId="{2CAE96D7-E9BE-4F2D-95F0-AC48D4D07E9B}" type="presOf" srcId="{2A52D1DA-A8E9-44EF-961E-C13D7F22FD0A}" destId="{E7806075-1C13-4072-A9A0-799C72324B80}" srcOrd="0" destOrd="0" presId="urn:microsoft.com/office/officeart/2008/layout/LinedList"/>
    <dgm:cxn modelId="{A58E6BE1-A93E-43B9-9B00-49DA69DC7E90}" srcId="{AD7ECA39-F28F-4927-90A9-DC7D6CA2AD2B}" destId="{C13DB8DF-ADAE-483B-BC49-C8B8F740D415}" srcOrd="5" destOrd="0" parTransId="{9E9875B8-DD88-47CB-8305-41F0B8F22B55}" sibTransId="{62C0910E-2949-470B-B364-0D8C437245AB}"/>
    <dgm:cxn modelId="{3A2336FF-C85B-4E47-A256-E7DAE9FF575A}" srcId="{31E4ED9C-630F-41BC-8B83-64160F6CDE6D}" destId="{1C9304B2-0EEC-4B78-BCE1-6612BBD3AB26}" srcOrd="0" destOrd="0" parTransId="{A1EE2E92-AB2B-4650-AB86-87C3E2525D99}" sibTransId="{2D2EBEE8-F159-49F9-A156-C9727C1EB8E9}"/>
    <dgm:cxn modelId="{1C1BB5F4-1E53-4912-82F3-E5AA4A022504}" type="presParOf" srcId="{72063962-9F16-4CFF-BE3B-31F5D46CF09E}" destId="{A3F111BE-4029-411E-A67D-D3C526679DF4}" srcOrd="0" destOrd="0" presId="urn:microsoft.com/office/officeart/2008/layout/LinedList"/>
    <dgm:cxn modelId="{E7A0749B-E002-4F6C-8DCF-7AD047DFA88C}" type="presParOf" srcId="{72063962-9F16-4CFF-BE3B-31F5D46CF09E}" destId="{A1C25CFD-1090-4623-9924-2D12F299C72B}" srcOrd="1" destOrd="0" presId="urn:microsoft.com/office/officeart/2008/layout/LinedList"/>
    <dgm:cxn modelId="{DE2FCC1E-5686-4250-9687-78062C742291}" type="presParOf" srcId="{A1C25CFD-1090-4623-9924-2D12F299C72B}" destId="{DC864AED-25D4-408B-8E5A-5C7FA2BBCA4B}" srcOrd="0" destOrd="0" presId="urn:microsoft.com/office/officeart/2008/layout/LinedList"/>
    <dgm:cxn modelId="{5C952967-8CD5-4F4B-8514-ED558996751C}" type="presParOf" srcId="{A1C25CFD-1090-4623-9924-2D12F299C72B}" destId="{27D64FE3-8FFA-4D33-9937-4B9FBF0E1B68}" srcOrd="1" destOrd="0" presId="urn:microsoft.com/office/officeart/2008/layout/LinedList"/>
    <dgm:cxn modelId="{8E9D8911-E2FC-4692-8163-B211C3CD90FA}" type="presParOf" srcId="{27D64FE3-8FFA-4D33-9937-4B9FBF0E1B68}" destId="{4AA65074-2A35-48A0-BE26-4789E6546BC5}" srcOrd="0" destOrd="0" presId="urn:microsoft.com/office/officeart/2008/layout/LinedList"/>
    <dgm:cxn modelId="{246B8BD4-E7B3-409D-947E-433CB61E33E1}" type="presParOf" srcId="{27D64FE3-8FFA-4D33-9937-4B9FBF0E1B68}" destId="{CCBBE01C-6C4F-4478-B78E-F7EFD3D2F108}" srcOrd="1" destOrd="0" presId="urn:microsoft.com/office/officeart/2008/layout/LinedList"/>
    <dgm:cxn modelId="{E2239087-7968-4701-A11C-C92BF261D3D2}" type="presParOf" srcId="{CCBBE01C-6C4F-4478-B78E-F7EFD3D2F108}" destId="{199ABBED-2EFF-4097-A86D-2F478F9E6AD0}" srcOrd="0" destOrd="0" presId="urn:microsoft.com/office/officeart/2008/layout/LinedList"/>
    <dgm:cxn modelId="{FAF7E8DA-638A-48AF-BBDD-C34EB0DBEE69}" type="presParOf" srcId="{CCBBE01C-6C4F-4478-B78E-F7EFD3D2F108}" destId="{9DB68826-1D75-4873-B01D-122733872EB8}" srcOrd="1" destOrd="0" presId="urn:microsoft.com/office/officeart/2008/layout/LinedList"/>
    <dgm:cxn modelId="{DB29FB34-8307-4CA4-AF73-50D105849A3B}" type="presParOf" srcId="{CCBBE01C-6C4F-4478-B78E-F7EFD3D2F108}" destId="{70CD415E-ED0D-4C4F-85A3-C42AFBBF1E14}" srcOrd="2" destOrd="0" presId="urn:microsoft.com/office/officeart/2008/layout/LinedList"/>
    <dgm:cxn modelId="{F5AE26B8-C35D-442A-B653-CBD6232960FA}" type="presParOf" srcId="{27D64FE3-8FFA-4D33-9937-4B9FBF0E1B68}" destId="{572FA7B3-1B75-4054-A4D1-818016C6485C}" srcOrd="2" destOrd="0" presId="urn:microsoft.com/office/officeart/2008/layout/LinedList"/>
    <dgm:cxn modelId="{0744176D-9E80-4CC5-B9E4-018BF613D51C}" type="presParOf" srcId="{27D64FE3-8FFA-4D33-9937-4B9FBF0E1B68}" destId="{1B35C8BE-DFA8-4278-90EA-6C154C2DF4C2}" srcOrd="3" destOrd="0" presId="urn:microsoft.com/office/officeart/2008/layout/LinedList"/>
    <dgm:cxn modelId="{DFB68CD5-9698-4879-BE6D-D68BED530A95}" type="presParOf" srcId="{72063962-9F16-4CFF-BE3B-31F5D46CF09E}" destId="{AF277701-40C3-4F77-84DE-96A88ECDA415}" srcOrd="2" destOrd="0" presId="urn:microsoft.com/office/officeart/2008/layout/LinedList"/>
    <dgm:cxn modelId="{643613A4-5963-451D-A65F-411F21064650}" type="presParOf" srcId="{72063962-9F16-4CFF-BE3B-31F5D46CF09E}" destId="{DA0F9840-E7B5-40F0-B573-1304EAF352EE}" srcOrd="3" destOrd="0" presId="urn:microsoft.com/office/officeart/2008/layout/LinedList"/>
    <dgm:cxn modelId="{6D60B634-6BA2-419F-9F51-66D9928AD138}" type="presParOf" srcId="{DA0F9840-E7B5-40F0-B573-1304EAF352EE}" destId="{05708353-9EF2-4CAA-B4B0-80258289D3BD}" srcOrd="0" destOrd="0" presId="urn:microsoft.com/office/officeart/2008/layout/LinedList"/>
    <dgm:cxn modelId="{09EE6A74-D287-408D-B160-ED9C63FF7811}" type="presParOf" srcId="{DA0F9840-E7B5-40F0-B573-1304EAF352EE}" destId="{EDBA94FC-0B33-4BB9-AF44-E3D8C4E1536C}" srcOrd="1" destOrd="0" presId="urn:microsoft.com/office/officeart/2008/layout/LinedList"/>
    <dgm:cxn modelId="{24330CD5-5AD0-4504-B56B-E7BA190F44B7}" type="presParOf" srcId="{EDBA94FC-0B33-4BB9-AF44-E3D8C4E1536C}" destId="{4D6C6AC7-DB9F-4936-BFD0-393B393E7CD1}" srcOrd="0" destOrd="0" presId="urn:microsoft.com/office/officeart/2008/layout/LinedList"/>
    <dgm:cxn modelId="{1A742C8E-4D28-4672-909C-8324EB8DABA6}" type="presParOf" srcId="{EDBA94FC-0B33-4BB9-AF44-E3D8C4E1536C}" destId="{2C124DEB-3F63-42E4-BC2A-9F4980523D37}" srcOrd="1" destOrd="0" presId="urn:microsoft.com/office/officeart/2008/layout/LinedList"/>
    <dgm:cxn modelId="{F703D0D0-8385-42C0-8445-63D784C9D70E}" type="presParOf" srcId="{2C124DEB-3F63-42E4-BC2A-9F4980523D37}" destId="{AF5AB0DD-08E3-4C76-AD04-10C253EC9419}" srcOrd="0" destOrd="0" presId="urn:microsoft.com/office/officeart/2008/layout/LinedList"/>
    <dgm:cxn modelId="{48F64922-ACDC-46E0-AE16-D85C973EB426}" type="presParOf" srcId="{2C124DEB-3F63-42E4-BC2A-9F4980523D37}" destId="{B4293C8C-C65A-4065-B90D-BA03A6BFC5B8}" srcOrd="1" destOrd="0" presId="urn:microsoft.com/office/officeart/2008/layout/LinedList"/>
    <dgm:cxn modelId="{373C8C59-871E-4512-9C5C-205C68CF3C24}" type="presParOf" srcId="{2C124DEB-3F63-42E4-BC2A-9F4980523D37}" destId="{72F0DA20-1638-4562-B84E-07390EC1CE0F}" srcOrd="2" destOrd="0" presId="urn:microsoft.com/office/officeart/2008/layout/LinedList"/>
    <dgm:cxn modelId="{DF6531B2-E0C2-4CBA-ADB8-133A5FD4B644}" type="presParOf" srcId="{EDBA94FC-0B33-4BB9-AF44-E3D8C4E1536C}" destId="{61B33916-2983-49F6-8640-1561CE8DD4D5}" srcOrd="2" destOrd="0" presId="urn:microsoft.com/office/officeart/2008/layout/LinedList"/>
    <dgm:cxn modelId="{682C2778-B0DD-4033-B6E9-2FE3B3F0CD60}" type="presParOf" srcId="{EDBA94FC-0B33-4BB9-AF44-E3D8C4E1536C}" destId="{B17A2215-CE7B-4BF4-AF04-7B4E9A139B2C}" srcOrd="3" destOrd="0" presId="urn:microsoft.com/office/officeart/2008/layout/LinedList"/>
    <dgm:cxn modelId="{C97FD233-2263-4E2E-BF1C-5D0D1F9225E9}" type="presParOf" srcId="{72063962-9F16-4CFF-BE3B-31F5D46CF09E}" destId="{D426CF82-070E-444B-93EA-909225E26278}" srcOrd="4" destOrd="0" presId="urn:microsoft.com/office/officeart/2008/layout/LinedList"/>
    <dgm:cxn modelId="{A5626627-8E05-4A52-AD88-9EDC00B98000}" type="presParOf" srcId="{72063962-9F16-4CFF-BE3B-31F5D46CF09E}" destId="{709CEFFF-F86D-4C77-A962-782F80C496AB}" srcOrd="5" destOrd="0" presId="urn:microsoft.com/office/officeart/2008/layout/LinedList"/>
    <dgm:cxn modelId="{29D56487-CA48-4C48-91F5-8FF629251ADD}" type="presParOf" srcId="{709CEFFF-F86D-4C77-A962-782F80C496AB}" destId="{49088FC1-DC95-4229-9182-092CCC3FC836}" srcOrd="0" destOrd="0" presId="urn:microsoft.com/office/officeart/2008/layout/LinedList"/>
    <dgm:cxn modelId="{BAFDD8F8-092D-426F-B7F7-5F56B65345B6}" type="presParOf" srcId="{709CEFFF-F86D-4C77-A962-782F80C496AB}" destId="{EFF50FEC-4A63-487E-8F3C-3A21A0783A05}" srcOrd="1" destOrd="0" presId="urn:microsoft.com/office/officeart/2008/layout/LinedList"/>
    <dgm:cxn modelId="{98D88A40-CA67-4934-83BF-58B6D4E87394}" type="presParOf" srcId="{EFF50FEC-4A63-487E-8F3C-3A21A0783A05}" destId="{F0546F4A-EED1-40EF-A526-D8AF6391E006}" srcOrd="0" destOrd="0" presId="urn:microsoft.com/office/officeart/2008/layout/LinedList"/>
    <dgm:cxn modelId="{922A07E4-B669-4F61-BA65-7CF3002DCB8E}" type="presParOf" srcId="{EFF50FEC-4A63-487E-8F3C-3A21A0783A05}" destId="{C837C60E-EB46-4D8A-A779-11631AD4397F}" srcOrd="1" destOrd="0" presId="urn:microsoft.com/office/officeart/2008/layout/LinedList"/>
    <dgm:cxn modelId="{5094961C-91B7-4746-B471-F0F3192B4D96}" type="presParOf" srcId="{C837C60E-EB46-4D8A-A779-11631AD4397F}" destId="{53A574C6-515E-43AA-9D3C-A356961D1A8C}" srcOrd="0" destOrd="0" presId="urn:microsoft.com/office/officeart/2008/layout/LinedList"/>
    <dgm:cxn modelId="{7BD8A978-A241-4545-B706-D0906FBF08F9}" type="presParOf" srcId="{C837C60E-EB46-4D8A-A779-11631AD4397F}" destId="{B36F7AD8-3D6D-4901-9D5D-C5951BC9C098}" srcOrd="1" destOrd="0" presId="urn:microsoft.com/office/officeart/2008/layout/LinedList"/>
    <dgm:cxn modelId="{E5EDD9AA-8CC6-4018-B3C5-5E942D8E26E8}" type="presParOf" srcId="{C837C60E-EB46-4D8A-A779-11631AD4397F}" destId="{CFB227FC-9D78-4EEB-B3E0-A914FE7E6EC4}" srcOrd="2" destOrd="0" presId="urn:microsoft.com/office/officeart/2008/layout/LinedList"/>
    <dgm:cxn modelId="{D3D76F68-36A5-46B3-B588-8264B28FF4DC}" type="presParOf" srcId="{EFF50FEC-4A63-487E-8F3C-3A21A0783A05}" destId="{B1767196-2D02-4405-A95B-EE409463F283}" srcOrd="2" destOrd="0" presId="urn:microsoft.com/office/officeart/2008/layout/LinedList"/>
    <dgm:cxn modelId="{265D1AE0-978B-4D8B-A4BF-2526DFC46E83}" type="presParOf" srcId="{EFF50FEC-4A63-487E-8F3C-3A21A0783A05}" destId="{7206B603-083A-4C6B-BD7B-43A382F33AB8}" srcOrd="3" destOrd="0" presId="urn:microsoft.com/office/officeart/2008/layout/LinedList"/>
    <dgm:cxn modelId="{D5581935-1134-4219-AE66-A8B31A868516}" type="presParOf" srcId="{72063962-9F16-4CFF-BE3B-31F5D46CF09E}" destId="{C551D2A4-353C-43C5-A91D-4CF79B39B8CE}" srcOrd="6" destOrd="0" presId="urn:microsoft.com/office/officeart/2008/layout/LinedList"/>
    <dgm:cxn modelId="{1FB7D5CC-95E6-4266-B458-DD07B5886688}" type="presParOf" srcId="{72063962-9F16-4CFF-BE3B-31F5D46CF09E}" destId="{1960AA0E-E98A-4083-8D2B-D295D7B751B2}" srcOrd="7" destOrd="0" presId="urn:microsoft.com/office/officeart/2008/layout/LinedList"/>
    <dgm:cxn modelId="{774C1500-E94E-434B-8EFF-D5B6573B4959}" type="presParOf" srcId="{1960AA0E-E98A-4083-8D2B-D295D7B751B2}" destId="{382231EB-59C5-4381-823F-A1D3969C0124}" srcOrd="0" destOrd="0" presId="urn:microsoft.com/office/officeart/2008/layout/LinedList"/>
    <dgm:cxn modelId="{67AC6AC7-91F0-4B28-8355-568108C9E476}" type="presParOf" srcId="{1960AA0E-E98A-4083-8D2B-D295D7B751B2}" destId="{69F2BEC1-CE94-4479-8C03-991DF1FB99A1}" srcOrd="1" destOrd="0" presId="urn:microsoft.com/office/officeart/2008/layout/LinedList"/>
    <dgm:cxn modelId="{06377A3E-6FD0-4624-89E9-1B39BFA6C8DB}" type="presParOf" srcId="{69F2BEC1-CE94-4479-8C03-991DF1FB99A1}" destId="{1A930321-E837-4176-AB8C-A04ACB912740}" srcOrd="0" destOrd="0" presId="urn:microsoft.com/office/officeart/2008/layout/LinedList"/>
    <dgm:cxn modelId="{C992FA55-97CE-45AB-ACDC-EFDF9D257A3A}" type="presParOf" srcId="{69F2BEC1-CE94-4479-8C03-991DF1FB99A1}" destId="{2B3DBE00-979A-4FF8-BFF0-BCA149EB6B0F}" srcOrd="1" destOrd="0" presId="urn:microsoft.com/office/officeart/2008/layout/LinedList"/>
    <dgm:cxn modelId="{2BE7BA74-85B2-49C2-BDC5-F7B38CC6F494}" type="presParOf" srcId="{2B3DBE00-979A-4FF8-BFF0-BCA149EB6B0F}" destId="{14D418DE-96CA-49DA-B788-DA4170557F6E}" srcOrd="0" destOrd="0" presId="urn:microsoft.com/office/officeart/2008/layout/LinedList"/>
    <dgm:cxn modelId="{DA43AE39-7FB1-4C66-A029-114DAE832273}" type="presParOf" srcId="{2B3DBE00-979A-4FF8-BFF0-BCA149EB6B0F}" destId="{F45DABBE-D58C-48B2-8C19-B6D2B580474D}" srcOrd="1" destOrd="0" presId="urn:microsoft.com/office/officeart/2008/layout/LinedList"/>
    <dgm:cxn modelId="{A2CB58C7-5144-41F3-83E6-BC62F9DC7751}" type="presParOf" srcId="{2B3DBE00-979A-4FF8-BFF0-BCA149EB6B0F}" destId="{E4245328-CFFB-46DB-807F-A5D2B4425059}" srcOrd="2" destOrd="0" presId="urn:microsoft.com/office/officeart/2008/layout/LinedList"/>
    <dgm:cxn modelId="{855CACEC-9279-4DD8-86CE-C3F6AC5E62F4}" type="presParOf" srcId="{69F2BEC1-CE94-4479-8C03-991DF1FB99A1}" destId="{0B835B44-BED2-44A1-8749-4DEFFF28DD46}" srcOrd="2" destOrd="0" presId="urn:microsoft.com/office/officeart/2008/layout/LinedList"/>
    <dgm:cxn modelId="{07C4E98C-4AF0-4895-A667-60F4CDCBF8B3}" type="presParOf" srcId="{69F2BEC1-CE94-4479-8C03-991DF1FB99A1}" destId="{AD3584EB-4153-4181-B640-BAA9A0821697}" srcOrd="3" destOrd="0" presId="urn:microsoft.com/office/officeart/2008/layout/LinedList"/>
    <dgm:cxn modelId="{2D7BF6D4-21DF-4C83-A302-6655ED67669A}" type="presParOf" srcId="{72063962-9F16-4CFF-BE3B-31F5D46CF09E}" destId="{2CB3193A-2140-4328-BCC0-09FA943A4F14}" srcOrd="8" destOrd="0" presId="urn:microsoft.com/office/officeart/2008/layout/LinedList"/>
    <dgm:cxn modelId="{D54A74F4-2082-4D65-8DEB-6A68858D5B72}" type="presParOf" srcId="{72063962-9F16-4CFF-BE3B-31F5D46CF09E}" destId="{BD5A5EF6-CE88-4DC5-A363-94EFD27BBA6E}" srcOrd="9" destOrd="0" presId="urn:microsoft.com/office/officeart/2008/layout/LinedList"/>
    <dgm:cxn modelId="{8D0DF9F3-7B4F-43BE-A290-CD8A2E2C68A3}" type="presParOf" srcId="{BD5A5EF6-CE88-4DC5-A363-94EFD27BBA6E}" destId="{E7806075-1C13-4072-A9A0-799C72324B80}" srcOrd="0" destOrd="0" presId="urn:microsoft.com/office/officeart/2008/layout/LinedList"/>
    <dgm:cxn modelId="{3B4898C1-7580-42E1-A3EE-6ED7EEAA2848}" type="presParOf" srcId="{BD5A5EF6-CE88-4DC5-A363-94EFD27BBA6E}" destId="{5DBFB1EC-0C58-4DD1-AA6E-1E8AC1C3FD6C}" srcOrd="1" destOrd="0" presId="urn:microsoft.com/office/officeart/2008/layout/LinedList"/>
    <dgm:cxn modelId="{D9066763-7F58-48B4-8A10-53A54064C047}" type="presParOf" srcId="{5DBFB1EC-0C58-4DD1-AA6E-1E8AC1C3FD6C}" destId="{F75BC590-3155-48D1-8CD2-4C7462CA364B}" srcOrd="0" destOrd="0" presId="urn:microsoft.com/office/officeart/2008/layout/LinedList"/>
    <dgm:cxn modelId="{D56C6B57-2768-4138-B113-BF898179E510}" type="presParOf" srcId="{5DBFB1EC-0C58-4DD1-AA6E-1E8AC1C3FD6C}" destId="{9D76B01D-3784-4720-BDCB-0B1C8F00C345}" srcOrd="1" destOrd="0" presId="urn:microsoft.com/office/officeart/2008/layout/LinedList"/>
    <dgm:cxn modelId="{E55E254E-FB20-428E-9562-216703FA0933}" type="presParOf" srcId="{9D76B01D-3784-4720-BDCB-0B1C8F00C345}" destId="{73E1D152-15C2-4D0C-B821-4D702ABF172D}" srcOrd="0" destOrd="0" presId="urn:microsoft.com/office/officeart/2008/layout/LinedList"/>
    <dgm:cxn modelId="{18634071-7BA7-455F-9D4A-AB7F618EF60F}" type="presParOf" srcId="{9D76B01D-3784-4720-BDCB-0B1C8F00C345}" destId="{0325183A-2A91-4ED2-B447-DEA2961CCBF5}" srcOrd="1" destOrd="0" presId="urn:microsoft.com/office/officeart/2008/layout/LinedList"/>
    <dgm:cxn modelId="{85338EB0-78F4-466A-997E-DF821F04142B}" type="presParOf" srcId="{9D76B01D-3784-4720-BDCB-0B1C8F00C345}" destId="{452C6086-E31F-4412-A538-A2CE13FFB716}" srcOrd="2" destOrd="0" presId="urn:microsoft.com/office/officeart/2008/layout/LinedList"/>
    <dgm:cxn modelId="{69A179A3-644C-4857-80D5-AB37F30A067B}" type="presParOf" srcId="{5DBFB1EC-0C58-4DD1-AA6E-1E8AC1C3FD6C}" destId="{53041609-CB59-490A-B473-52670483D0A2}" srcOrd="2" destOrd="0" presId="urn:microsoft.com/office/officeart/2008/layout/LinedList"/>
    <dgm:cxn modelId="{105FD39A-A173-4CE0-8EBE-1891C9681E29}" type="presParOf" srcId="{5DBFB1EC-0C58-4DD1-AA6E-1E8AC1C3FD6C}" destId="{F4020FAF-A951-4342-AAEA-DC96FCAEA1AA}" srcOrd="3" destOrd="0" presId="urn:microsoft.com/office/officeart/2008/layout/LinedList"/>
    <dgm:cxn modelId="{18EF61E3-E2FC-4514-9DC6-EF3FA3F83EEF}" type="presParOf" srcId="{72063962-9F16-4CFF-BE3B-31F5D46CF09E}" destId="{EC88285A-98C8-4BFF-A8A6-AD20C68B4F81}" srcOrd="10" destOrd="0" presId="urn:microsoft.com/office/officeart/2008/layout/LinedList"/>
    <dgm:cxn modelId="{93B15D89-5BF0-4DF4-A5B3-869790A2FDCD}" type="presParOf" srcId="{72063962-9F16-4CFF-BE3B-31F5D46CF09E}" destId="{EC259345-CE44-4BA6-8915-AA0F5AE04946}" srcOrd="11" destOrd="0" presId="urn:microsoft.com/office/officeart/2008/layout/LinedList"/>
    <dgm:cxn modelId="{D82FACF3-B076-4A63-9ACA-6E27354E0847}" type="presParOf" srcId="{EC259345-CE44-4BA6-8915-AA0F5AE04946}" destId="{8A074B28-ABC6-4C34-B9CF-C1A28EFE9432}" srcOrd="0" destOrd="0" presId="urn:microsoft.com/office/officeart/2008/layout/LinedList"/>
    <dgm:cxn modelId="{AC555E29-74AC-4263-A193-8AA090A4566F}" type="presParOf" srcId="{EC259345-CE44-4BA6-8915-AA0F5AE04946}" destId="{693E82EC-C8C0-4B12-894F-290641ABDB39}" srcOrd="1" destOrd="0" presId="urn:microsoft.com/office/officeart/2008/layout/LinedList"/>
    <dgm:cxn modelId="{7D7104FC-135F-41FB-A68A-64C7924C0BF6}" type="presParOf" srcId="{693E82EC-C8C0-4B12-894F-290641ABDB39}" destId="{CDF4BDD9-7ED9-4AF4-869F-0C3619AF932E}" srcOrd="0" destOrd="0" presId="urn:microsoft.com/office/officeart/2008/layout/LinedList"/>
    <dgm:cxn modelId="{7DEA3A86-A170-413C-8888-58E86371221D}" type="presParOf" srcId="{693E82EC-C8C0-4B12-894F-290641ABDB39}" destId="{BE967D98-42FB-4576-A6C3-6315FDC8DCD9}" srcOrd="1" destOrd="0" presId="urn:microsoft.com/office/officeart/2008/layout/LinedList"/>
    <dgm:cxn modelId="{F1C79BD1-9D45-45C0-A4B6-C92EBD440C9D}" type="presParOf" srcId="{BE967D98-42FB-4576-A6C3-6315FDC8DCD9}" destId="{CB39186F-6931-49A6-9EC2-F8FB16FFCDB4}" srcOrd="0" destOrd="0" presId="urn:microsoft.com/office/officeart/2008/layout/LinedList"/>
    <dgm:cxn modelId="{D0946280-8DAF-404C-A715-84C4E43E2DAF}" type="presParOf" srcId="{BE967D98-42FB-4576-A6C3-6315FDC8DCD9}" destId="{EFAB83AC-7CEE-45A1-A5B2-7866145DB81B}" srcOrd="1" destOrd="0" presId="urn:microsoft.com/office/officeart/2008/layout/LinedList"/>
    <dgm:cxn modelId="{5C30DA09-45D6-4977-A713-8477489DACAF}" type="presParOf" srcId="{BE967D98-42FB-4576-A6C3-6315FDC8DCD9}" destId="{933EC9B0-BFDB-43DE-BFF2-DC910E22F61B}" srcOrd="2" destOrd="0" presId="urn:microsoft.com/office/officeart/2008/layout/LinedList"/>
    <dgm:cxn modelId="{202AF7FD-C50A-40FC-8C74-5BB63FC8B665}" type="presParOf" srcId="{693E82EC-C8C0-4B12-894F-290641ABDB39}" destId="{8FF59D05-F9F7-484B-AB9F-417886B1D234}" srcOrd="2" destOrd="0" presId="urn:microsoft.com/office/officeart/2008/layout/LinedList"/>
    <dgm:cxn modelId="{D12F2E93-07BA-4B14-A9A6-CAB20B2327B6}" type="presParOf" srcId="{693E82EC-C8C0-4B12-894F-290641ABDB39}" destId="{8BF1DB1B-55DD-4285-8A0A-1F7824429B71}" srcOrd="3"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111BE-4029-411E-A67D-D3C526679DF4}">
      <dsp:nvSpPr>
        <dsp:cNvPr id="0" name=""/>
        <dsp:cNvSpPr/>
      </dsp:nvSpPr>
      <dsp:spPr>
        <a:xfrm>
          <a:off x="0" y="1455"/>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C864AED-25D4-408B-8E5A-5C7FA2BBCA4B}">
      <dsp:nvSpPr>
        <dsp:cNvPr id="0" name=""/>
        <dsp:cNvSpPr/>
      </dsp:nvSpPr>
      <dsp:spPr>
        <a:xfrm>
          <a:off x="0" y="1455"/>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Average</a:t>
          </a:r>
        </a:p>
      </dsp:txBody>
      <dsp:txXfrm>
        <a:off x="0" y="1455"/>
        <a:ext cx="1231832" cy="496202"/>
      </dsp:txXfrm>
    </dsp:sp>
    <dsp:sp modelId="{9DB68826-1D75-4873-B01D-122733872EB8}">
      <dsp:nvSpPr>
        <dsp:cNvPr id="0" name=""/>
        <dsp:cNvSpPr/>
      </dsp:nvSpPr>
      <dsp:spPr>
        <a:xfrm>
          <a:off x="1324219" y="23987"/>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Price: $750,064.80</a:t>
          </a:r>
        </a:p>
      </dsp:txBody>
      <dsp:txXfrm>
        <a:off x="1324219" y="23987"/>
        <a:ext cx="4834940" cy="450652"/>
      </dsp:txXfrm>
    </dsp:sp>
    <dsp:sp modelId="{572FA7B3-1B75-4054-A4D1-818016C6485C}">
      <dsp:nvSpPr>
        <dsp:cNvPr id="0" name=""/>
        <dsp:cNvSpPr/>
      </dsp:nvSpPr>
      <dsp:spPr>
        <a:xfrm>
          <a:off x="1231832" y="474640"/>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F277701-40C3-4F77-84DE-96A88ECDA415}">
      <dsp:nvSpPr>
        <dsp:cNvPr id="0" name=""/>
        <dsp:cNvSpPr/>
      </dsp:nvSpPr>
      <dsp:spPr>
        <a:xfrm>
          <a:off x="0" y="497657"/>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708353-9EF2-4CAA-B4B0-80258289D3BD}">
      <dsp:nvSpPr>
        <dsp:cNvPr id="0" name=""/>
        <dsp:cNvSpPr/>
      </dsp:nvSpPr>
      <dsp:spPr>
        <a:xfrm>
          <a:off x="0" y="497657"/>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Average</a:t>
          </a:r>
        </a:p>
      </dsp:txBody>
      <dsp:txXfrm>
        <a:off x="0" y="497657"/>
        <a:ext cx="1231832" cy="496202"/>
      </dsp:txXfrm>
    </dsp:sp>
    <dsp:sp modelId="{B4293C8C-C65A-4065-B90D-BA03A6BFC5B8}">
      <dsp:nvSpPr>
        <dsp:cNvPr id="0" name=""/>
        <dsp:cNvSpPr/>
      </dsp:nvSpPr>
      <dsp:spPr>
        <a:xfrm>
          <a:off x="1324219" y="520190"/>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Cost per </a:t>
          </a:r>
          <a:r>
            <a:rPr lang="en-US" sz="2000" kern="1200" dirty="0" err="1"/>
            <a:t>Sq.ft</a:t>
          </a:r>
          <a:r>
            <a:rPr lang="en-US" sz="2000" kern="1200" dirty="0"/>
            <a:t>: $476.33</a:t>
          </a:r>
        </a:p>
      </dsp:txBody>
      <dsp:txXfrm>
        <a:off x="1324219" y="520190"/>
        <a:ext cx="4834940" cy="450652"/>
      </dsp:txXfrm>
    </dsp:sp>
    <dsp:sp modelId="{61B33916-2983-49F6-8640-1561CE8DD4D5}">
      <dsp:nvSpPr>
        <dsp:cNvPr id="0" name=""/>
        <dsp:cNvSpPr/>
      </dsp:nvSpPr>
      <dsp:spPr>
        <a:xfrm>
          <a:off x="1231832" y="970842"/>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426CF82-070E-444B-93EA-909225E26278}">
      <dsp:nvSpPr>
        <dsp:cNvPr id="0" name=""/>
        <dsp:cNvSpPr/>
      </dsp:nvSpPr>
      <dsp:spPr>
        <a:xfrm>
          <a:off x="0" y="993859"/>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9088FC1-DC95-4229-9182-092CCC3FC836}">
      <dsp:nvSpPr>
        <dsp:cNvPr id="0" name=""/>
        <dsp:cNvSpPr/>
      </dsp:nvSpPr>
      <dsp:spPr>
        <a:xfrm>
          <a:off x="0" y="993859"/>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Price</a:t>
          </a:r>
        </a:p>
      </dsp:txBody>
      <dsp:txXfrm>
        <a:off x="0" y="993859"/>
        <a:ext cx="1231832" cy="496202"/>
      </dsp:txXfrm>
    </dsp:sp>
    <dsp:sp modelId="{B36F7AD8-3D6D-4901-9D5D-C5951BC9C098}">
      <dsp:nvSpPr>
        <dsp:cNvPr id="0" name=""/>
        <dsp:cNvSpPr/>
      </dsp:nvSpPr>
      <dsp:spPr>
        <a:xfrm>
          <a:off x="1324219" y="1016392"/>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Highest : $10,000,000.00</a:t>
          </a:r>
        </a:p>
      </dsp:txBody>
      <dsp:txXfrm>
        <a:off x="1324219" y="1016392"/>
        <a:ext cx="4834940" cy="450652"/>
      </dsp:txXfrm>
    </dsp:sp>
    <dsp:sp modelId="{B1767196-2D02-4405-A95B-EE409463F283}">
      <dsp:nvSpPr>
        <dsp:cNvPr id="0" name=""/>
        <dsp:cNvSpPr/>
      </dsp:nvSpPr>
      <dsp:spPr>
        <a:xfrm>
          <a:off x="1231832" y="1467044"/>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551D2A4-353C-43C5-A91D-4CF79B39B8CE}">
      <dsp:nvSpPr>
        <dsp:cNvPr id="0" name=""/>
        <dsp:cNvSpPr/>
      </dsp:nvSpPr>
      <dsp:spPr>
        <a:xfrm>
          <a:off x="0" y="1490061"/>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82231EB-59C5-4381-823F-A1D3969C0124}">
      <dsp:nvSpPr>
        <dsp:cNvPr id="0" name=""/>
        <dsp:cNvSpPr/>
      </dsp:nvSpPr>
      <dsp:spPr>
        <a:xfrm>
          <a:off x="0" y="1490062"/>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Price</a:t>
          </a:r>
        </a:p>
      </dsp:txBody>
      <dsp:txXfrm>
        <a:off x="0" y="1490062"/>
        <a:ext cx="1231832" cy="496202"/>
      </dsp:txXfrm>
    </dsp:sp>
    <dsp:sp modelId="{F45DABBE-D58C-48B2-8C19-B6D2B580474D}">
      <dsp:nvSpPr>
        <dsp:cNvPr id="0" name=""/>
        <dsp:cNvSpPr/>
      </dsp:nvSpPr>
      <dsp:spPr>
        <a:xfrm>
          <a:off x="1324219" y="1512594"/>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Lowest : $141,900.00</a:t>
          </a:r>
        </a:p>
      </dsp:txBody>
      <dsp:txXfrm>
        <a:off x="1324219" y="1512594"/>
        <a:ext cx="4834940" cy="450652"/>
      </dsp:txXfrm>
    </dsp:sp>
    <dsp:sp modelId="{0B835B44-BED2-44A1-8749-4DEFFF28DD46}">
      <dsp:nvSpPr>
        <dsp:cNvPr id="0" name=""/>
        <dsp:cNvSpPr/>
      </dsp:nvSpPr>
      <dsp:spPr>
        <a:xfrm>
          <a:off x="1231832" y="1963247"/>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2CB3193A-2140-4328-BCC0-09FA943A4F14}">
      <dsp:nvSpPr>
        <dsp:cNvPr id="0" name=""/>
        <dsp:cNvSpPr/>
      </dsp:nvSpPr>
      <dsp:spPr>
        <a:xfrm>
          <a:off x="0" y="1986264"/>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806075-1C13-4072-A9A0-799C72324B80}">
      <dsp:nvSpPr>
        <dsp:cNvPr id="0" name=""/>
        <dsp:cNvSpPr/>
      </dsp:nvSpPr>
      <dsp:spPr>
        <a:xfrm>
          <a:off x="0" y="1986264"/>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Average</a:t>
          </a:r>
        </a:p>
      </dsp:txBody>
      <dsp:txXfrm>
        <a:off x="0" y="1986264"/>
        <a:ext cx="1231832" cy="496202"/>
      </dsp:txXfrm>
    </dsp:sp>
    <dsp:sp modelId="{0325183A-2A91-4ED2-B447-DEA2961CCBF5}">
      <dsp:nvSpPr>
        <dsp:cNvPr id="0" name=""/>
        <dsp:cNvSpPr/>
      </dsp:nvSpPr>
      <dsp:spPr>
        <a:xfrm>
          <a:off x="1324219" y="2008796"/>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Cost per Bedroom: $248,331.69</a:t>
          </a:r>
        </a:p>
      </dsp:txBody>
      <dsp:txXfrm>
        <a:off x="1324219" y="2008796"/>
        <a:ext cx="4834940" cy="450652"/>
      </dsp:txXfrm>
    </dsp:sp>
    <dsp:sp modelId="{53041609-CB59-490A-B473-52670483D0A2}">
      <dsp:nvSpPr>
        <dsp:cNvPr id="0" name=""/>
        <dsp:cNvSpPr/>
      </dsp:nvSpPr>
      <dsp:spPr>
        <a:xfrm>
          <a:off x="1231832" y="2459449"/>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C88285A-98C8-4BFF-A8A6-AD20C68B4F81}">
      <dsp:nvSpPr>
        <dsp:cNvPr id="0" name=""/>
        <dsp:cNvSpPr/>
      </dsp:nvSpPr>
      <dsp:spPr>
        <a:xfrm>
          <a:off x="0" y="2482466"/>
          <a:ext cx="6159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074B28-ABC6-4C34-B9CF-C1A28EFE9432}">
      <dsp:nvSpPr>
        <dsp:cNvPr id="0" name=""/>
        <dsp:cNvSpPr/>
      </dsp:nvSpPr>
      <dsp:spPr>
        <a:xfrm>
          <a:off x="0" y="2482466"/>
          <a:ext cx="1231832" cy="49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Average</a:t>
          </a:r>
        </a:p>
      </dsp:txBody>
      <dsp:txXfrm>
        <a:off x="0" y="2482466"/>
        <a:ext cx="1231832" cy="496202"/>
      </dsp:txXfrm>
    </dsp:sp>
    <dsp:sp modelId="{EFAB83AC-7CEE-45A1-A5B2-7866145DB81B}">
      <dsp:nvSpPr>
        <dsp:cNvPr id="0" name=""/>
        <dsp:cNvSpPr/>
      </dsp:nvSpPr>
      <dsp:spPr>
        <a:xfrm>
          <a:off x="1324219" y="2504999"/>
          <a:ext cx="4834940" cy="45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Cost per Bathroom: $298,482.43</a:t>
          </a:r>
        </a:p>
      </dsp:txBody>
      <dsp:txXfrm>
        <a:off x="1324219" y="2504999"/>
        <a:ext cx="4834940" cy="450652"/>
      </dsp:txXfrm>
    </dsp:sp>
    <dsp:sp modelId="{8FF59D05-F9F7-484B-AB9F-417886B1D234}">
      <dsp:nvSpPr>
        <dsp:cNvPr id="0" name=""/>
        <dsp:cNvSpPr/>
      </dsp:nvSpPr>
      <dsp:spPr>
        <a:xfrm>
          <a:off x="1231832" y="2955651"/>
          <a:ext cx="4927328"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12/20/2023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5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12/20/2023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1315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12/20/2023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9853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12/20/2023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2570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12/20/2023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0226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12/20/2023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393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12/20/2023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1723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12/20/2023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662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12/20/2023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4484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12/20/2023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1308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12/20/2023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9080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12/20/2023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85088156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datasets/reenapinto/housing-price-and-real-estate-202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diagramColors" Target="../diagrams/colors1.xm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diagramQuickStyle" Target="../diagrams/quickStyle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Layout" Target="../diagrams/layout1.xml"/><Relationship Id="rId5" Type="http://schemas.openxmlformats.org/officeDocument/2006/relationships/image" Target="../media/image11.svg"/><Relationship Id="rId10" Type="http://schemas.openxmlformats.org/officeDocument/2006/relationships/diagramData" Target="../diagrams/data1.xml"/><Relationship Id="rId4" Type="http://schemas.openxmlformats.org/officeDocument/2006/relationships/image" Target="../media/image10.png"/><Relationship Id="rId9" Type="http://schemas.openxmlformats.org/officeDocument/2006/relationships/image" Target="../media/image15.svg"/><Relationship Id="rId14"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D690347A-6937-4F6D-93E3-D398D803D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ight Triangle 93">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2647" y="-284144"/>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B18D2A95-840F-45DF-AD93-5FA412FC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5326" y="0"/>
            <a:ext cx="2323626" cy="3111267"/>
          </a:xfrm>
          <a:custGeom>
            <a:avLst/>
            <a:gdLst>
              <a:gd name="connsiteX0" fmla="*/ 94643 w 2323626"/>
              <a:gd name="connsiteY0" fmla="*/ 0 h 3111267"/>
              <a:gd name="connsiteX1" fmla="*/ 963280 w 2323626"/>
              <a:gd name="connsiteY1" fmla="*/ 0 h 3111267"/>
              <a:gd name="connsiteX2" fmla="*/ 947119 w 2323626"/>
              <a:gd name="connsiteY2" fmla="*/ 33549 h 3111267"/>
              <a:gd name="connsiteX3" fmla="*/ 818991 w 2323626"/>
              <a:gd name="connsiteY3" fmla="*/ 668189 h 3111267"/>
              <a:gd name="connsiteX4" fmla="*/ 2282726 w 2323626"/>
              <a:gd name="connsiteY4" fmla="*/ 2290209 h 3111267"/>
              <a:gd name="connsiteX5" fmla="*/ 2323626 w 2323626"/>
              <a:gd name="connsiteY5" fmla="*/ 2292275 h 3111267"/>
              <a:gd name="connsiteX6" fmla="*/ 2323626 w 2323626"/>
              <a:gd name="connsiteY6" fmla="*/ 3111267 h 3111267"/>
              <a:gd name="connsiteX7" fmla="*/ 2198990 w 2323626"/>
              <a:gd name="connsiteY7" fmla="*/ 3104973 h 3111267"/>
              <a:gd name="connsiteX8" fmla="*/ 0 w 2323626"/>
              <a:gd name="connsiteY8" fmla="*/ 668189 h 3111267"/>
              <a:gd name="connsiteX9" fmla="*/ 49764 w 2323626"/>
              <a:gd name="connsiteY9" fmla="*/ 174544 h 311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626" h="3111267">
                <a:moveTo>
                  <a:pt x="94643" y="0"/>
                </a:moveTo>
                <a:lnTo>
                  <a:pt x="963280" y="0"/>
                </a:lnTo>
                <a:lnTo>
                  <a:pt x="947119" y="33549"/>
                </a:lnTo>
                <a:cubicBezTo>
                  <a:pt x="864614" y="228612"/>
                  <a:pt x="818991" y="443073"/>
                  <a:pt x="818991" y="668189"/>
                </a:cubicBezTo>
                <a:cubicBezTo>
                  <a:pt x="818991" y="1512376"/>
                  <a:pt x="1460568" y="2206715"/>
                  <a:pt x="2282726" y="2290209"/>
                </a:cubicBezTo>
                <a:lnTo>
                  <a:pt x="2323626" y="2292275"/>
                </a:lnTo>
                <a:lnTo>
                  <a:pt x="2323626" y="3111267"/>
                </a:lnTo>
                <a:lnTo>
                  <a:pt x="2198990" y="3104973"/>
                </a:lnTo>
                <a:cubicBezTo>
                  <a:pt x="963850" y="2979538"/>
                  <a:pt x="0" y="1936423"/>
                  <a:pt x="0" y="668189"/>
                </a:cubicBezTo>
                <a:cubicBezTo>
                  <a:pt x="0" y="499091"/>
                  <a:pt x="17135" y="333996"/>
                  <a:pt x="49764" y="174544"/>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Freeform: Shape 97">
            <a:extLst>
              <a:ext uri="{FF2B5EF4-FFF2-40B4-BE49-F238E27FC236}">
                <a16:creationId xmlns:a16="http://schemas.microsoft.com/office/drawing/2014/main" id="{F92A3F2D-F424-43A3-88B0-FB258A0C1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85"/>
            <a:ext cx="2372980" cy="2023523"/>
          </a:xfrm>
          <a:custGeom>
            <a:avLst/>
            <a:gdLst>
              <a:gd name="connsiteX0" fmla="*/ 0 w 2372980"/>
              <a:gd name="connsiteY0" fmla="*/ 0 h 2023523"/>
              <a:gd name="connsiteX1" fmla="*/ 213128 w 2372980"/>
              <a:gd name="connsiteY1" fmla="*/ 10763 h 2023523"/>
              <a:gd name="connsiteX2" fmla="*/ 2362355 w 2372980"/>
              <a:gd name="connsiteY2" fmla="*/ 1953901 h 2023523"/>
              <a:gd name="connsiteX3" fmla="*/ 2372980 w 2372980"/>
              <a:gd name="connsiteY3" fmla="*/ 2023523 h 2023523"/>
              <a:gd name="connsiteX4" fmla="*/ 1535462 w 2372980"/>
              <a:gd name="connsiteY4" fmla="*/ 2023523 h 2023523"/>
              <a:gd name="connsiteX5" fmla="*/ 1519824 w 2372980"/>
              <a:gd name="connsiteY5" fmla="*/ 1962704 h 2023523"/>
              <a:gd name="connsiteX6" fmla="*/ 129390 w 2372980"/>
              <a:gd name="connsiteY6" fmla="*/ 825526 h 2023523"/>
              <a:gd name="connsiteX7" fmla="*/ 0 w 2372980"/>
              <a:gd name="connsiteY7" fmla="*/ 818992 h 202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980" h="2023523">
                <a:moveTo>
                  <a:pt x="0" y="0"/>
                </a:moveTo>
                <a:lnTo>
                  <a:pt x="213128" y="10763"/>
                </a:lnTo>
                <a:cubicBezTo>
                  <a:pt x="1283583" y="119473"/>
                  <a:pt x="2150269" y="917463"/>
                  <a:pt x="2362355" y="1953901"/>
                </a:cubicBezTo>
                <a:lnTo>
                  <a:pt x="2372980" y="2023523"/>
                </a:lnTo>
                <a:lnTo>
                  <a:pt x="1535462" y="2023523"/>
                </a:lnTo>
                <a:lnTo>
                  <a:pt x="1519824" y="1962704"/>
                </a:lnTo>
                <a:cubicBezTo>
                  <a:pt x="1329271" y="1350058"/>
                  <a:pt x="787117" y="892322"/>
                  <a:pt x="129390" y="825526"/>
                </a:cubicBezTo>
                <a:lnTo>
                  <a:pt x="0" y="818992"/>
                </a:ln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0" name="Group 99">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1" name="Straight Connector 100">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CDCDFB4-CC45-044A-7650-88F06FA9D88D}"/>
              </a:ext>
            </a:extLst>
          </p:cNvPr>
          <p:cNvSpPr>
            <a:spLocks noGrp="1"/>
          </p:cNvSpPr>
          <p:nvPr>
            <p:ph type="ctrTitle"/>
          </p:nvPr>
        </p:nvSpPr>
        <p:spPr>
          <a:xfrm>
            <a:off x="453142" y="725467"/>
            <a:ext cx="10733204" cy="2784496"/>
          </a:xfrm>
        </p:spPr>
        <p:txBody>
          <a:bodyPr>
            <a:normAutofit/>
          </a:bodyPr>
          <a:lstStyle/>
          <a:p>
            <a:r>
              <a:rPr lang="en-US">
                <a:solidFill>
                  <a:schemeClr val="tx2"/>
                </a:solidFill>
              </a:rPr>
              <a:t>Sales and Real Estate	</a:t>
            </a:r>
            <a:endParaRPr lang="en-AE">
              <a:solidFill>
                <a:schemeClr val="tx2"/>
              </a:solidFill>
            </a:endParaRPr>
          </a:p>
        </p:txBody>
      </p:sp>
      <p:sp>
        <p:nvSpPr>
          <p:cNvPr id="3" name="Subtitle 2">
            <a:extLst>
              <a:ext uri="{FF2B5EF4-FFF2-40B4-BE49-F238E27FC236}">
                <a16:creationId xmlns:a16="http://schemas.microsoft.com/office/drawing/2014/main" id="{7B0BBE63-E3B1-D6FA-AF9A-F9E905D79C87}"/>
              </a:ext>
            </a:extLst>
          </p:cNvPr>
          <p:cNvSpPr>
            <a:spLocks noGrp="1"/>
          </p:cNvSpPr>
          <p:nvPr>
            <p:ph type="subTitle" idx="1"/>
          </p:nvPr>
        </p:nvSpPr>
        <p:spPr>
          <a:xfrm>
            <a:off x="453142" y="3602038"/>
            <a:ext cx="10733204" cy="1560594"/>
          </a:xfrm>
        </p:spPr>
        <p:txBody>
          <a:bodyPr>
            <a:normAutofit/>
          </a:bodyPr>
          <a:lstStyle/>
          <a:p>
            <a:r>
              <a:rPr lang="en-US">
                <a:solidFill>
                  <a:schemeClr val="tx2"/>
                </a:solidFill>
              </a:rPr>
              <a:t>Canada</a:t>
            </a:r>
            <a:endParaRPr lang="en-AE">
              <a:solidFill>
                <a:schemeClr val="tx2"/>
              </a:solidFill>
            </a:endParaRPr>
          </a:p>
        </p:txBody>
      </p:sp>
      <p:pic>
        <p:nvPicPr>
          <p:cNvPr id="5" name="Graphic 4" descr="House">
            <a:extLst>
              <a:ext uri="{FF2B5EF4-FFF2-40B4-BE49-F238E27FC236}">
                <a16:creationId xmlns:a16="http://schemas.microsoft.com/office/drawing/2014/main" id="{9E6038C1-5486-6F2D-02D9-C3F78B316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5071" y="-6235840"/>
            <a:ext cx="6623318" cy="6623318"/>
          </a:xfrm>
          <a:prstGeom prst="rect">
            <a:avLst/>
          </a:prstGeom>
        </p:spPr>
      </p:pic>
      <p:sp>
        <p:nvSpPr>
          <p:cNvPr id="8" name="TextBox 7">
            <a:extLst>
              <a:ext uri="{FF2B5EF4-FFF2-40B4-BE49-F238E27FC236}">
                <a16:creationId xmlns:a16="http://schemas.microsoft.com/office/drawing/2014/main" id="{F8077CEE-5373-F846-C06C-CB63C3CAA178}"/>
              </a:ext>
            </a:extLst>
          </p:cNvPr>
          <p:cNvSpPr txBox="1"/>
          <p:nvPr/>
        </p:nvSpPr>
        <p:spPr>
          <a:xfrm>
            <a:off x="6372015" y="6596548"/>
            <a:ext cx="5697338" cy="246221"/>
          </a:xfrm>
          <a:prstGeom prst="rect">
            <a:avLst/>
          </a:prstGeom>
          <a:noFill/>
        </p:spPr>
        <p:txBody>
          <a:bodyPr wrap="square">
            <a:spAutoFit/>
          </a:bodyPr>
          <a:lstStyle/>
          <a:p>
            <a:r>
              <a:rPr lang="en-US" sz="1000" dirty="0"/>
              <a:t>Dataset: - </a:t>
            </a:r>
            <a:r>
              <a:rPr lang="en-US" sz="1000" dirty="0">
                <a:hlinkClick r:id="rId4"/>
              </a:rPr>
              <a:t>https://www.kaggle.com/datasets/reenapinto/housing-price-and-real-estate-2023</a:t>
            </a:r>
            <a:r>
              <a:rPr lang="en-AE" sz="1000" dirty="0"/>
              <a:t> </a:t>
            </a:r>
            <a:endParaRPr lang="en-US" sz="1000" dirty="0"/>
          </a:p>
        </p:txBody>
      </p:sp>
    </p:spTree>
    <p:extLst>
      <p:ext uri="{BB962C8B-B14F-4D97-AF65-F5344CB8AC3E}">
        <p14:creationId xmlns:p14="http://schemas.microsoft.com/office/powerpoint/2010/main" val="38347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44B2A6E-B5A5-B174-5603-595BF0FCF221}"/>
              </a:ext>
            </a:extLst>
          </p:cNvPr>
          <p:cNvSpPr>
            <a:spLocks noGrp="1"/>
          </p:cNvSpPr>
          <p:nvPr>
            <p:ph type="title"/>
          </p:nvPr>
        </p:nvSpPr>
        <p:spPr>
          <a:xfrm>
            <a:off x="218008" y="301135"/>
            <a:ext cx="10744186" cy="1611710"/>
          </a:xfrm>
        </p:spPr>
        <p:txBody>
          <a:bodyPr>
            <a:normAutofit/>
          </a:bodyPr>
          <a:lstStyle/>
          <a:p>
            <a:r>
              <a:rPr lang="en-US" dirty="0">
                <a:solidFill>
                  <a:schemeClr val="tx2">
                    <a:alpha val="80000"/>
                  </a:schemeClr>
                </a:solidFill>
              </a:rPr>
              <a:t>Average price per Bedroom</a:t>
            </a:r>
            <a:endParaRPr lang="en-AE" dirty="0">
              <a:solidFill>
                <a:schemeClr val="tx2">
                  <a:alpha val="80000"/>
                </a:schemeClr>
              </a:solidFill>
            </a:endParaRPr>
          </a:p>
        </p:txBody>
      </p:sp>
      <p:sp>
        <p:nvSpPr>
          <p:cNvPr id="46" name="Rectangle 45">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4" name="Content Placeholder 3">
            <a:extLst>
              <a:ext uri="{FF2B5EF4-FFF2-40B4-BE49-F238E27FC236}">
                <a16:creationId xmlns:a16="http://schemas.microsoft.com/office/drawing/2014/main" id="{59B0FAC1-5561-3D45-931B-12394485E66D}"/>
              </a:ext>
            </a:extLst>
          </p:cNvPr>
          <p:cNvGraphicFramePr>
            <a:graphicFrameLocks noGrp="1"/>
          </p:cNvGraphicFramePr>
          <p:nvPr>
            <p:ph idx="1"/>
            <p:extLst>
              <p:ext uri="{D42A27DB-BD31-4B8C-83A1-F6EECF244321}">
                <p14:modId xmlns:p14="http://schemas.microsoft.com/office/powerpoint/2010/main" val="1178781573"/>
              </p:ext>
            </p:extLst>
          </p:nvPr>
        </p:nvGraphicFramePr>
        <p:xfrm>
          <a:off x="457200" y="2500757"/>
          <a:ext cx="10723563" cy="36762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4" descr="Bar chart outline">
            <a:extLst>
              <a:ext uri="{FF2B5EF4-FFF2-40B4-BE49-F238E27FC236}">
                <a16:creationId xmlns:a16="http://schemas.microsoft.com/office/drawing/2014/main" id="{BD9D4D60-88EA-C99F-E7AE-14251651E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5459" y="193400"/>
            <a:ext cx="2237799" cy="2237799"/>
          </a:xfrm>
          <a:prstGeom prst="rect">
            <a:avLst/>
          </a:prstGeom>
        </p:spPr>
      </p:pic>
      <p:pic>
        <p:nvPicPr>
          <p:cNvPr id="6" name="Graphic 5" descr="Downward trend graph with solid fill">
            <a:extLst>
              <a:ext uri="{FF2B5EF4-FFF2-40B4-BE49-F238E27FC236}">
                <a16:creationId xmlns:a16="http://schemas.microsoft.com/office/drawing/2014/main" id="{5D0E28A4-817D-BD55-1D6C-BFE7E1B7F9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9105" y="-2068189"/>
            <a:ext cx="1806178" cy="1806178"/>
          </a:xfrm>
          <a:prstGeom prst="rect">
            <a:avLst/>
          </a:prstGeom>
        </p:spPr>
      </p:pic>
    </p:spTree>
    <p:extLst>
      <p:ext uri="{BB962C8B-B14F-4D97-AF65-F5344CB8AC3E}">
        <p14:creationId xmlns:p14="http://schemas.microsoft.com/office/powerpoint/2010/main" val="105299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3B82048-09E2-18FE-B35E-6D100708EF83}"/>
              </a:ext>
            </a:extLst>
          </p:cNvPr>
          <p:cNvSpPr>
            <a:spLocks noGrp="1"/>
          </p:cNvSpPr>
          <p:nvPr>
            <p:ph type="title"/>
          </p:nvPr>
        </p:nvSpPr>
        <p:spPr>
          <a:xfrm>
            <a:off x="304804" y="339991"/>
            <a:ext cx="11502142" cy="1499851"/>
          </a:xfrm>
        </p:spPr>
        <p:txBody>
          <a:bodyPr>
            <a:normAutofit/>
          </a:bodyPr>
          <a:lstStyle/>
          <a:p>
            <a:pPr algn="ctr"/>
            <a:r>
              <a:rPr lang="en-US" dirty="0">
                <a:solidFill>
                  <a:schemeClr val="tx2">
                    <a:alpha val="80000"/>
                  </a:schemeClr>
                </a:solidFill>
              </a:rPr>
              <a:t>Average price per Bath</a:t>
            </a:r>
            <a:endParaRPr lang="en-AE" dirty="0">
              <a:solidFill>
                <a:schemeClr val="tx2">
                  <a:alpha val="80000"/>
                </a:schemeClr>
              </a:solidFill>
            </a:endParaRPr>
          </a:p>
        </p:txBody>
      </p:sp>
      <p:graphicFrame>
        <p:nvGraphicFramePr>
          <p:cNvPr id="4" name="Content Placeholder 3">
            <a:extLst>
              <a:ext uri="{FF2B5EF4-FFF2-40B4-BE49-F238E27FC236}">
                <a16:creationId xmlns:a16="http://schemas.microsoft.com/office/drawing/2014/main" id="{7D86E876-6CAC-76BA-0E9B-7278D9C96A4B}"/>
              </a:ext>
            </a:extLst>
          </p:cNvPr>
          <p:cNvGraphicFramePr>
            <a:graphicFrameLocks noGrp="1"/>
          </p:cNvGraphicFramePr>
          <p:nvPr>
            <p:ph idx="1"/>
            <p:extLst>
              <p:ext uri="{D42A27DB-BD31-4B8C-83A1-F6EECF244321}">
                <p14:modId xmlns:p14="http://schemas.microsoft.com/office/powerpoint/2010/main" val="571645979"/>
              </p:ext>
            </p:extLst>
          </p:nvPr>
        </p:nvGraphicFramePr>
        <p:xfrm>
          <a:off x="304804" y="2057416"/>
          <a:ext cx="11502135" cy="3976561"/>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4" descr="Downward trend graph with solid fill">
            <a:extLst>
              <a:ext uri="{FF2B5EF4-FFF2-40B4-BE49-F238E27FC236}">
                <a16:creationId xmlns:a16="http://schemas.microsoft.com/office/drawing/2014/main" id="{F3BE2D69-43A4-318F-B6D7-614C014470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4382" y="79522"/>
            <a:ext cx="1806178" cy="1806178"/>
          </a:xfrm>
          <a:prstGeom prst="rect">
            <a:avLst/>
          </a:prstGeom>
        </p:spPr>
      </p:pic>
      <p:pic>
        <p:nvPicPr>
          <p:cNvPr id="7" name="Graphic 6" descr="Suburban scene">
            <a:extLst>
              <a:ext uri="{FF2B5EF4-FFF2-40B4-BE49-F238E27FC236}">
                <a16:creationId xmlns:a16="http://schemas.microsoft.com/office/drawing/2014/main" id="{94998E58-2922-6FF7-9EE8-D10AB303EB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5771" y="-4687044"/>
            <a:ext cx="5009616" cy="5009616"/>
          </a:xfrm>
          <a:prstGeom prst="rect">
            <a:avLst/>
          </a:prstGeom>
        </p:spPr>
      </p:pic>
    </p:spTree>
    <p:extLst>
      <p:ext uri="{BB962C8B-B14F-4D97-AF65-F5344CB8AC3E}">
        <p14:creationId xmlns:p14="http://schemas.microsoft.com/office/powerpoint/2010/main" val="2578287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3" name="Right Triangle 9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9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1D7BA6A-DAC6-B67E-20BD-C491EFD99478}"/>
              </a:ext>
            </a:extLst>
          </p:cNvPr>
          <p:cNvSpPr>
            <a:spLocks noGrp="1"/>
          </p:cNvSpPr>
          <p:nvPr>
            <p:ph type="title"/>
          </p:nvPr>
        </p:nvSpPr>
        <p:spPr>
          <a:xfrm>
            <a:off x="457200" y="732348"/>
            <a:ext cx="6159160" cy="2240735"/>
          </a:xfrm>
        </p:spPr>
        <p:txBody>
          <a:bodyPr>
            <a:normAutofit/>
          </a:bodyPr>
          <a:lstStyle/>
          <a:p>
            <a:r>
              <a:rPr lang="en-US">
                <a:solidFill>
                  <a:schemeClr val="tx2"/>
                </a:solidFill>
              </a:rPr>
              <a:t>Conclusion</a:t>
            </a:r>
            <a:endParaRPr lang="en-AE">
              <a:solidFill>
                <a:schemeClr val="tx2"/>
              </a:solidFill>
            </a:endParaRPr>
          </a:p>
        </p:txBody>
      </p:sp>
      <p:sp>
        <p:nvSpPr>
          <p:cNvPr id="3" name="Content Placeholder 2">
            <a:extLst>
              <a:ext uri="{FF2B5EF4-FFF2-40B4-BE49-F238E27FC236}">
                <a16:creationId xmlns:a16="http://schemas.microsoft.com/office/drawing/2014/main" id="{108D938B-A26D-6C4C-BE81-B127F8FB3BAA}"/>
              </a:ext>
            </a:extLst>
          </p:cNvPr>
          <p:cNvSpPr>
            <a:spLocks noGrp="1"/>
          </p:cNvSpPr>
          <p:nvPr>
            <p:ph idx="1"/>
          </p:nvPr>
        </p:nvSpPr>
        <p:spPr>
          <a:xfrm>
            <a:off x="457200" y="3264832"/>
            <a:ext cx="6159160" cy="2980124"/>
          </a:xfrm>
        </p:spPr>
        <p:txBody>
          <a:bodyPr>
            <a:normAutofit/>
          </a:bodyPr>
          <a:lstStyle/>
          <a:p>
            <a:pPr>
              <a:lnSpc>
                <a:spcPct val="100000"/>
              </a:lnSpc>
            </a:pPr>
            <a:r>
              <a:rPr lang="en-GB" sz="1400" b="0" i="0" dirty="0">
                <a:solidFill>
                  <a:schemeClr val="tx2"/>
                </a:solidFill>
                <a:effectLst/>
                <a:latin typeface="Inter"/>
              </a:rPr>
              <a:t>the most affordable house is priced at 141,900 CAD. This budget-friendly option features one bedroom, one bathroom, and offers a cozy living space of 309 square feet. It's situated in the charming </a:t>
            </a:r>
            <a:r>
              <a:rPr lang="en-GB" sz="1400" b="0" i="0" dirty="0" err="1">
                <a:solidFill>
                  <a:schemeClr val="tx2"/>
                </a:solidFill>
                <a:effectLst/>
                <a:latin typeface="Inter"/>
              </a:rPr>
              <a:t>neighborhood</a:t>
            </a:r>
            <a:r>
              <a:rPr lang="en-GB" sz="1400" b="0" i="0" dirty="0">
                <a:solidFill>
                  <a:schemeClr val="tx2"/>
                </a:solidFill>
                <a:effectLst/>
                <a:latin typeface="Inter"/>
              </a:rPr>
              <a:t> of Whitehorn.</a:t>
            </a:r>
          </a:p>
          <a:p>
            <a:pPr>
              <a:lnSpc>
                <a:spcPct val="100000"/>
              </a:lnSpc>
            </a:pPr>
            <a:r>
              <a:rPr lang="en-GB" sz="1400" b="0" i="0" dirty="0">
                <a:solidFill>
                  <a:schemeClr val="tx2"/>
                </a:solidFill>
                <a:effectLst/>
                <a:latin typeface="Inter"/>
              </a:rPr>
              <a:t>Looking at the broader picture, a significant 75% of the listed houses are priced below 850,000 CAD, offering a variety of choices for potential buyers.</a:t>
            </a:r>
            <a:endParaRPr lang="en-GB" sz="1400" dirty="0">
              <a:solidFill>
                <a:schemeClr val="tx2"/>
              </a:solidFill>
              <a:latin typeface="Inter"/>
            </a:endParaRPr>
          </a:p>
          <a:p>
            <a:pPr>
              <a:lnSpc>
                <a:spcPct val="100000"/>
              </a:lnSpc>
            </a:pPr>
            <a:r>
              <a:rPr lang="en-GB" sz="1400" b="0" i="0" dirty="0">
                <a:solidFill>
                  <a:schemeClr val="tx2"/>
                </a:solidFill>
                <a:effectLst/>
                <a:latin typeface="Inter"/>
              </a:rPr>
              <a:t>On the other end of the spectrum, there are a total of 222 houses (comprising nearly 7% of all listings) that fall into the category of high-end properties. These upscale homes are priced between 850,000 and 1,520,000 CAD, with the most luxurious option reaching a maximum price of 10,000,000 CAD, located at Hillhurst with 3 beds, 3.5 bathrooms, and 4,715 </a:t>
            </a:r>
            <a:r>
              <a:rPr lang="en-GB" sz="1400" b="0" i="0" dirty="0" err="1">
                <a:solidFill>
                  <a:schemeClr val="tx2"/>
                </a:solidFill>
                <a:effectLst/>
                <a:latin typeface="Inter"/>
              </a:rPr>
              <a:t>sq.Ft</a:t>
            </a:r>
            <a:r>
              <a:rPr lang="en-GB" sz="1400" b="0" i="0" dirty="0">
                <a:solidFill>
                  <a:schemeClr val="tx2"/>
                </a:solidFill>
                <a:effectLst/>
                <a:latin typeface="Inter"/>
              </a:rPr>
              <a:t>.</a:t>
            </a:r>
            <a:endParaRPr lang="en-AE" sz="1400" dirty="0">
              <a:solidFill>
                <a:schemeClr val="tx2"/>
              </a:solidFill>
            </a:endParaRPr>
          </a:p>
        </p:txBody>
      </p:sp>
      <p:pic>
        <p:nvPicPr>
          <p:cNvPr id="7" name="Graphic 6" descr="Suburban scene">
            <a:extLst>
              <a:ext uri="{FF2B5EF4-FFF2-40B4-BE49-F238E27FC236}">
                <a16:creationId xmlns:a16="http://schemas.microsoft.com/office/drawing/2014/main" id="{758F774C-D2A3-3EE5-A410-839546254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514" y="978211"/>
            <a:ext cx="5009616" cy="5009616"/>
          </a:xfrm>
          <a:prstGeom prst="rect">
            <a:avLst/>
          </a:prstGeom>
        </p:spPr>
      </p:pic>
    </p:spTree>
    <p:extLst>
      <p:ext uri="{BB962C8B-B14F-4D97-AF65-F5344CB8AC3E}">
        <p14:creationId xmlns:p14="http://schemas.microsoft.com/office/powerpoint/2010/main" val="3962227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EC032D-E0B8-61E7-1A75-6DCC043608D1}"/>
              </a:ext>
            </a:extLst>
          </p:cNvPr>
          <p:cNvSpPr>
            <a:spLocks noGrp="1"/>
          </p:cNvSpPr>
          <p:nvPr>
            <p:ph type="title"/>
          </p:nvPr>
        </p:nvSpPr>
        <p:spPr>
          <a:xfrm>
            <a:off x="457201" y="732348"/>
            <a:ext cx="4419600" cy="2240735"/>
          </a:xfrm>
        </p:spPr>
        <p:txBody>
          <a:bodyPr>
            <a:normAutofit/>
          </a:bodyPr>
          <a:lstStyle/>
          <a:p>
            <a:r>
              <a:rPr lang="en-US">
                <a:solidFill>
                  <a:schemeClr val="tx2"/>
                </a:solidFill>
              </a:rPr>
              <a:t>Table of Contents</a:t>
            </a:r>
            <a:endParaRPr lang="en-AE">
              <a:solidFill>
                <a:schemeClr val="tx2"/>
              </a:solidFill>
            </a:endParaRPr>
          </a:p>
        </p:txBody>
      </p:sp>
      <p:sp>
        <p:nvSpPr>
          <p:cNvPr id="3" name="Content Placeholder 2">
            <a:extLst>
              <a:ext uri="{FF2B5EF4-FFF2-40B4-BE49-F238E27FC236}">
                <a16:creationId xmlns:a16="http://schemas.microsoft.com/office/drawing/2014/main" id="{534C9B2B-FCE0-6271-72F4-7D176029999F}"/>
              </a:ext>
            </a:extLst>
          </p:cNvPr>
          <p:cNvSpPr>
            <a:spLocks noGrp="1"/>
          </p:cNvSpPr>
          <p:nvPr>
            <p:ph idx="1"/>
          </p:nvPr>
        </p:nvSpPr>
        <p:spPr>
          <a:xfrm>
            <a:off x="457201" y="3264832"/>
            <a:ext cx="4419600" cy="2983568"/>
          </a:xfrm>
        </p:spPr>
        <p:txBody>
          <a:bodyPr>
            <a:normAutofit/>
          </a:bodyPr>
          <a:lstStyle/>
          <a:p>
            <a:r>
              <a:rPr lang="en-GB" sz="1800" dirty="0">
                <a:solidFill>
                  <a:schemeClr val="tx2"/>
                </a:solidFill>
              </a:rPr>
              <a:t>Overview of Dataset</a:t>
            </a:r>
          </a:p>
          <a:p>
            <a:r>
              <a:rPr lang="en-GB" sz="1800" dirty="0">
                <a:solidFill>
                  <a:schemeClr val="tx2"/>
                </a:solidFill>
              </a:rPr>
              <a:t>My Observations</a:t>
            </a:r>
          </a:p>
          <a:p>
            <a:r>
              <a:rPr lang="en-GB" sz="1800" dirty="0">
                <a:solidFill>
                  <a:schemeClr val="tx2"/>
                </a:solidFill>
              </a:rPr>
              <a:t>Graphs </a:t>
            </a:r>
          </a:p>
          <a:p>
            <a:r>
              <a:rPr lang="en-GB" sz="1800" dirty="0">
                <a:solidFill>
                  <a:schemeClr val="tx2"/>
                </a:solidFill>
              </a:rPr>
              <a:t>Conclusions</a:t>
            </a:r>
          </a:p>
          <a:p>
            <a:endParaRPr lang="en-AE" sz="1800" dirty="0">
              <a:solidFill>
                <a:schemeClr val="tx2"/>
              </a:solidFill>
            </a:endParaRPr>
          </a:p>
        </p:txBody>
      </p:sp>
      <p:pic>
        <p:nvPicPr>
          <p:cNvPr id="7" name="Graphic 6" descr="House">
            <a:extLst>
              <a:ext uri="{FF2B5EF4-FFF2-40B4-BE49-F238E27FC236}">
                <a16:creationId xmlns:a16="http://schemas.microsoft.com/office/drawing/2014/main" id="{5B2E5E2C-3133-A0F1-A94E-2BA0193AC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pic>
        <p:nvPicPr>
          <p:cNvPr id="4" name="Graphic 3" descr="Home">
            <a:extLst>
              <a:ext uri="{FF2B5EF4-FFF2-40B4-BE49-F238E27FC236}">
                <a16:creationId xmlns:a16="http://schemas.microsoft.com/office/drawing/2014/main" id="{08901E7D-4D3A-6C0A-D32D-DBEE0F4055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2854" y="-5509238"/>
            <a:ext cx="5541973" cy="5541973"/>
          </a:xfrm>
          <a:prstGeom prst="rect">
            <a:avLst/>
          </a:prstGeom>
        </p:spPr>
      </p:pic>
    </p:spTree>
    <p:extLst>
      <p:ext uri="{BB962C8B-B14F-4D97-AF65-F5344CB8AC3E}">
        <p14:creationId xmlns:p14="http://schemas.microsoft.com/office/powerpoint/2010/main" val="4285346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C775769-72AF-74E6-68B3-3B8D16863B6C}"/>
              </a:ext>
            </a:extLst>
          </p:cNvPr>
          <p:cNvSpPr>
            <a:spLocks noGrp="1"/>
          </p:cNvSpPr>
          <p:nvPr>
            <p:ph type="title"/>
          </p:nvPr>
        </p:nvSpPr>
        <p:spPr>
          <a:xfrm>
            <a:off x="457201" y="732348"/>
            <a:ext cx="4419600" cy="2240735"/>
          </a:xfrm>
        </p:spPr>
        <p:txBody>
          <a:bodyPr>
            <a:normAutofit/>
          </a:bodyPr>
          <a:lstStyle/>
          <a:p>
            <a:r>
              <a:rPr lang="en-GB">
                <a:solidFill>
                  <a:schemeClr val="tx2"/>
                </a:solidFill>
              </a:rPr>
              <a:t>Housing Price &amp; Real Estate - 2023</a:t>
            </a:r>
            <a:endParaRPr lang="en-AE">
              <a:solidFill>
                <a:schemeClr val="tx2"/>
              </a:solidFill>
            </a:endParaRPr>
          </a:p>
        </p:txBody>
      </p:sp>
      <p:sp>
        <p:nvSpPr>
          <p:cNvPr id="3" name="Content Placeholder 2">
            <a:extLst>
              <a:ext uri="{FF2B5EF4-FFF2-40B4-BE49-F238E27FC236}">
                <a16:creationId xmlns:a16="http://schemas.microsoft.com/office/drawing/2014/main" id="{2A345ABF-51F1-0513-CAE1-68237FBFB2C5}"/>
              </a:ext>
            </a:extLst>
          </p:cNvPr>
          <p:cNvSpPr>
            <a:spLocks noGrp="1"/>
          </p:cNvSpPr>
          <p:nvPr>
            <p:ph idx="1"/>
          </p:nvPr>
        </p:nvSpPr>
        <p:spPr>
          <a:xfrm>
            <a:off x="192527" y="3178976"/>
            <a:ext cx="4419600" cy="2983568"/>
          </a:xfrm>
        </p:spPr>
        <p:txBody>
          <a:bodyPr>
            <a:normAutofit/>
          </a:bodyPr>
          <a:lstStyle/>
          <a:p>
            <a:pPr>
              <a:lnSpc>
                <a:spcPct val="100000"/>
              </a:lnSpc>
            </a:pPr>
            <a:r>
              <a:rPr lang="en-GB" sz="1500" dirty="0">
                <a:solidFill>
                  <a:schemeClr val="tx2"/>
                </a:solidFill>
              </a:rPr>
              <a:t>A housing market prediction that many experts agree on is that it will be a seller’s market. Home prices are expected to rise for some time due to increased demand and limited supply. Millennials are at the age to start investing in the real estate market for the first time. Hence, the demand for residential and commercial projects is rising with every passing day. The future of real estate will witness a rise in demand and limited supply, resulting in it being a seller’s market.</a:t>
            </a:r>
            <a:endParaRPr lang="en-AE" sz="1500" dirty="0">
              <a:solidFill>
                <a:schemeClr val="tx2"/>
              </a:solidFill>
            </a:endParaRPr>
          </a:p>
        </p:txBody>
      </p:sp>
      <p:pic>
        <p:nvPicPr>
          <p:cNvPr id="7" name="Graphic 6" descr="Home">
            <a:extLst>
              <a:ext uri="{FF2B5EF4-FFF2-40B4-BE49-F238E27FC236}">
                <a16:creationId xmlns:a16="http://schemas.microsoft.com/office/drawing/2014/main" id="{271F4C7C-38CC-63FF-DCB4-7C210B48A7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pic>
        <p:nvPicPr>
          <p:cNvPr id="5" name="Graphic 4" descr="Fingerprint">
            <a:extLst>
              <a:ext uri="{FF2B5EF4-FFF2-40B4-BE49-F238E27FC236}">
                <a16:creationId xmlns:a16="http://schemas.microsoft.com/office/drawing/2014/main" id="{ABEAD628-9339-2275-E9B5-5BC20AFA0F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2266" y="-4854351"/>
            <a:ext cx="5009616" cy="5009616"/>
          </a:xfrm>
          <a:prstGeom prst="rect">
            <a:avLst/>
          </a:prstGeom>
        </p:spPr>
      </p:pic>
    </p:spTree>
    <p:extLst>
      <p:ext uri="{BB962C8B-B14F-4D97-AF65-F5344CB8AC3E}">
        <p14:creationId xmlns:p14="http://schemas.microsoft.com/office/powerpoint/2010/main" val="2184346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9530214-5A36-5A96-B792-EC7F7276087C}"/>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My Observation 1</a:t>
            </a:r>
            <a:endParaRPr lang="en-AE" dirty="0">
              <a:solidFill>
                <a:schemeClr val="tx2"/>
              </a:solidFill>
            </a:endParaRPr>
          </a:p>
        </p:txBody>
      </p:sp>
      <p:sp>
        <p:nvSpPr>
          <p:cNvPr id="3" name="Content Placeholder 2">
            <a:extLst>
              <a:ext uri="{FF2B5EF4-FFF2-40B4-BE49-F238E27FC236}">
                <a16:creationId xmlns:a16="http://schemas.microsoft.com/office/drawing/2014/main" id="{5AB9F9E8-A422-F668-9A09-03B970D80E00}"/>
              </a:ext>
            </a:extLst>
          </p:cNvPr>
          <p:cNvSpPr>
            <a:spLocks noGrp="1"/>
          </p:cNvSpPr>
          <p:nvPr>
            <p:ph idx="1"/>
          </p:nvPr>
        </p:nvSpPr>
        <p:spPr>
          <a:xfrm>
            <a:off x="239633" y="3253757"/>
            <a:ext cx="6159160" cy="2980124"/>
          </a:xfrm>
        </p:spPr>
        <p:txBody>
          <a:bodyPr>
            <a:normAutofit fontScale="85000" lnSpcReduction="10000"/>
          </a:bodyPr>
          <a:lstStyle/>
          <a:p>
            <a:pPr algn="just"/>
            <a:r>
              <a:rPr lang="en-GB" sz="1800" b="0" i="0" dirty="0">
                <a:solidFill>
                  <a:schemeClr val="tx2"/>
                </a:solidFill>
                <a:effectLst/>
                <a:latin typeface="Inter"/>
              </a:rPr>
              <a:t>The dataset comprises . listings, encompassing eight key variables: Address, Price, Description, Place, Beds, Bath, </a:t>
            </a:r>
            <a:r>
              <a:rPr lang="en-GB" sz="1800" b="0" i="0" dirty="0" err="1">
                <a:solidFill>
                  <a:schemeClr val="tx2"/>
                </a:solidFill>
                <a:effectLst/>
                <a:latin typeface="Inter"/>
              </a:rPr>
              <a:t>Sq.Ft</a:t>
            </a:r>
            <a:r>
              <a:rPr lang="en-GB" sz="1800" b="0" i="0" dirty="0">
                <a:solidFill>
                  <a:schemeClr val="tx2"/>
                </a:solidFill>
                <a:effectLst/>
                <a:latin typeface="Inter"/>
              </a:rPr>
              <a:t>, and Website</a:t>
            </a:r>
          </a:p>
          <a:p>
            <a:pPr algn="just"/>
            <a:r>
              <a:rPr lang="en-GB" sz="1800" b="0" i="0" dirty="0">
                <a:solidFill>
                  <a:schemeClr val="tx2"/>
                </a:solidFill>
                <a:effectLst/>
                <a:latin typeface="Inter"/>
              </a:rPr>
              <a:t>Intriguingly, our analysis reveals that a substantial portion of the listings, almost 50%, originates from just 10 of these websites.</a:t>
            </a:r>
          </a:p>
          <a:p>
            <a:pPr algn="just"/>
            <a:r>
              <a:rPr lang="en-GB" sz="1800" dirty="0">
                <a:solidFill>
                  <a:schemeClr val="tx2"/>
                </a:solidFill>
                <a:latin typeface="Inter"/>
              </a:rPr>
              <a:t>The chart is organized in an direction for clarity. Notably, Cir Realty with 288 listings and Exp Realty with 247 listings occupy the first and third positions, respectively, signifying their leading role in the dataset. </a:t>
            </a:r>
          </a:p>
          <a:p>
            <a:pPr algn="just"/>
            <a:r>
              <a:rPr lang="en-GB" sz="1800" dirty="0">
                <a:solidFill>
                  <a:schemeClr val="tx2"/>
                </a:solidFill>
                <a:latin typeface="Inter"/>
              </a:rPr>
              <a:t>This dominance underscores their significant impact on the real estate landscape.</a:t>
            </a:r>
            <a:endParaRPr lang="en-AE" sz="1800" dirty="0">
              <a:solidFill>
                <a:schemeClr val="tx2"/>
              </a:solidFill>
              <a:latin typeface="Inter"/>
            </a:endParaRPr>
          </a:p>
        </p:txBody>
      </p:sp>
      <p:pic>
        <p:nvPicPr>
          <p:cNvPr id="7" name="Graphic 6" descr="Fingerprint">
            <a:extLst>
              <a:ext uri="{FF2B5EF4-FFF2-40B4-BE49-F238E27FC236}">
                <a16:creationId xmlns:a16="http://schemas.microsoft.com/office/drawing/2014/main" id="{31790B8C-CB88-4472-1903-15713D2E36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3684" y="-57265"/>
            <a:ext cx="2177068" cy="2177068"/>
          </a:xfrm>
          <a:prstGeom prst="rect">
            <a:avLst/>
          </a:prstGeom>
        </p:spPr>
      </p:pic>
      <p:graphicFrame>
        <p:nvGraphicFramePr>
          <p:cNvPr id="8" name="Content Placeholder 3">
            <a:extLst>
              <a:ext uri="{FF2B5EF4-FFF2-40B4-BE49-F238E27FC236}">
                <a16:creationId xmlns:a16="http://schemas.microsoft.com/office/drawing/2014/main" id="{090D818B-35BE-19D4-49D8-B31EEA8B5D0A}"/>
              </a:ext>
            </a:extLst>
          </p:cNvPr>
          <p:cNvGraphicFramePr>
            <a:graphicFrameLocks/>
          </p:cNvGraphicFramePr>
          <p:nvPr>
            <p:extLst>
              <p:ext uri="{D42A27DB-BD31-4B8C-83A1-F6EECF244321}">
                <p14:modId xmlns:p14="http://schemas.microsoft.com/office/powerpoint/2010/main" val="289748138"/>
              </p:ext>
            </p:extLst>
          </p:nvPr>
        </p:nvGraphicFramePr>
        <p:xfrm>
          <a:off x="6448247" y="2162117"/>
          <a:ext cx="5638800" cy="46672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5993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Rectangle 99">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Right Triangle 101">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5" name="Straight Connector 104">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D854DE-E7A0-B3A4-9323-46749A4BB06E}"/>
              </a:ext>
            </a:extLst>
          </p:cNvPr>
          <p:cNvSpPr>
            <a:spLocks noGrp="1"/>
          </p:cNvSpPr>
          <p:nvPr>
            <p:ph type="title"/>
          </p:nvPr>
        </p:nvSpPr>
        <p:spPr>
          <a:xfrm>
            <a:off x="457200" y="720772"/>
            <a:ext cx="3718767" cy="5531079"/>
          </a:xfrm>
        </p:spPr>
        <p:txBody>
          <a:bodyPr>
            <a:normAutofit/>
          </a:bodyPr>
          <a:lstStyle/>
          <a:p>
            <a:r>
              <a:rPr lang="en-US" dirty="0">
                <a:solidFill>
                  <a:schemeClr val="tx2">
                    <a:alpha val="80000"/>
                  </a:schemeClr>
                </a:solidFill>
              </a:rPr>
              <a:t>Websites overview</a:t>
            </a:r>
            <a:endParaRPr lang="en-AE" dirty="0">
              <a:solidFill>
                <a:schemeClr val="tx2">
                  <a:alpha val="80000"/>
                </a:schemeClr>
              </a:solidFill>
            </a:endParaRPr>
          </a:p>
        </p:txBody>
      </p:sp>
      <p:sp>
        <p:nvSpPr>
          <p:cNvPr id="135" name="Rectangle 134">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3" name="Content Placeholder 4">
            <a:extLst>
              <a:ext uri="{FF2B5EF4-FFF2-40B4-BE49-F238E27FC236}">
                <a16:creationId xmlns:a16="http://schemas.microsoft.com/office/drawing/2014/main" id="{3E96ED27-8133-0E7A-EC3D-32A2D383ED19}"/>
              </a:ext>
            </a:extLst>
          </p:cNvPr>
          <p:cNvGraphicFramePr>
            <a:graphicFrameLocks noGrp="1"/>
          </p:cNvGraphicFramePr>
          <p:nvPr>
            <p:ph idx="1"/>
            <p:extLst>
              <p:ext uri="{D42A27DB-BD31-4B8C-83A1-F6EECF244321}">
                <p14:modId xmlns:p14="http://schemas.microsoft.com/office/powerpoint/2010/main" val="2153815459"/>
              </p:ext>
            </p:extLst>
          </p:nvPr>
        </p:nvGraphicFramePr>
        <p:xfrm>
          <a:off x="4184068" y="583055"/>
          <a:ext cx="7812563" cy="5302687"/>
        </p:xfrm>
        <a:graphic>
          <a:graphicData uri="http://schemas.openxmlformats.org/drawingml/2006/table">
            <a:tbl>
              <a:tblPr firstRow="1" bandRow="1">
                <a:tableStyleId>{5940675A-B579-460E-94D1-54222C63F5DA}</a:tableStyleId>
              </a:tblPr>
              <a:tblGrid>
                <a:gridCol w="4922359">
                  <a:extLst>
                    <a:ext uri="{9D8B030D-6E8A-4147-A177-3AD203B41FA5}">
                      <a16:colId xmlns:a16="http://schemas.microsoft.com/office/drawing/2014/main" val="2496739533"/>
                    </a:ext>
                  </a:extLst>
                </a:gridCol>
                <a:gridCol w="2890204">
                  <a:extLst>
                    <a:ext uri="{9D8B030D-6E8A-4147-A177-3AD203B41FA5}">
                      <a16:colId xmlns:a16="http://schemas.microsoft.com/office/drawing/2014/main" val="2330660265"/>
                    </a:ext>
                  </a:extLst>
                </a:gridCol>
              </a:tblGrid>
              <a:tr h="407899">
                <a:tc>
                  <a:txBody>
                    <a:bodyPr/>
                    <a:lstStyle/>
                    <a:p>
                      <a:pPr algn="l" fontAlgn="b"/>
                      <a:r>
                        <a:rPr lang="en-GB" sz="2400" b="0" u="none" strike="noStrike" dirty="0">
                          <a:solidFill>
                            <a:srgbClr val="FFFFFF"/>
                          </a:solidFill>
                          <a:effectLst/>
                        </a:rPr>
                        <a:t>Row Labels</a:t>
                      </a:r>
                      <a:endParaRPr lang="en-GB" sz="2400" b="0" i="0" u="none" strike="noStrike" dirty="0">
                        <a:solidFill>
                          <a:srgbClr val="FFFFFF"/>
                        </a:solidFill>
                        <a:effectLst/>
                        <a:latin typeface="Calibri" panose="020F0502020204030204" pitchFamily="34" charset="0"/>
                      </a:endParaRPr>
                    </a:p>
                  </a:txBody>
                  <a:tcPr marL="18988" marR="18988" marT="18988" marB="0" anchor="b"/>
                </a:tc>
                <a:tc>
                  <a:txBody>
                    <a:bodyPr/>
                    <a:lstStyle/>
                    <a:p>
                      <a:pPr algn="l" fontAlgn="b"/>
                      <a:r>
                        <a:rPr lang="en-GB" sz="2400" b="0" u="none" strike="noStrike">
                          <a:solidFill>
                            <a:srgbClr val="FFFFFF"/>
                          </a:solidFill>
                          <a:effectLst/>
                        </a:rPr>
                        <a:t>Property count</a:t>
                      </a:r>
                      <a:endParaRPr lang="en-GB" sz="2400" b="0" i="0" u="none" strike="noStrike">
                        <a:solidFill>
                          <a:srgbClr val="FFFFFF"/>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4292716531"/>
                  </a:ext>
                </a:extLst>
              </a:tr>
              <a:tr h="407899">
                <a:tc>
                  <a:txBody>
                    <a:bodyPr/>
                    <a:lstStyle/>
                    <a:p>
                      <a:pPr algn="l" fontAlgn="b"/>
                      <a:r>
                        <a:rPr lang="en-GB" sz="2400" b="0" u="none" strike="noStrike" dirty="0">
                          <a:solidFill>
                            <a:srgbClr val="000000"/>
                          </a:solidFill>
                          <a:effectLst/>
                        </a:rPr>
                        <a:t>Cir Realty</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288</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322305930"/>
                  </a:ext>
                </a:extLst>
              </a:tr>
              <a:tr h="407899">
                <a:tc>
                  <a:txBody>
                    <a:bodyPr/>
                    <a:lstStyle/>
                    <a:p>
                      <a:pPr algn="l" fontAlgn="b"/>
                      <a:r>
                        <a:rPr lang="en-GB" sz="2400" b="0" u="none" strike="noStrike" dirty="0">
                          <a:solidFill>
                            <a:srgbClr val="000000"/>
                          </a:solidFill>
                          <a:effectLst/>
                        </a:rPr>
                        <a:t>Exp Realty</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247</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4076428894"/>
                  </a:ext>
                </a:extLst>
              </a:tr>
              <a:tr h="407899">
                <a:tc>
                  <a:txBody>
                    <a:bodyPr/>
                    <a:lstStyle/>
                    <a:p>
                      <a:pPr algn="l" fontAlgn="b"/>
                      <a:r>
                        <a:rPr lang="pt-BR" sz="2400" b="0" u="none" strike="noStrike">
                          <a:solidFill>
                            <a:srgbClr val="000000"/>
                          </a:solidFill>
                          <a:effectLst/>
                        </a:rPr>
                        <a:t>RE/MAX Real Estate (Central)</a:t>
                      </a:r>
                      <a:endParaRPr lang="pt-BR" sz="2400" b="0" i="0" u="none" strike="noStrike">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227</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4032733500"/>
                  </a:ext>
                </a:extLst>
              </a:tr>
              <a:tr h="407899">
                <a:tc>
                  <a:txBody>
                    <a:bodyPr/>
                    <a:lstStyle/>
                    <a:p>
                      <a:pPr algn="l" fontAlgn="b"/>
                      <a:r>
                        <a:rPr lang="en-GB" sz="2400" b="0" u="none" strike="noStrike" dirty="0">
                          <a:solidFill>
                            <a:srgbClr val="000000"/>
                          </a:solidFill>
                          <a:effectLst/>
                        </a:rPr>
                        <a:t>Real Broker</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206</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693918283"/>
                  </a:ext>
                </a:extLst>
              </a:tr>
              <a:tr h="407899">
                <a:tc>
                  <a:txBody>
                    <a:bodyPr/>
                    <a:lstStyle/>
                    <a:p>
                      <a:pPr algn="l" fontAlgn="b"/>
                      <a:r>
                        <a:rPr lang="en-GB" sz="2400" b="0" u="none" strike="noStrike" dirty="0">
                          <a:solidFill>
                            <a:srgbClr val="000000"/>
                          </a:solidFill>
                          <a:effectLst/>
                        </a:rPr>
                        <a:t>RE/MAX House Of Real Estate</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163</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8500330"/>
                  </a:ext>
                </a:extLst>
              </a:tr>
              <a:tr h="407899">
                <a:tc>
                  <a:txBody>
                    <a:bodyPr/>
                    <a:lstStyle/>
                    <a:p>
                      <a:pPr algn="l" fontAlgn="b"/>
                      <a:r>
                        <a:rPr lang="en-GB" sz="2400" b="0" u="none" strike="noStrike" dirty="0">
                          <a:solidFill>
                            <a:srgbClr val="000000"/>
                          </a:solidFill>
                          <a:effectLst/>
                        </a:rPr>
                        <a:t>Real Estate Professionals Inc.</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127</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3896357637"/>
                  </a:ext>
                </a:extLst>
              </a:tr>
              <a:tr h="407899">
                <a:tc>
                  <a:txBody>
                    <a:bodyPr/>
                    <a:lstStyle/>
                    <a:p>
                      <a:pPr algn="l" fontAlgn="b"/>
                      <a:r>
                        <a:rPr lang="en-GB" sz="2400" b="0" u="none" strike="noStrike" dirty="0">
                          <a:solidFill>
                            <a:srgbClr val="000000"/>
                          </a:solidFill>
                          <a:effectLst/>
                        </a:rPr>
                        <a:t>Century 21 Bamber Realty Ltd.</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120</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2904883560"/>
                  </a:ext>
                </a:extLst>
              </a:tr>
              <a:tr h="407899">
                <a:tc>
                  <a:txBody>
                    <a:bodyPr/>
                    <a:lstStyle/>
                    <a:p>
                      <a:pPr algn="l" fontAlgn="b"/>
                      <a:r>
                        <a:rPr lang="en-GB" sz="2400" b="0" u="none" strike="noStrike" dirty="0">
                          <a:solidFill>
                            <a:srgbClr val="000000"/>
                          </a:solidFill>
                          <a:effectLst/>
                        </a:rPr>
                        <a:t>RE/MAX Realty Professionals</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106</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2461325551"/>
                  </a:ext>
                </a:extLst>
              </a:tr>
              <a:tr h="407899">
                <a:tc>
                  <a:txBody>
                    <a:bodyPr/>
                    <a:lstStyle/>
                    <a:p>
                      <a:pPr algn="l" fontAlgn="b"/>
                      <a:r>
                        <a:rPr lang="en-GB" sz="2400" b="0" u="none" strike="noStrike" dirty="0">
                          <a:solidFill>
                            <a:srgbClr val="000000"/>
                          </a:solidFill>
                          <a:effectLst/>
                        </a:rPr>
                        <a:t>Royal Lepage Benchmark</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104</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2993929909"/>
                  </a:ext>
                </a:extLst>
              </a:tr>
              <a:tr h="407899">
                <a:tc>
                  <a:txBody>
                    <a:bodyPr/>
                    <a:lstStyle/>
                    <a:p>
                      <a:pPr algn="l" fontAlgn="b"/>
                      <a:r>
                        <a:rPr lang="en-GB" sz="2400" b="0" u="none" strike="noStrike" dirty="0">
                          <a:solidFill>
                            <a:srgbClr val="000000"/>
                          </a:solidFill>
                          <a:effectLst/>
                        </a:rPr>
                        <a:t>Century 21 Bravo Realty</a:t>
                      </a:r>
                      <a:endParaRPr lang="en-GB" sz="2400" b="0" i="0" u="none" strike="noStrike" dirty="0">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0" u="none" strike="noStrike">
                          <a:solidFill>
                            <a:srgbClr val="000000"/>
                          </a:solidFill>
                          <a:effectLst/>
                        </a:rPr>
                        <a:t>80</a:t>
                      </a:r>
                      <a:endParaRPr lang="en-AE" sz="2400" b="0" i="0" u="none" strike="noStrike">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4215619167"/>
                  </a:ext>
                </a:extLst>
              </a:tr>
              <a:tr h="407899">
                <a:tc>
                  <a:txBody>
                    <a:bodyPr/>
                    <a:lstStyle/>
                    <a:p>
                      <a:pPr algn="l" fontAlgn="b"/>
                      <a:r>
                        <a:rPr lang="en-GB" sz="2400" b="0" u="none" strike="noStrike">
                          <a:solidFill>
                            <a:srgbClr val="000000"/>
                          </a:solidFill>
                          <a:effectLst/>
                        </a:rPr>
                        <a:t>Other websites</a:t>
                      </a:r>
                      <a:endParaRPr lang="en-GB" sz="2400" b="0" i="0" u="none" strike="noStrike">
                        <a:solidFill>
                          <a:srgbClr val="000000"/>
                        </a:solidFill>
                        <a:effectLst/>
                        <a:latin typeface="Calibri" panose="020F0502020204030204" pitchFamily="34" charset="0"/>
                      </a:endParaRPr>
                    </a:p>
                  </a:txBody>
                  <a:tcPr marL="18988" marR="18988" marT="18988" marB="0" anchor="b"/>
                </a:tc>
                <a:tc>
                  <a:txBody>
                    <a:bodyPr/>
                    <a:lstStyle/>
                    <a:p>
                      <a:pPr algn="r" fontAlgn="b"/>
                      <a:r>
                        <a:rPr lang="en-US" sz="2400" b="0" u="none" strike="noStrike" dirty="0">
                          <a:solidFill>
                            <a:srgbClr val="000000"/>
                          </a:solidFill>
                          <a:effectLst/>
                        </a:rPr>
                        <a:t>1691</a:t>
                      </a:r>
                      <a:endParaRPr lang="en-AE" sz="2400" b="0" i="0" u="none" strike="noStrike" dirty="0">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268261035"/>
                  </a:ext>
                </a:extLst>
              </a:tr>
              <a:tr h="407899">
                <a:tc>
                  <a:txBody>
                    <a:bodyPr/>
                    <a:lstStyle/>
                    <a:p>
                      <a:pPr algn="l" fontAlgn="b"/>
                      <a:r>
                        <a:rPr lang="en-GB" sz="2400" b="1" u="none" strike="noStrike">
                          <a:solidFill>
                            <a:srgbClr val="000000"/>
                          </a:solidFill>
                          <a:effectLst/>
                        </a:rPr>
                        <a:t>Grand Total</a:t>
                      </a:r>
                      <a:endParaRPr lang="en-GB" sz="2400" b="1" i="0" u="none" strike="noStrike">
                        <a:solidFill>
                          <a:srgbClr val="000000"/>
                        </a:solidFill>
                        <a:effectLst/>
                        <a:latin typeface="Calibri" panose="020F0502020204030204" pitchFamily="34" charset="0"/>
                      </a:endParaRPr>
                    </a:p>
                  </a:txBody>
                  <a:tcPr marL="18988" marR="18988" marT="18988" marB="0" anchor="b"/>
                </a:tc>
                <a:tc>
                  <a:txBody>
                    <a:bodyPr/>
                    <a:lstStyle/>
                    <a:p>
                      <a:pPr algn="r" fontAlgn="b"/>
                      <a:r>
                        <a:rPr lang="en-AE" sz="2400" b="1" u="none" strike="noStrike" dirty="0">
                          <a:solidFill>
                            <a:srgbClr val="000000"/>
                          </a:solidFill>
                          <a:effectLst/>
                        </a:rPr>
                        <a:t>3,359</a:t>
                      </a:r>
                      <a:endParaRPr lang="en-AE" sz="2400" b="1" i="0" u="none" strike="noStrike" dirty="0">
                        <a:solidFill>
                          <a:srgbClr val="000000"/>
                        </a:solidFill>
                        <a:effectLst/>
                        <a:latin typeface="Calibri" panose="020F0502020204030204" pitchFamily="34" charset="0"/>
                      </a:endParaRPr>
                    </a:p>
                  </a:txBody>
                  <a:tcPr marL="18988" marR="18988" marT="18988" marB="0" anchor="b"/>
                </a:tc>
                <a:extLst>
                  <a:ext uri="{0D108BD9-81ED-4DB2-BD59-A6C34878D82A}">
                    <a16:rowId xmlns:a16="http://schemas.microsoft.com/office/drawing/2014/main" val="2842469729"/>
                  </a:ext>
                </a:extLst>
              </a:tr>
            </a:tbl>
          </a:graphicData>
        </a:graphic>
      </p:graphicFrame>
      <p:pic>
        <p:nvPicPr>
          <p:cNvPr id="7" name="Graphic 6" descr="Fingerprint">
            <a:extLst>
              <a:ext uri="{FF2B5EF4-FFF2-40B4-BE49-F238E27FC236}">
                <a16:creationId xmlns:a16="http://schemas.microsoft.com/office/drawing/2014/main" id="{C9282FC0-554F-CFF3-D4A6-D5F668E59E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7812" y="-2264272"/>
            <a:ext cx="2177068" cy="2177068"/>
          </a:xfrm>
          <a:prstGeom prst="rect">
            <a:avLst/>
          </a:prstGeom>
        </p:spPr>
      </p:pic>
    </p:spTree>
    <p:extLst>
      <p:ext uri="{BB962C8B-B14F-4D97-AF65-F5344CB8AC3E}">
        <p14:creationId xmlns:p14="http://schemas.microsoft.com/office/powerpoint/2010/main" val="55602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14">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3314F9D-FD23-C676-E9A2-FDC880B16847}"/>
              </a:ext>
            </a:extLst>
          </p:cNvPr>
          <p:cNvSpPr>
            <a:spLocks noGrp="1"/>
          </p:cNvSpPr>
          <p:nvPr>
            <p:ph type="title"/>
          </p:nvPr>
        </p:nvSpPr>
        <p:spPr>
          <a:xfrm>
            <a:off x="457200" y="732348"/>
            <a:ext cx="6159160" cy="2240735"/>
          </a:xfrm>
        </p:spPr>
        <p:txBody>
          <a:bodyPr>
            <a:normAutofit/>
          </a:bodyPr>
          <a:lstStyle/>
          <a:p>
            <a:r>
              <a:rPr lang="en-US">
                <a:solidFill>
                  <a:schemeClr val="tx2"/>
                </a:solidFill>
              </a:rPr>
              <a:t>My Observation 2</a:t>
            </a:r>
            <a:endParaRPr lang="en-AE">
              <a:solidFill>
                <a:schemeClr val="tx2"/>
              </a:solidFill>
            </a:endParaRPr>
          </a:p>
        </p:txBody>
      </p:sp>
      <p:sp>
        <p:nvSpPr>
          <p:cNvPr id="3" name="Content Placeholder 2">
            <a:extLst>
              <a:ext uri="{FF2B5EF4-FFF2-40B4-BE49-F238E27FC236}">
                <a16:creationId xmlns:a16="http://schemas.microsoft.com/office/drawing/2014/main" id="{00AE9DCE-0097-06F5-725B-1E3A0FCAEFB3}"/>
              </a:ext>
            </a:extLst>
          </p:cNvPr>
          <p:cNvSpPr>
            <a:spLocks noGrp="1"/>
          </p:cNvSpPr>
          <p:nvPr>
            <p:ph idx="1"/>
          </p:nvPr>
        </p:nvSpPr>
        <p:spPr>
          <a:xfrm>
            <a:off x="457200" y="3264832"/>
            <a:ext cx="6159160" cy="2980124"/>
          </a:xfrm>
        </p:spPr>
        <p:txBody>
          <a:bodyPr>
            <a:normAutofit fontScale="92500"/>
          </a:bodyPr>
          <a:lstStyle/>
          <a:p>
            <a:r>
              <a:rPr lang="en-GB" sz="1800" b="0" i="0" dirty="0">
                <a:solidFill>
                  <a:schemeClr val="tx2"/>
                </a:solidFill>
                <a:effectLst/>
                <a:latin typeface="Inter"/>
              </a:rPr>
              <a:t>The listings are distributed across 308 different Canadian neighbourhood, we present a visual representation of the distribution of listings across the top 20 different locations.</a:t>
            </a:r>
          </a:p>
          <a:p>
            <a:r>
              <a:rPr lang="en-GB" sz="1800" b="0" i="0" dirty="0">
                <a:solidFill>
                  <a:schemeClr val="tx2"/>
                </a:solidFill>
                <a:effectLst/>
                <a:latin typeface="Inter"/>
              </a:rPr>
              <a:t> Notably, Beltline stands out with 155 observations, boasting the highest number of houses for sale in our dataset. It significantly surpasses other locations in terms of available listings.</a:t>
            </a:r>
          </a:p>
          <a:p>
            <a:r>
              <a:rPr lang="en-GB" sz="1800" b="0" i="0" dirty="0">
                <a:solidFill>
                  <a:schemeClr val="tx2"/>
                </a:solidFill>
                <a:effectLst/>
                <a:latin typeface="Inter"/>
              </a:rPr>
              <a:t>This insight provides a clear overview of the most prominent areas in terms of real estate activity, making it a valuable resource for potential buyers and sellers alike.</a:t>
            </a:r>
            <a:endParaRPr lang="en-AE" sz="1800" dirty="0">
              <a:solidFill>
                <a:schemeClr val="tx2"/>
              </a:solidFill>
            </a:endParaRPr>
          </a:p>
        </p:txBody>
      </p:sp>
      <p:graphicFrame>
        <p:nvGraphicFramePr>
          <p:cNvPr id="4" name="Chart 3">
            <a:extLst>
              <a:ext uri="{FF2B5EF4-FFF2-40B4-BE49-F238E27FC236}">
                <a16:creationId xmlns:a16="http://schemas.microsoft.com/office/drawing/2014/main" id="{89E11AF4-0381-E337-06B5-416C5B38719F}"/>
              </a:ext>
            </a:extLst>
          </p:cNvPr>
          <p:cNvGraphicFramePr>
            <a:graphicFrameLocks/>
          </p:cNvGraphicFramePr>
          <p:nvPr>
            <p:extLst>
              <p:ext uri="{D42A27DB-BD31-4B8C-83A1-F6EECF244321}">
                <p14:modId xmlns:p14="http://schemas.microsoft.com/office/powerpoint/2010/main" val="1231724401"/>
              </p:ext>
            </p:extLst>
          </p:nvPr>
        </p:nvGraphicFramePr>
        <p:xfrm>
          <a:off x="6983514" y="1438006"/>
          <a:ext cx="5009616" cy="4806952"/>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4" descr="Fingerprint">
            <a:extLst>
              <a:ext uri="{FF2B5EF4-FFF2-40B4-BE49-F238E27FC236}">
                <a16:creationId xmlns:a16="http://schemas.microsoft.com/office/drawing/2014/main" id="{1EC6738C-F5B8-4E7B-8135-F1DF78C43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3684" y="-57265"/>
            <a:ext cx="2177068" cy="2177068"/>
          </a:xfrm>
          <a:prstGeom prst="rect">
            <a:avLst/>
          </a:prstGeom>
        </p:spPr>
      </p:pic>
    </p:spTree>
    <p:extLst>
      <p:ext uri="{BB962C8B-B14F-4D97-AF65-F5344CB8AC3E}">
        <p14:creationId xmlns:p14="http://schemas.microsoft.com/office/powerpoint/2010/main" val="283281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1666574-A090-468E-664A-70308C105EF5}"/>
              </a:ext>
            </a:extLst>
          </p:cNvPr>
          <p:cNvSpPr>
            <a:spLocks noGrp="1"/>
          </p:cNvSpPr>
          <p:nvPr>
            <p:ph type="title"/>
          </p:nvPr>
        </p:nvSpPr>
        <p:spPr>
          <a:xfrm>
            <a:off x="457200" y="720772"/>
            <a:ext cx="3718767" cy="5531079"/>
          </a:xfrm>
        </p:spPr>
        <p:txBody>
          <a:bodyPr>
            <a:normAutofit/>
          </a:bodyPr>
          <a:lstStyle/>
          <a:p>
            <a:r>
              <a:rPr lang="en-US" sz="4100">
                <a:solidFill>
                  <a:schemeClr val="tx2">
                    <a:alpha val="80000"/>
                  </a:schemeClr>
                </a:solidFill>
              </a:rPr>
              <a:t>Neigbourhood</a:t>
            </a:r>
            <a:endParaRPr lang="en-AE" sz="4100">
              <a:solidFill>
                <a:schemeClr val="tx2">
                  <a:alpha val="80000"/>
                </a:schemeClr>
              </a:solidFill>
            </a:endParaRPr>
          </a:p>
        </p:txBody>
      </p:sp>
      <p:sp>
        <p:nvSpPr>
          <p:cNvPr id="49" name="Rectangle 48">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0" name="Content Placeholder 9">
            <a:extLst>
              <a:ext uri="{FF2B5EF4-FFF2-40B4-BE49-F238E27FC236}">
                <a16:creationId xmlns:a16="http://schemas.microsoft.com/office/drawing/2014/main" id="{F2D9D865-9900-2630-B050-04F3AEB85A01}"/>
              </a:ext>
            </a:extLst>
          </p:cNvPr>
          <p:cNvGraphicFramePr>
            <a:graphicFrameLocks noGrp="1"/>
          </p:cNvGraphicFramePr>
          <p:nvPr>
            <p:ph idx="1"/>
            <p:extLst>
              <p:ext uri="{D42A27DB-BD31-4B8C-83A1-F6EECF244321}">
                <p14:modId xmlns:p14="http://schemas.microsoft.com/office/powerpoint/2010/main" val="1395040717"/>
              </p:ext>
            </p:extLst>
          </p:nvPr>
        </p:nvGraphicFramePr>
        <p:xfrm>
          <a:off x="4621787" y="162328"/>
          <a:ext cx="7113007" cy="6488354"/>
        </p:xfrm>
        <a:graphic>
          <a:graphicData uri="http://schemas.openxmlformats.org/drawingml/2006/table">
            <a:tbl>
              <a:tblPr firstRow="1" bandRow="1">
                <a:tableStyleId>{5940675A-B579-460E-94D1-54222C63F5DA}</a:tableStyleId>
              </a:tblPr>
              <a:tblGrid>
                <a:gridCol w="4068229">
                  <a:extLst>
                    <a:ext uri="{9D8B030D-6E8A-4147-A177-3AD203B41FA5}">
                      <a16:colId xmlns:a16="http://schemas.microsoft.com/office/drawing/2014/main" val="3502203048"/>
                    </a:ext>
                  </a:extLst>
                </a:gridCol>
                <a:gridCol w="3044778">
                  <a:extLst>
                    <a:ext uri="{9D8B030D-6E8A-4147-A177-3AD203B41FA5}">
                      <a16:colId xmlns:a16="http://schemas.microsoft.com/office/drawing/2014/main" val="2047880515"/>
                    </a:ext>
                  </a:extLst>
                </a:gridCol>
              </a:tblGrid>
              <a:tr h="246175">
                <a:tc>
                  <a:txBody>
                    <a:bodyPr/>
                    <a:lstStyle/>
                    <a:p>
                      <a:pPr algn="ctr" fontAlgn="b"/>
                      <a:r>
                        <a:rPr lang="en-GB" sz="1600" u="none" strike="noStrike" dirty="0">
                          <a:solidFill>
                            <a:schemeClr val="bg1"/>
                          </a:solidFill>
                          <a:effectLst/>
                        </a:rPr>
                        <a:t>Neighbourhood</a:t>
                      </a:r>
                      <a:endParaRPr lang="en-GB" sz="1600" b="0" i="0" u="none" strike="noStrike" dirty="0">
                        <a:solidFill>
                          <a:schemeClr val="bg1"/>
                        </a:solidFill>
                        <a:effectLst/>
                        <a:latin typeface="Calibri" panose="020F0502020204030204" pitchFamily="34" charset="0"/>
                      </a:endParaRPr>
                    </a:p>
                  </a:txBody>
                  <a:tcPr marL="8634" marR="8634" marT="8634" marB="0" anchor="b"/>
                </a:tc>
                <a:tc>
                  <a:txBody>
                    <a:bodyPr/>
                    <a:lstStyle/>
                    <a:p>
                      <a:pPr algn="ctr" fontAlgn="b"/>
                      <a:r>
                        <a:rPr lang="en-GB" sz="1600" u="none" strike="noStrike" dirty="0">
                          <a:solidFill>
                            <a:schemeClr val="bg1"/>
                          </a:solidFill>
                          <a:effectLst/>
                        </a:rPr>
                        <a:t>Frequency</a:t>
                      </a:r>
                      <a:endParaRPr lang="en-GB" sz="1600" b="0" i="0" u="none" strike="noStrike" dirty="0">
                        <a:solidFill>
                          <a:schemeClr val="bg1"/>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443992224"/>
                  </a:ext>
                </a:extLst>
              </a:tr>
              <a:tr h="246175">
                <a:tc>
                  <a:txBody>
                    <a:bodyPr/>
                    <a:lstStyle/>
                    <a:p>
                      <a:pPr algn="l" fontAlgn="b"/>
                      <a:r>
                        <a:rPr lang="en-GB" sz="1600" u="none" strike="noStrike" dirty="0">
                          <a:effectLst/>
                        </a:rPr>
                        <a:t>Beltline</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155</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784503876"/>
                  </a:ext>
                </a:extLst>
              </a:tr>
              <a:tr h="246175">
                <a:tc>
                  <a:txBody>
                    <a:bodyPr/>
                    <a:lstStyle/>
                    <a:p>
                      <a:pPr algn="l" fontAlgn="b"/>
                      <a:r>
                        <a:rPr lang="en-GB" sz="1600" u="none" strike="noStrike" dirty="0">
                          <a:effectLst/>
                        </a:rPr>
                        <a:t>Saddle Ridge</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72</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419513997"/>
                  </a:ext>
                </a:extLst>
              </a:tr>
              <a:tr h="246175">
                <a:tc>
                  <a:txBody>
                    <a:bodyPr/>
                    <a:lstStyle/>
                    <a:p>
                      <a:pPr algn="l" fontAlgn="b"/>
                      <a:r>
                        <a:rPr lang="en-GB" sz="1600" u="none" strike="noStrike" dirty="0">
                          <a:effectLst/>
                        </a:rPr>
                        <a:t>Legacy</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60</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374177303"/>
                  </a:ext>
                </a:extLst>
              </a:tr>
              <a:tr h="246175">
                <a:tc>
                  <a:txBody>
                    <a:bodyPr/>
                    <a:lstStyle/>
                    <a:p>
                      <a:pPr algn="l" fontAlgn="b"/>
                      <a:r>
                        <a:rPr lang="en-GB" sz="1600" u="none" strike="noStrike" dirty="0">
                          <a:effectLst/>
                        </a:rPr>
                        <a:t>Mahogany</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56</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345310102"/>
                  </a:ext>
                </a:extLst>
              </a:tr>
              <a:tr h="246175">
                <a:tc>
                  <a:txBody>
                    <a:bodyPr/>
                    <a:lstStyle/>
                    <a:p>
                      <a:pPr algn="l" fontAlgn="b"/>
                      <a:r>
                        <a:rPr lang="en-GB" sz="1600" u="none" strike="noStrike" dirty="0">
                          <a:effectLst/>
                        </a:rPr>
                        <a:t>Cranston</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54</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107190976"/>
                  </a:ext>
                </a:extLst>
              </a:tr>
              <a:tr h="246175">
                <a:tc>
                  <a:txBody>
                    <a:bodyPr/>
                    <a:lstStyle/>
                    <a:p>
                      <a:pPr algn="l" fontAlgn="b"/>
                      <a:r>
                        <a:rPr lang="en-GB" sz="1600" u="none" strike="noStrike" dirty="0">
                          <a:effectLst/>
                        </a:rPr>
                        <a:t>Skyview Ranch</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48</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752579164"/>
                  </a:ext>
                </a:extLst>
              </a:tr>
              <a:tr h="246175">
                <a:tc>
                  <a:txBody>
                    <a:bodyPr/>
                    <a:lstStyle/>
                    <a:p>
                      <a:pPr algn="l" fontAlgn="b"/>
                      <a:r>
                        <a:rPr lang="en-GB" sz="1600" u="none" strike="noStrike" dirty="0">
                          <a:effectLst/>
                        </a:rPr>
                        <a:t>Seton</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43</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568537894"/>
                  </a:ext>
                </a:extLst>
              </a:tr>
              <a:tr h="246175">
                <a:tc>
                  <a:txBody>
                    <a:bodyPr/>
                    <a:lstStyle/>
                    <a:p>
                      <a:pPr algn="l" fontAlgn="b"/>
                      <a:r>
                        <a:rPr lang="en-GB" sz="1600" u="none" strike="noStrike">
                          <a:effectLst/>
                        </a:rPr>
                        <a:t>Eau Claire</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43</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343804125"/>
                  </a:ext>
                </a:extLst>
              </a:tr>
              <a:tr h="246175">
                <a:tc>
                  <a:txBody>
                    <a:bodyPr/>
                    <a:lstStyle/>
                    <a:p>
                      <a:pPr algn="l" fontAlgn="b"/>
                      <a:r>
                        <a:rPr lang="en-GB" sz="1600" u="none" strike="noStrike" dirty="0">
                          <a:effectLst/>
                        </a:rPr>
                        <a:t>Renfrew</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42</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333319471"/>
                  </a:ext>
                </a:extLst>
              </a:tr>
              <a:tr h="246175">
                <a:tc>
                  <a:txBody>
                    <a:bodyPr/>
                    <a:lstStyle/>
                    <a:p>
                      <a:pPr algn="l" fontAlgn="b"/>
                      <a:r>
                        <a:rPr lang="en-GB" sz="1600" u="none" strike="noStrike">
                          <a:effectLst/>
                        </a:rPr>
                        <a:t>Bridgeland/Riverside</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41</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4169958746"/>
                  </a:ext>
                </a:extLst>
              </a:tr>
              <a:tr h="466963">
                <a:tc>
                  <a:txBody>
                    <a:bodyPr/>
                    <a:lstStyle/>
                    <a:p>
                      <a:pPr algn="l" fontAlgn="b"/>
                      <a:r>
                        <a:rPr lang="en-GB" sz="1600" u="none" strike="noStrike" dirty="0">
                          <a:effectLst/>
                        </a:rPr>
                        <a:t>Downtown East Village</a:t>
                      </a:r>
                      <a:endParaRPr lang="en-GB" sz="1600" b="0" i="0" u="none" strike="noStrike" dirty="0">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41</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1239757312"/>
                  </a:ext>
                </a:extLst>
              </a:tr>
              <a:tr h="246175">
                <a:tc>
                  <a:txBody>
                    <a:bodyPr/>
                    <a:lstStyle/>
                    <a:p>
                      <a:pPr algn="l" fontAlgn="b"/>
                      <a:r>
                        <a:rPr lang="en-GB" sz="1600" u="none" strike="noStrike">
                          <a:effectLst/>
                        </a:rPr>
                        <a:t>Bankview</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40</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654779966"/>
                  </a:ext>
                </a:extLst>
              </a:tr>
              <a:tr h="246175">
                <a:tc>
                  <a:txBody>
                    <a:bodyPr/>
                    <a:lstStyle/>
                    <a:p>
                      <a:pPr algn="l" fontAlgn="b"/>
                      <a:r>
                        <a:rPr lang="en-GB" sz="1600" u="none" strike="noStrike">
                          <a:effectLst/>
                        </a:rPr>
                        <a:t>Mission</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a:effectLst/>
                        </a:rPr>
                        <a:t>40</a:t>
                      </a:r>
                      <a:endParaRPr lang="en-AE" sz="1600" b="0" i="0" u="none" strike="noStrike">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1594516170"/>
                  </a:ext>
                </a:extLst>
              </a:tr>
              <a:tr h="246175">
                <a:tc>
                  <a:txBody>
                    <a:bodyPr/>
                    <a:lstStyle/>
                    <a:p>
                      <a:pPr algn="l" fontAlgn="b"/>
                      <a:r>
                        <a:rPr lang="en-GB" sz="1600" u="none" strike="noStrike">
                          <a:effectLst/>
                        </a:rPr>
                        <a:t>Altadore</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40</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521834246"/>
                  </a:ext>
                </a:extLst>
              </a:tr>
              <a:tr h="246175">
                <a:tc>
                  <a:txBody>
                    <a:bodyPr/>
                    <a:lstStyle/>
                    <a:p>
                      <a:pPr algn="l" fontAlgn="b"/>
                      <a:r>
                        <a:rPr lang="en-GB" sz="1600" u="none" strike="noStrike">
                          <a:effectLst/>
                        </a:rPr>
                        <a:t>Sage Hill</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39</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820581477"/>
                  </a:ext>
                </a:extLst>
              </a:tr>
              <a:tr h="246175">
                <a:tc>
                  <a:txBody>
                    <a:bodyPr/>
                    <a:lstStyle/>
                    <a:p>
                      <a:pPr algn="l" fontAlgn="b"/>
                      <a:r>
                        <a:rPr lang="en-GB" sz="1600" u="none" strike="noStrike">
                          <a:effectLst/>
                        </a:rPr>
                        <a:t>Taradale</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37</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1299666929"/>
                  </a:ext>
                </a:extLst>
              </a:tr>
              <a:tr h="246175">
                <a:tc>
                  <a:txBody>
                    <a:bodyPr/>
                    <a:lstStyle/>
                    <a:p>
                      <a:pPr algn="l" fontAlgn="b"/>
                      <a:r>
                        <a:rPr lang="en-GB" sz="1600" u="none" strike="noStrike">
                          <a:effectLst/>
                        </a:rPr>
                        <a:t>Cornerstone</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35</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863824379"/>
                  </a:ext>
                </a:extLst>
              </a:tr>
              <a:tr h="246175">
                <a:tc>
                  <a:txBody>
                    <a:bodyPr/>
                    <a:lstStyle/>
                    <a:p>
                      <a:pPr algn="l" fontAlgn="b"/>
                      <a:r>
                        <a:rPr lang="en-GB" sz="1600" u="none" strike="noStrike">
                          <a:effectLst/>
                        </a:rPr>
                        <a:t>Killarney/Glengarry</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35</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766713318"/>
                  </a:ext>
                </a:extLst>
              </a:tr>
              <a:tr h="246175">
                <a:tc>
                  <a:txBody>
                    <a:bodyPr/>
                    <a:lstStyle/>
                    <a:p>
                      <a:pPr algn="l" fontAlgn="b"/>
                      <a:r>
                        <a:rPr lang="en-GB" sz="1600" u="none" strike="noStrike">
                          <a:effectLst/>
                        </a:rPr>
                        <a:t>Bowness</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34</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4123042065"/>
                  </a:ext>
                </a:extLst>
              </a:tr>
              <a:tr h="246175">
                <a:tc>
                  <a:txBody>
                    <a:bodyPr/>
                    <a:lstStyle/>
                    <a:p>
                      <a:pPr algn="l" fontAlgn="b"/>
                      <a:r>
                        <a:rPr lang="en-GB" sz="1600" u="none" strike="noStrike">
                          <a:effectLst/>
                        </a:rPr>
                        <a:t>West Hillhurst</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34</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4092329095"/>
                  </a:ext>
                </a:extLst>
              </a:tr>
              <a:tr h="246175">
                <a:tc>
                  <a:txBody>
                    <a:bodyPr/>
                    <a:lstStyle/>
                    <a:p>
                      <a:pPr algn="l" fontAlgn="b"/>
                      <a:r>
                        <a:rPr lang="en-GB" sz="1600" u="none" strike="noStrike">
                          <a:effectLst/>
                        </a:rPr>
                        <a:t>Crescent Heights</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34</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2877085512"/>
                  </a:ext>
                </a:extLst>
              </a:tr>
              <a:tr h="466963">
                <a:tc>
                  <a:txBody>
                    <a:bodyPr/>
                    <a:lstStyle/>
                    <a:p>
                      <a:pPr algn="l" fontAlgn="b"/>
                      <a:r>
                        <a:rPr lang="en-GB" sz="1600" u="none" strike="noStrike">
                          <a:effectLst/>
                        </a:rPr>
                        <a:t>Other Neighbourhood</a:t>
                      </a:r>
                      <a:endParaRPr lang="en-GB" sz="1600" b="0"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u="none" strike="noStrike" dirty="0">
                          <a:effectLst/>
                        </a:rPr>
                        <a:t>2337</a:t>
                      </a:r>
                      <a:endParaRPr lang="en-AE" sz="1600" b="0"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1411070901"/>
                  </a:ext>
                </a:extLst>
              </a:tr>
              <a:tr h="246175">
                <a:tc>
                  <a:txBody>
                    <a:bodyPr/>
                    <a:lstStyle/>
                    <a:p>
                      <a:pPr algn="l" fontAlgn="b"/>
                      <a:r>
                        <a:rPr lang="en-GB" sz="1600" b="1" u="none" strike="noStrike">
                          <a:effectLst/>
                        </a:rPr>
                        <a:t>Grand Total</a:t>
                      </a:r>
                      <a:endParaRPr lang="en-GB" sz="1600" b="1" i="0" u="none" strike="noStrike">
                        <a:solidFill>
                          <a:srgbClr val="000000"/>
                        </a:solidFill>
                        <a:effectLst/>
                        <a:latin typeface="Calibri" panose="020F0502020204030204" pitchFamily="34" charset="0"/>
                      </a:endParaRPr>
                    </a:p>
                  </a:txBody>
                  <a:tcPr marL="8634" marR="8634" marT="8634" marB="0" anchor="b"/>
                </a:tc>
                <a:tc>
                  <a:txBody>
                    <a:bodyPr/>
                    <a:lstStyle/>
                    <a:p>
                      <a:pPr algn="r" fontAlgn="b"/>
                      <a:r>
                        <a:rPr lang="en-AE" sz="1600" b="1" u="none" strike="noStrike" dirty="0">
                          <a:effectLst/>
                        </a:rPr>
                        <a:t>3360</a:t>
                      </a:r>
                      <a:endParaRPr lang="en-AE" sz="1600" b="1" i="0" u="none" strike="noStrike" dirty="0">
                        <a:solidFill>
                          <a:srgbClr val="000000"/>
                        </a:solidFill>
                        <a:effectLst/>
                        <a:latin typeface="Calibri" panose="020F0502020204030204" pitchFamily="34" charset="0"/>
                      </a:endParaRPr>
                    </a:p>
                  </a:txBody>
                  <a:tcPr marL="8634" marR="8634" marT="8634" marB="0" anchor="b"/>
                </a:tc>
                <a:extLst>
                  <a:ext uri="{0D108BD9-81ED-4DB2-BD59-A6C34878D82A}">
                    <a16:rowId xmlns:a16="http://schemas.microsoft.com/office/drawing/2014/main" val="3432042428"/>
                  </a:ext>
                </a:extLst>
              </a:tr>
            </a:tbl>
          </a:graphicData>
        </a:graphic>
      </p:graphicFrame>
      <p:pic>
        <p:nvPicPr>
          <p:cNvPr id="11" name="Graphic 10" descr="Magnifying glass with solid fill">
            <a:extLst>
              <a:ext uri="{FF2B5EF4-FFF2-40B4-BE49-F238E27FC236}">
                <a16:creationId xmlns:a16="http://schemas.microsoft.com/office/drawing/2014/main" id="{4181C171-69F0-51E3-4837-B993E29C5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1867" y="-3188584"/>
            <a:ext cx="2023786" cy="2023786"/>
          </a:xfrm>
          <a:prstGeom prst="rect">
            <a:avLst/>
          </a:prstGeom>
        </p:spPr>
      </p:pic>
    </p:spTree>
    <p:extLst>
      <p:ext uri="{BB962C8B-B14F-4D97-AF65-F5344CB8AC3E}">
        <p14:creationId xmlns:p14="http://schemas.microsoft.com/office/powerpoint/2010/main" val="409655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6" name="Rectangle 155">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8" name="Right Triangle 1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Document 159">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2" name="Group 1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3" name="Straight Connector 1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16B976-F280-0D46-BE89-2F4188251E32}"/>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My Observation 3</a:t>
            </a:r>
            <a:endParaRPr lang="en-AE" dirty="0">
              <a:solidFill>
                <a:schemeClr val="tx2"/>
              </a:solidFill>
            </a:endParaRPr>
          </a:p>
        </p:txBody>
      </p:sp>
      <p:pic>
        <p:nvPicPr>
          <p:cNvPr id="6" name="Graphic 5" descr="Magnifying glass with solid fill">
            <a:extLst>
              <a:ext uri="{FF2B5EF4-FFF2-40B4-BE49-F238E27FC236}">
                <a16:creationId xmlns:a16="http://schemas.microsoft.com/office/drawing/2014/main" id="{C262FFF5-E996-F771-2A7B-5DE20C37A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514" y="978211"/>
            <a:ext cx="5009616" cy="5009616"/>
          </a:xfrm>
          <a:prstGeom prst="rect">
            <a:avLst/>
          </a:prstGeom>
        </p:spPr>
      </p:pic>
      <p:pic>
        <p:nvPicPr>
          <p:cNvPr id="54" name="Content Placeholder 4" descr="Scatterplot with solid fill">
            <a:extLst>
              <a:ext uri="{FF2B5EF4-FFF2-40B4-BE49-F238E27FC236}">
                <a16:creationId xmlns:a16="http://schemas.microsoft.com/office/drawing/2014/main" id="{D3FF9AB2-5C0D-3837-BB1C-6BAD1B0572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844" y="-3902512"/>
            <a:ext cx="3623122" cy="3623122"/>
          </a:xfrm>
          <a:prstGeom prst="rect">
            <a:avLst/>
          </a:prstGeom>
        </p:spPr>
      </p:pic>
      <p:pic>
        <p:nvPicPr>
          <p:cNvPr id="59" name="Graphic 58" descr="Bar chart outline">
            <a:extLst>
              <a:ext uri="{FF2B5EF4-FFF2-40B4-BE49-F238E27FC236}">
                <a16:creationId xmlns:a16="http://schemas.microsoft.com/office/drawing/2014/main" id="{E374180C-A098-5770-1273-497A46186D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4719" y="-3902512"/>
            <a:ext cx="3623122" cy="3623122"/>
          </a:xfrm>
          <a:prstGeom prst="rect">
            <a:avLst/>
          </a:prstGeom>
        </p:spPr>
      </p:pic>
      <p:pic>
        <p:nvPicPr>
          <p:cNvPr id="60" name="Graphic 59" descr="Downward trend graph with solid fill">
            <a:extLst>
              <a:ext uri="{FF2B5EF4-FFF2-40B4-BE49-F238E27FC236}">
                <a16:creationId xmlns:a16="http://schemas.microsoft.com/office/drawing/2014/main" id="{936695C2-5CF3-A5C3-DA65-C26F469142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88032" y="-3902512"/>
            <a:ext cx="3623122" cy="3623122"/>
          </a:xfrm>
          <a:prstGeom prst="rect">
            <a:avLst/>
          </a:prstGeom>
        </p:spPr>
      </p:pic>
      <p:graphicFrame>
        <p:nvGraphicFramePr>
          <p:cNvPr id="108" name="Content Placeholder 2">
            <a:extLst>
              <a:ext uri="{FF2B5EF4-FFF2-40B4-BE49-F238E27FC236}">
                <a16:creationId xmlns:a16="http://schemas.microsoft.com/office/drawing/2014/main" id="{1983C4BF-016E-2252-55C5-C66C98B202CF}"/>
              </a:ext>
            </a:extLst>
          </p:cNvPr>
          <p:cNvGraphicFramePr/>
          <p:nvPr>
            <p:extLst>
              <p:ext uri="{D42A27DB-BD31-4B8C-83A1-F6EECF244321}">
                <p14:modId xmlns:p14="http://schemas.microsoft.com/office/powerpoint/2010/main" val="3552509635"/>
              </p:ext>
            </p:extLst>
          </p:nvPr>
        </p:nvGraphicFramePr>
        <p:xfrm>
          <a:off x="457200" y="3264832"/>
          <a:ext cx="6159160" cy="298012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550715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Freeform: Shape 4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 name="Rectangle 50">
            <a:extLst>
              <a:ext uri="{FF2B5EF4-FFF2-40B4-BE49-F238E27FC236}">
                <a16:creationId xmlns:a16="http://schemas.microsoft.com/office/drawing/2014/main" id="{1628D677-E857-4BF5-B3FB-25C771F5B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BCEF1EB5-A111-4BA4-9BCC-27B3B0C57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F5E80B8A-977C-4C71-B6FC-7C0C3E6E1D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0ABAF2A-D42F-4B2D-B4CF-AFDACF904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66ACA5-97DE-4A0A-BD44-A951B682E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291560-00A5-4FF5-84AA-937BAF1EF4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FEF0DC8-456C-4C69-8579-84379D80CF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ABF7994-42A4-4E6B-B9E3-13A16DC0D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0FDEC70-D695-48AE-A027-D479087EE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DE3998-4152-4168-95E4-1EAD7F79E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2CDCE9-08C5-447B-8FFF-A1902323F7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B86E7-B504-430F-BFA7-EBC61BEC37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5FDC56-E13A-4C7D-A602-9D3995554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B091E5-E350-4287-BFAE-48205A32A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20969A8-4DEB-4E19-A8F2-4A7F14015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F1EA483-764C-4EF9-B7A3-882C7DDE18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5F9D6E-699A-4360-9730-E2C65C1F4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2D73A30-D74A-4177-9489-C201EB72B8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BAD378-70AB-4C53-8FB6-9E37810B9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F1E0702-FD3E-4935-A4F0-27BF788D0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AAE06B-5588-4EA0-8B73-12E94A48A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8D9B261-9E3D-41A8-8939-3C5B98A29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466BC-377F-46E2-AC43-8893EFDE5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BAE60BE-DBC8-40C9-A6D6-D5E9E71C8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127C28A-1083-460C-8322-46AD6A9641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18BF843-7022-404F-B728-5BC10FBB67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B052DD9-BF2B-43C7-952A-D5FE0432D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9452FE4-F93C-4A5E-B723-012AC4CE7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360E047-34D6-4014-AE14-6E82475DB9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6282AC0-AE46-454A-8B23-5C07DBA4F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5526549-A8B7-434B-960B-11A5EDC92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C75C48E2-CDB9-4069-8964-960238272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6" name="Group 85">
            <a:extLst>
              <a:ext uri="{FF2B5EF4-FFF2-40B4-BE49-F238E27FC236}">
                <a16:creationId xmlns:a16="http://schemas.microsoft.com/office/drawing/2014/main" id="{DC199DE0-77A6-474F-BED3-3725A17A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7255A890-FC31-4351-9ACE-5DD3CA46D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5E1378A-A79C-4568-865D-0D7B3AD83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B12DBC-5F7C-4AB1-B227-E20C6CABF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D3E1181-9D12-495B-BE71-C5784FB72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0A8C9A1-A349-4D35-96E9-04D1343910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E096D4C-D2D3-435E-9572-10F62B3183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B9BEB3-4C81-4DAB-9287-0EFEE8BB27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2EA5343-255E-4828-9109-F523E35C6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4E11D57-A01A-427E-9275-9CB3B5645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C1A7606-EB9D-4E6E-A7E5-9E6F61603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7600C0-19D2-4D28-9C97-577D603CAA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1C0495-E0EA-40D4-89B1-60B4F3CDB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DCB3F12-C8FC-4507-B48D-9F71E07847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CAEE24A-5B32-4791-A745-C54E00D859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59E15CD-1268-4492-8400-E483AD4D41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E3D9089-7157-4A37-A56B-811B31551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0FAE4DF-42CF-4CE9-B0AA-8E3BEFD32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1A339B6-BDDC-4279-B1B0-4E1D908FAF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7B740E-FB86-4CD9-AFF0-A57E3CA2D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BF21D4-EC38-4E06-80E2-FE77344EB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9659B1-49C2-4B23-B59B-7552BB8592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DB4DF5E-22E4-462A-918C-BE99CDC868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A710CB0-6939-4FF3-B30C-674595DAA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307EE4F-993B-4E3C-8791-88E83AF802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50EFB7E-EAF2-440F-A03B-624F0751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28B1CEE-57C4-419E-A802-69C7C0431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A34811E-5B18-403E-B92F-3F94E2BAD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7A21F78-8407-48DD-8DAF-9B8FEA8CCD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2484EE-AACC-443D-8079-25E06B5030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7" name="Rectangle 11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ectangle 118">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ight Triangle 120">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13168" y="-28030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08" y="4114802"/>
            <a:ext cx="12208310" cy="2743198"/>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5" name="Group 12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6" name="Straight Connector 12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C747CB-763B-D0E3-5267-238989299233}"/>
              </a:ext>
            </a:extLst>
          </p:cNvPr>
          <p:cNvSpPr>
            <a:spLocks noGrp="1"/>
          </p:cNvSpPr>
          <p:nvPr>
            <p:ph type="title"/>
          </p:nvPr>
        </p:nvSpPr>
        <p:spPr>
          <a:xfrm>
            <a:off x="453141" y="168276"/>
            <a:ext cx="11281651" cy="2232200"/>
          </a:xfrm>
        </p:spPr>
        <p:txBody>
          <a:bodyPr vert="horz" lIns="91440" tIns="45720" rIns="91440" bIns="45720" rtlCol="0" anchor="b">
            <a:normAutofit/>
          </a:bodyPr>
          <a:lstStyle/>
          <a:p>
            <a:pPr algn="ctr"/>
            <a:r>
              <a:rPr lang="en-US" sz="5400" dirty="0">
                <a:solidFill>
                  <a:schemeClr val="tx2"/>
                </a:solidFill>
              </a:rPr>
              <a:t>Graphs</a:t>
            </a:r>
          </a:p>
        </p:txBody>
      </p:sp>
      <p:pic>
        <p:nvPicPr>
          <p:cNvPr id="5" name="Content Placeholder 4" descr="Scatterplot with solid fill">
            <a:extLst>
              <a:ext uri="{FF2B5EF4-FFF2-40B4-BE49-F238E27FC236}">
                <a16:creationId xmlns:a16="http://schemas.microsoft.com/office/drawing/2014/main" id="{40B70B26-5FAA-69EB-272F-AA368C9420D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41" y="2708920"/>
            <a:ext cx="3623122" cy="3623122"/>
          </a:xfrm>
          <a:prstGeom prst="rect">
            <a:avLst/>
          </a:prstGeom>
        </p:spPr>
      </p:pic>
      <p:pic>
        <p:nvPicPr>
          <p:cNvPr id="7" name="Graphic 6" descr="Bar chart outline">
            <a:extLst>
              <a:ext uri="{FF2B5EF4-FFF2-40B4-BE49-F238E27FC236}">
                <a16:creationId xmlns:a16="http://schemas.microsoft.com/office/drawing/2014/main" id="{0003D10A-C6A8-95BD-2328-C6401FF32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3616" y="2708920"/>
            <a:ext cx="3623122" cy="3623122"/>
          </a:xfrm>
          <a:prstGeom prst="rect">
            <a:avLst/>
          </a:prstGeom>
        </p:spPr>
      </p:pic>
      <p:pic>
        <p:nvPicPr>
          <p:cNvPr id="9" name="Graphic 8" descr="Downward trend graph with solid fill">
            <a:extLst>
              <a:ext uri="{FF2B5EF4-FFF2-40B4-BE49-F238E27FC236}">
                <a16:creationId xmlns:a16="http://schemas.microsoft.com/office/drawing/2014/main" id="{FAC4D919-949A-3108-79E0-DAC7DCBCF4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6929" y="2708920"/>
            <a:ext cx="3623122" cy="3623122"/>
          </a:xfrm>
          <a:prstGeom prst="rect">
            <a:avLst/>
          </a:prstGeom>
        </p:spPr>
      </p:pic>
    </p:spTree>
    <p:extLst>
      <p:ext uri="{BB962C8B-B14F-4D97-AF65-F5344CB8AC3E}">
        <p14:creationId xmlns:p14="http://schemas.microsoft.com/office/powerpoint/2010/main" val="2772159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neVTI">
  <a:themeElements>
    <a:clrScheme name="AnalogousFromLightSeedRightStep">
      <a:dk1>
        <a:srgbClr val="000000"/>
      </a:dk1>
      <a:lt1>
        <a:srgbClr val="FFFFFF"/>
      </a:lt1>
      <a:dk2>
        <a:srgbClr val="242C41"/>
      </a:dk2>
      <a:lt2>
        <a:srgbClr val="E8E2E2"/>
      </a:lt2>
      <a:accent1>
        <a:srgbClr val="80A9A9"/>
      </a:accent1>
      <a:accent2>
        <a:srgbClr val="7FA1BA"/>
      </a:accent2>
      <a:accent3>
        <a:srgbClr val="969EC6"/>
      </a:accent3>
      <a:accent4>
        <a:srgbClr val="8E7FBA"/>
      </a:accent4>
      <a:accent5>
        <a:srgbClr val="B696C6"/>
      </a:accent5>
      <a:accent6>
        <a:srgbClr val="BA7FB5"/>
      </a:accent6>
      <a:hlink>
        <a:srgbClr val="AE6A69"/>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1893</TotalTime>
  <Words>659</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Inter</vt:lpstr>
      <vt:lpstr>Posterama</vt:lpstr>
      <vt:lpstr>SineVTI</vt:lpstr>
      <vt:lpstr>Sales and Real Estate </vt:lpstr>
      <vt:lpstr>Table of Contents</vt:lpstr>
      <vt:lpstr>Housing Price &amp; Real Estate - 2023</vt:lpstr>
      <vt:lpstr>My Observation 1</vt:lpstr>
      <vt:lpstr>Websites overview</vt:lpstr>
      <vt:lpstr>My Observation 2</vt:lpstr>
      <vt:lpstr>Neigbourhood</vt:lpstr>
      <vt:lpstr>My Observation 3</vt:lpstr>
      <vt:lpstr>Graphs</vt:lpstr>
      <vt:lpstr>Average price per Bedroom</vt:lpstr>
      <vt:lpstr>Average price per Bath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Real Estate </dc:title>
  <dc:creator>Meet Divyeshkumar  Shah</dc:creator>
  <cp:lastModifiedBy>Mann Shah</cp:lastModifiedBy>
  <cp:revision>4</cp:revision>
  <dcterms:created xsi:type="dcterms:W3CDTF">2023-12-08T07:40:12Z</dcterms:created>
  <dcterms:modified xsi:type="dcterms:W3CDTF">2023-12-20T13:04:13Z</dcterms:modified>
</cp:coreProperties>
</file>