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68" r:id="rId15"/>
    <p:sldId id="274" r:id="rId16"/>
    <p:sldId id="276" r:id="rId17"/>
    <p:sldId id="270" r:id="rId18"/>
    <p:sldId id="271" r:id="rId19"/>
    <p:sldId id="272" r:id="rId20"/>
    <p:sldId id="273" r:id="rId21"/>
    <p:sldId id="278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44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3B5A0-15F8-4C99-AFC1-956F43C85EF9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58676-C4C6-4680-8740-DD0F47347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753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ek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3B5A0-15F8-4C99-AFC1-956F43C85EF9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58676-C4C6-4680-8740-DD0F47347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925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ev a popis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3B5A0-15F8-4C99-AFC1-956F43C85EF9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58676-C4C6-4680-8740-DD0F47347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660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ce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3B5A0-15F8-4C99-AFC1-956F43C85EF9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58676-C4C6-4680-8740-DD0F47347AC0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622992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3B5A0-15F8-4C99-AFC1-956F43C85EF9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58676-C4C6-4680-8740-DD0F47347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2955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loup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3B5A0-15F8-4C99-AFC1-956F43C85EF9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58676-C4C6-4680-8740-DD0F47347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3875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loupce s obráz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3B5A0-15F8-4C99-AFC1-956F43C85EF9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58676-C4C6-4680-8740-DD0F47347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4222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3B5A0-15F8-4C99-AFC1-956F43C85EF9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58676-C4C6-4680-8740-DD0F47347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6458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3B5A0-15F8-4C99-AFC1-956F43C85EF9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58676-C4C6-4680-8740-DD0F47347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90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3B5A0-15F8-4C99-AFC1-956F43C85EF9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58676-C4C6-4680-8740-DD0F47347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874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3B5A0-15F8-4C99-AFC1-956F43C85EF9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58676-C4C6-4680-8740-DD0F47347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806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3B5A0-15F8-4C99-AFC1-956F43C85EF9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58676-C4C6-4680-8740-DD0F47347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24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3B5A0-15F8-4C99-AFC1-956F43C85EF9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58676-C4C6-4680-8740-DD0F47347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645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3B5A0-15F8-4C99-AFC1-956F43C85EF9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58676-C4C6-4680-8740-DD0F47347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699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3B5A0-15F8-4C99-AFC1-956F43C85EF9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58676-C4C6-4680-8740-DD0F47347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479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3B5A0-15F8-4C99-AFC1-956F43C85EF9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58676-C4C6-4680-8740-DD0F47347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704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3B5A0-15F8-4C99-AFC1-956F43C85EF9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58676-C4C6-4680-8740-DD0F47347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209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EE03B5A0-15F8-4C99-AFC1-956F43C85EF9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4258676-C4C6-4680-8740-DD0F47347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8747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0BD68F2-C91F-026A-F6B3-04EC9A28E9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>
                <a:latin typeface="Rockwell Nova" panose="020F0502020204030204" pitchFamily="18" charset="0"/>
              </a:rPr>
              <a:t>HTML, CSS, JAVASCRIPT</a:t>
            </a:r>
            <a:endParaRPr lang="en-US" dirty="0">
              <a:latin typeface="Rockwell Nova" panose="020F0502020204030204" pitchFamily="18" charset="0"/>
            </a:endParaRP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89C567EA-92E3-B637-CE8D-BE268B9C30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cs-CZ" sz="2800" dirty="0">
                <a:latin typeface="Rockwell Nova" panose="02060503020205020403" pitchFamily="18" charset="0"/>
              </a:rPr>
              <a:t>SPŠ a VOŠ</a:t>
            </a:r>
          </a:p>
          <a:p>
            <a:r>
              <a:rPr lang="cs-CZ" sz="2800" dirty="0">
                <a:latin typeface="Rockwell Nova" panose="02060503020205020403" pitchFamily="18" charset="0"/>
              </a:rPr>
              <a:t>Seidel, Gráf</a:t>
            </a:r>
            <a:endParaRPr lang="en-US" sz="2800" dirty="0">
              <a:latin typeface="Rockwell Nova" panose="020605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8768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">
        <p:dissolve/>
      </p:transition>
    </mc:Choice>
    <mc:Fallback xmlns="">
      <p:transition>
        <p:dissolv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FCD9C5D-899D-A764-27F1-889C67921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702" y="443345"/>
            <a:ext cx="11815948" cy="970450"/>
          </a:xfrm>
        </p:spPr>
        <p:txBody>
          <a:bodyPr>
            <a:normAutofit fontScale="90000"/>
          </a:bodyPr>
          <a:lstStyle/>
          <a:p>
            <a:r>
              <a:rPr lang="cs-CZ" sz="3200" dirty="0">
                <a:latin typeface="Rockwell Nova" panose="02060503020205020403" pitchFamily="18" charset="0"/>
              </a:rPr>
              <a:t>Přehled atributů – Obrázkové, Formulářové a pro vstupní pole</a:t>
            </a:r>
            <a:endParaRPr lang="en-US" sz="3200" dirty="0">
              <a:latin typeface="Rockwell Nova" panose="02060503020205020403" pitchFamily="18" charset="0"/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3EE33CA-AEAC-8293-B6F6-9D1489590F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err="1">
                <a:latin typeface="Rockwell Nova" panose="02060503020205020403" pitchFamily="18" charset="0"/>
              </a:rPr>
              <a:t>src</a:t>
            </a:r>
            <a:r>
              <a:rPr lang="cs-CZ" dirty="0">
                <a:latin typeface="Rockwell Nova" panose="02060503020205020403" pitchFamily="18" charset="0"/>
              </a:rPr>
              <a:t> (Určuje zdrojový soubor obrázků)</a:t>
            </a:r>
          </a:p>
          <a:p>
            <a:r>
              <a:rPr lang="cs-CZ" dirty="0">
                <a:latin typeface="Rockwell Nova" panose="02060503020205020403" pitchFamily="18" charset="0"/>
              </a:rPr>
              <a:t>alt (Poskytuje alternativní text pro případ, že obrázek není načten)</a:t>
            </a:r>
          </a:p>
          <a:p>
            <a:endParaRPr lang="cs-CZ" dirty="0">
              <a:latin typeface="Rockwell Nova" panose="02060503020205020403" pitchFamily="18" charset="0"/>
            </a:endParaRPr>
          </a:p>
          <a:p>
            <a:r>
              <a:rPr lang="cs-CZ" dirty="0" err="1">
                <a:latin typeface="Rockwell Nova" panose="02060503020205020403" pitchFamily="18" charset="0"/>
              </a:rPr>
              <a:t>action</a:t>
            </a:r>
            <a:r>
              <a:rPr lang="cs-CZ" dirty="0">
                <a:latin typeface="Rockwell Nova" panose="02060503020205020403" pitchFamily="18" charset="0"/>
              </a:rPr>
              <a:t> (Určuje cílový skript nebo URL pro zpracování dat formuláře)</a:t>
            </a:r>
          </a:p>
          <a:p>
            <a:r>
              <a:rPr lang="cs-CZ" dirty="0" err="1">
                <a:latin typeface="Rockwell Nova" panose="02060503020205020403" pitchFamily="18" charset="0"/>
              </a:rPr>
              <a:t>method</a:t>
            </a:r>
            <a:r>
              <a:rPr lang="cs-CZ" dirty="0">
                <a:latin typeface="Rockwell Nova" panose="02060503020205020403" pitchFamily="18" charset="0"/>
              </a:rPr>
              <a:t> (Určuje metodu odeslání formuláře GET nebo POST)</a:t>
            </a:r>
          </a:p>
          <a:p>
            <a:r>
              <a:rPr lang="cs-CZ" dirty="0" err="1">
                <a:latin typeface="Rockwell Nova" panose="02060503020205020403" pitchFamily="18" charset="0"/>
              </a:rPr>
              <a:t>name</a:t>
            </a:r>
            <a:r>
              <a:rPr lang="cs-CZ" dirty="0">
                <a:latin typeface="Rockwell Nova" panose="02060503020205020403" pitchFamily="18" charset="0"/>
              </a:rPr>
              <a:t> (Uděluje jméno formuláři pro identifikaci)</a:t>
            </a:r>
          </a:p>
          <a:p>
            <a:endParaRPr lang="cs-CZ" dirty="0">
              <a:latin typeface="Rockwell Nova" panose="02060503020205020403" pitchFamily="18" charset="0"/>
            </a:endParaRPr>
          </a:p>
          <a:p>
            <a:r>
              <a:rPr lang="cs-CZ" dirty="0">
                <a:latin typeface="Rockwell Nova" panose="02060503020205020403" pitchFamily="18" charset="0"/>
              </a:rPr>
              <a:t>type (Určuje typ vstupního pole: text, </a:t>
            </a:r>
            <a:r>
              <a:rPr lang="cs-CZ" dirty="0" err="1">
                <a:latin typeface="Rockwell Nova" panose="02060503020205020403" pitchFamily="18" charset="0"/>
              </a:rPr>
              <a:t>password</a:t>
            </a:r>
            <a:r>
              <a:rPr lang="cs-CZ" dirty="0">
                <a:latin typeface="Rockwell Nova" panose="02060503020205020403" pitchFamily="18" charset="0"/>
              </a:rPr>
              <a:t>, checkbox)</a:t>
            </a:r>
          </a:p>
          <a:p>
            <a:r>
              <a:rPr lang="cs-CZ" dirty="0" err="1">
                <a:latin typeface="Rockwell Nova" panose="02060503020205020403" pitchFamily="18" charset="0"/>
              </a:rPr>
              <a:t>placeholder</a:t>
            </a:r>
            <a:r>
              <a:rPr lang="cs-CZ" dirty="0">
                <a:latin typeface="Rockwell Nova" panose="02060503020205020403" pitchFamily="18" charset="0"/>
              </a:rPr>
              <a:t> (Poskytuje textový návod uvnitř prázdného vstupního pole)</a:t>
            </a:r>
            <a:endParaRPr lang="en-US" dirty="0">
              <a:latin typeface="Rockwell Nova" panose="020605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3626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50">
        <p:dissolve/>
      </p:transition>
    </mc:Choice>
    <mc:Fallback xmlns="">
      <p:transition>
        <p:dissolv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FCD9C5D-899D-A764-27F1-889C67921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702" y="443345"/>
            <a:ext cx="11815948" cy="970450"/>
          </a:xfrm>
        </p:spPr>
        <p:txBody>
          <a:bodyPr>
            <a:normAutofit/>
          </a:bodyPr>
          <a:lstStyle/>
          <a:p>
            <a:r>
              <a:rPr lang="cs-CZ" sz="3200" dirty="0">
                <a:latin typeface="Rockwell Nova" panose="02060503020205020403" pitchFamily="18" charset="0"/>
              </a:rPr>
              <a:t>Přehled atributů – Meta značky a Tabulky</a:t>
            </a:r>
            <a:endParaRPr lang="en-US" sz="3200" dirty="0">
              <a:latin typeface="Rockwell Nova" panose="02060503020205020403" pitchFamily="18" charset="0"/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3EE33CA-AEAC-8293-B6F6-9D1489590F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err="1">
                <a:latin typeface="Rockwell Nova" panose="02060503020205020403" pitchFamily="18" charset="0"/>
              </a:rPr>
              <a:t>charset</a:t>
            </a:r>
            <a:r>
              <a:rPr lang="cs-CZ" dirty="0">
                <a:latin typeface="Rockwell Nova" panose="02060503020205020403" pitchFamily="18" charset="0"/>
              </a:rPr>
              <a:t> (Určuje kódování </a:t>
            </a:r>
            <a:r>
              <a:rPr lang="cs-CZ" dirty="0" err="1">
                <a:latin typeface="Rockwell Nova" panose="02060503020205020403" pitchFamily="18" charset="0"/>
              </a:rPr>
              <a:t>zanků</a:t>
            </a:r>
            <a:r>
              <a:rPr lang="cs-CZ" dirty="0">
                <a:latin typeface="Rockwell Nova" panose="02060503020205020403" pitchFamily="18" charset="0"/>
              </a:rPr>
              <a:t> dokumentu)</a:t>
            </a:r>
          </a:p>
          <a:p>
            <a:r>
              <a:rPr lang="cs-CZ" dirty="0" err="1">
                <a:latin typeface="Rockwell Nova" panose="02060503020205020403" pitchFamily="18" charset="0"/>
              </a:rPr>
              <a:t>name</a:t>
            </a:r>
            <a:r>
              <a:rPr lang="cs-CZ" dirty="0">
                <a:latin typeface="Rockwell Nova" panose="02060503020205020403" pitchFamily="18" charset="0"/>
              </a:rPr>
              <a:t> a </a:t>
            </a:r>
            <a:r>
              <a:rPr lang="cs-CZ" dirty="0" err="1">
                <a:latin typeface="Rockwell Nova" panose="02060503020205020403" pitchFamily="18" charset="0"/>
              </a:rPr>
              <a:t>content</a:t>
            </a:r>
            <a:r>
              <a:rPr lang="cs-CZ" dirty="0">
                <a:latin typeface="Rockwell Nova" panose="02060503020205020403" pitchFamily="18" charset="0"/>
              </a:rPr>
              <a:t> (Používá se pro různé meta informace)</a:t>
            </a:r>
          </a:p>
          <a:p>
            <a:endParaRPr lang="cs-CZ" dirty="0">
              <a:latin typeface="Rockwell Nova" panose="02060503020205020403" pitchFamily="18" charset="0"/>
            </a:endParaRPr>
          </a:p>
          <a:p>
            <a:r>
              <a:rPr lang="cs-CZ" dirty="0" err="1">
                <a:latin typeface="Rockwell Nova" panose="02060503020205020403" pitchFamily="18" charset="0"/>
              </a:rPr>
              <a:t>colspan</a:t>
            </a:r>
            <a:r>
              <a:rPr lang="cs-CZ" dirty="0">
                <a:latin typeface="Rockwell Nova" panose="02060503020205020403" pitchFamily="18" charset="0"/>
              </a:rPr>
              <a:t> (Určuje, kolik sloupců zabírá buňka v tabulce)</a:t>
            </a:r>
          </a:p>
          <a:p>
            <a:r>
              <a:rPr lang="cs-CZ" dirty="0" err="1">
                <a:latin typeface="Rockwell Nova" panose="02060503020205020403" pitchFamily="18" charset="0"/>
              </a:rPr>
              <a:t>rowspan</a:t>
            </a:r>
            <a:r>
              <a:rPr lang="cs-CZ" dirty="0">
                <a:latin typeface="Rockwell Nova" panose="02060503020205020403" pitchFamily="18" charset="0"/>
              </a:rPr>
              <a:t> (Určuje, kolik řádků zabírá buňka v tabulce)</a:t>
            </a:r>
          </a:p>
          <a:p>
            <a:r>
              <a:rPr lang="cs-CZ" dirty="0" err="1">
                <a:latin typeface="Rockwell Nova" panose="02060503020205020403" pitchFamily="18" charset="0"/>
              </a:rPr>
              <a:t>border</a:t>
            </a:r>
            <a:r>
              <a:rPr lang="cs-CZ" dirty="0">
                <a:latin typeface="Rockwell Nova" panose="02060503020205020403" pitchFamily="18" charset="0"/>
              </a:rPr>
              <a:t> (Určuje tloušťku okraje tabulky)</a:t>
            </a:r>
            <a:endParaRPr lang="en-US" dirty="0">
              <a:latin typeface="Rockwell Nova" panose="020605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714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">
        <p:dissolve/>
      </p:transition>
    </mc:Choice>
    <mc:Fallback xmlns="">
      <p:transition>
        <p:dissolv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A6C2C86-63BF-47D5-AA3F-905111A238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30C25095-B960-E919-36A3-1BE25C9DE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013" y="1115568"/>
            <a:ext cx="3487616" cy="4626864"/>
          </a:xfrm>
        </p:spPr>
        <p:txBody>
          <a:bodyPr>
            <a:normAutofit/>
          </a:bodyPr>
          <a:lstStyle/>
          <a:p>
            <a:pPr algn="l"/>
            <a:r>
              <a:rPr lang="cs-CZ" sz="3600" dirty="0">
                <a:latin typeface="Rockwell Nova" panose="02060503020205020403" pitchFamily="18" charset="0"/>
              </a:rPr>
              <a:t>Stylování s CSS</a:t>
            </a:r>
            <a:endParaRPr lang="en-US" sz="3600" dirty="0">
              <a:latin typeface="Rockwell Nova" panose="02060503020205020403" pitchFamily="18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25A0768-3044-4AA9-A889-D2CAA68C5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605" y="2057400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D73B4F2-A51F-4F93-1044-C0F33CEE05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5398" y="1115568"/>
            <a:ext cx="6245352" cy="4626864"/>
          </a:xfrm>
        </p:spPr>
        <p:txBody>
          <a:bodyPr anchor="ctr">
            <a:normAutofit/>
          </a:bodyPr>
          <a:lstStyle/>
          <a:p>
            <a:r>
              <a:rPr lang="cs-CZ" dirty="0" err="1">
                <a:latin typeface="Rockwell Nova" panose="02060503020205020403" pitchFamily="18" charset="0"/>
              </a:rPr>
              <a:t>Cascading</a:t>
            </a:r>
            <a:r>
              <a:rPr lang="cs-CZ" dirty="0">
                <a:latin typeface="Rockwell Nova" panose="02060503020205020403" pitchFamily="18" charset="0"/>
              </a:rPr>
              <a:t> Style </a:t>
            </a:r>
            <a:r>
              <a:rPr lang="cs-CZ" dirty="0" err="1">
                <a:latin typeface="Rockwell Nova" panose="02060503020205020403" pitchFamily="18" charset="0"/>
              </a:rPr>
              <a:t>Sheets</a:t>
            </a:r>
            <a:endParaRPr lang="cs-CZ" dirty="0">
              <a:latin typeface="Rockwell Nova" panose="02060503020205020403" pitchFamily="18" charset="0"/>
            </a:endParaRPr>
          </a:p>
          <a:p>
            <a:r>
              <a:rPr lang="cs-CZ" dirty="0">
                <a:latin typeface="Rockwell Nova" panose="02060503020205020403" pitchFamily="18" charset="0"/>
              </a:rPr>
              <a:t>Pro popis vzhledu dokumentu HTML</a:t>
            </a:r>
          </a:p>
          <a:p>
            <a:r>
              <a:rPr lang="cs-CZ" dirty="0">
                <a:latin typeface="Rockwell Nova" panose="02060503020205020403" pitchFamily="18" charset="0"/>
              </a:rPr>
              <a:t>Umístěn ve vedlejších souborech nebo přímo vložen v HTML pomocí značky &lt;style&gt;</a:t>
            </a:r>
            <a:endParaRPr lang="en-US" dirty="0">
              <a:latin typeface="Rockwell Nova" panose="020605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2977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">
        <p:dissolve/>
      </p:transition>
    </mc:Choice>
    <mc:Fallback xmlns="">
      <p:transition>
        <p:dissolv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F939A1D-30D5-9012-0002-EE0FA3E21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743" y="609599"/>
            <a:ext cx="3413156" cy="5273675"/>
          </a:xfrm>
        </p:spPr>
        <p:txBody>
          <a:bodyPr>
            <a:normAutofit/>
          </a:bodyPr>
          <a:lstStyle/>
          <a:p>
            <a:r>
              <a:rPr lang="cs-CZ" dirty="0">
                <a:latin typeface="Rockwell Nova" panose="02060503020205020403" pitchFamily="18" charset="0"/>
              </a:rPr>
              <a:t>Základní struktura CSS</a:t>
            </a:r>
            <a:endParaRPr lang="en-US" dirty="0">
              <a:latin typeface="Rockwell Nova" panose="02060503020205020403" pitchFamily="18" charset="0"/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DA55576-EBF1-528E-4DAA-D32AC9E5A3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0641" y="659342"/>
            <a:ext cx="6889687" cy="2950446"/>
          </a:xfrm>
        </p:spPr>
        <p:txBody>
          <a:bodyPr anchor="ctr">
            <a:normAutofit/>
          </a:bodyPr>
          <a:lstStyle/>
          <a:p>
            <a:pPr>
              <a:buClr>
                <a:srgbClr val="FFAD47"/>
              </a:buClr>
            </a:pPr>
            <a:r>
              <a:rPr lang="cs-CZ" sz="2400" dirty="0">
                <a:latin typeface="Rockwell Nova" panose="02060503020205020403" pitchFamily="18" charset="0"/>
              </a:rPr>
              <a:t>Selektor: Vybere daný prvek pro stylování</a:t>
            </a:r>
          </a:p>
          <a:p>
            <a:pPr>
              <a:buClr>
                <a:srgbClr val="FFAD47"/>
              </a:buClr>
            </a:pPr>
            <a:r>
              <a:rPr lang="cs-CZ" sz="2400" dirty="0">
                <a:latin typeface="Rockwell Nova" panose="02060503020205020403" pitchFamily="18" charset="0"/>
              </a:rPr>
              <a:t>Vlastnost: Specifikuje vlastnost, která se má změnit</a:t>
            </a:r>
          </a:p>
          <a:p>
            <a:pPr>
              <a:buClr>
                <a:srgbClr val="FFAD47"/>
              </a:buClr>
            </a:pPr>
            <a:r>
              <a:rPr lang="cs-CZ" sz="2400" dirty="0">
                <a:latin typeface="Rockwell Nova" panose="02060503020205020403" pitchFamily="18" charset="0"/>
              </a:rPr>
              <a:t>Hodnoty: Určuje hodnotu vlastnosti</a:t>
            </a:r>
            <a:endParaRPr lang="en-US" sz="2400" dirty="0">
              <a:latin typeface="Rockwell Nova" panose="02060503020205020403" pitchFamily="18" charset="0"/>
            </a:endParaRP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D0E8D7E1-D00E-44F8-0599-1CF53599D5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1469" y="3609788"/>
            <a:ext cx="5736863" cy="2299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698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">
        <p:dissolve/>
      </p:transition>
    </mc:Choice>
    <mc:Fallback xmlns="">
      <p:transition>
        <p:dissolv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443C8BD-0BD9-B99A-6101-FC3B725C0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>
                <a:latin typeface="Rockwell Nova" panose="02060503020205020403" pitchFamily="18" charset="0"/>
              </a:rPr>
              <a:t>CSS Selektory</a:t>
            </a:r>
            <a:endParaRPr lang="en-US" dirty="0">
              <a:latin typeface="Rockwell Nova" panose="02060503020205020403" pitchFamily="18" charset="0"/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D31EED0-9D07-B46D-46CB-A5C77F05EB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>
                <a:latin typeface="Rockwell Nova" panose="02060503020205020403" pitchFamily="18" charset="0"/>
              </a:rPr>
              <a:t>.</a:t>
            </a:r>
            <a:r>
              <a:rPr lang="cs-CZ" dirty="0" err="1">
                <a:latin typeface="Rockwell Nova" panose="02060503020205020403" pitchFamily="18" charset="0"/>
              </a:rPr>
              <a:t>priklad</a:t>
            </a:r>
            <a:r>
              <a:rPr lang="cs-CZ" dirty="0">
                <a:latin typeface="Rockwell Nova" panose="02060503020205020403" pitchFamily="18" charset="0"/>
              </a:rPr>
              <a:t> (Vybere elementy s třídou </a:t>
            </a:r>
            <a:r>
              <a:rPr lang="cs-CZ" dirty="0" err="1">
                <a:latin typeface="Rockwell Nova" panose="02060503020205020403" pitchFamily="18" charset="0"/>
              </a:rPr>
              <a:t>priklad</a:t>
            </a:r>
            <a:r>
              <a:rPr lang="cs-CZ" dirty="0">
                <a:latin typeface="Rockwell Nova" panose="02060503020205020403" pitchFamily="18" charset="0"/>
              </a:rPr>
              <a:t>)</a:t>
            </a:r>
          </a:p>
          <a:p>
            <a:r>
              <a:rPr lang="cs-CZ" dirty="0">
                <a:latin typeface="Rockwell Nova" panose="02060503020205020403" pitchFamily="18" charset="0"/>
              </a:rPr>
              <a:t>#priklad (Vybere elementy s id </a:t>
            </a:r>
            <a:r>
              <a:rPr lang="cs-CZ" dirty="0" err="1">
                <a:latin typeface="Rockwell Nova" panose="02060503020205020403" pitchFamily="18" charset="0"/>
              </a:rPr>
              <a:t>priklad</a:t>
            </a:r>
            <a:r>
              <a:rPr lang="cs-CZ" dirty="0">
                <a:latin typeface="Rockwell Nova" panose="02060503020205020403" pitchFamily="18" charset="0"/>
              </a:rPr>
              <a:t>)</a:t>
            </a:r>
          </a:p>
          <a:p>
            <a:r>
              <a:rPr lang="cs-CZ" dirty="0">
                <a:latin typeface="Rockwell Nova" panose="02060503020205020403" pitchFamily="18" charset="0"/>
              </a:rPr>
              <a:t>* (Vybere všechny elementy)</a:t>
            </a:r>
          </a:p>
          <a:p>
            <a:r>
              <a:rPr lang="cs-CZ" dirty="0">
                <a:latin typeface="Rockwell Nova" panose="02060503020205020403" pitchFamily="18" charset="0"/>
              </a:rPr>
              <a:t>p (Vybere značky p)</a:t>
            </a:r>
          </a:p>
          <a:p>
            <a:r>
              <a:rPr lang="cs-CZ" dirty="0">
                <a:latin typeface="Rockwell Nova" panose="02060503020205020403" pitchFamily="18" charset="0"/>
              </a:rPr>
              <a:t>div, p (Vybere značky div a p)</a:t>
            </a:r>
          </a:p>
          <a:p>
            <a:r>
              <a:rPr lang="cs-CZ" dirty="0">
                <a:latin typeface="Rockwell Nova" panose="02060503020205020403" pitchFamily="18" charset="0"/>
              </a:rPr>
              <a:t>div p (Vybere značky p uvnitř div)</a:t>
            </a:r>
          </a:p>
          <a:p>
            <a:r>
              <a:rPr lang="cs-CZ" dirty="0">
                <a:latin typeface="Rockwell Nova" panose="02060503020205020403" pitchFamily="18" charset="0"/>
              </a:rPr>
              <a:t>[atribut] (Vybere značky s daným atributem)</a:t>
            </a:r>
          </a:p>
          <a:p>
            <a:r>
              <a:rPr lang="cs-CZ" dirty="0">
                <a:latin typeface="Rockwell Nova" panose="02060503020205020403" pitchFamily="18" charset="0"/>
              </a:rPr>
              <a:t>p::before (Vložení před obsah každé značky p)</a:t>
            </a:r>
          </a:p>
          <a:p>
            <a:r>
              <a:rPr lang="cs-CZ" dirty="0">
                <a:latin typeface="Rockwell Nova" panose="02060503020205020403" pitchFamily="18" charset="0"/>
              </a:rPr>
              <a:t>a:hover (Vybírá odkazy při přejetí myší)</a:t>
            </a:r>
            <a:endParaRPr lang="en-US" dirty="0">
              <a:latin typeface="Rockwell Nova" panose="020605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9291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">
        <p:dissolve/>
      </p:transition>
    </mc:Choice>
    <mc:Fallback xmlns="">
      <p:transition>
        <p:dissolv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8CE3F34-8ACE-B576-4DA6-D150B0D86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900" y="643467"/>
            <a:ext cx="3946393" cy="1956298"/>
          </a:xfrm>
        </p:spPr>
        <p:txBody>
          <a:bodyPr>
            <a:normAutofit/>
          </a:bodyPr>
          <a:lstStyle/>
          <a:p>
            <a:pPr algn="l"/>
            <a:r>
              <a:rPr lang="cs-CZ" sz="3600" dirty="0">
                <a:latin typeface="Rockwell Nova" panose="02060503020205020403" pitchFamily="18" charset="0"/>
              </a:rPr>
              <a:t>Responzivní design s Media </a:t>
            </a:r>
            <a:r>
              <a:rPr lang="cs-CZ" sz="3600" dirty="0" err="1">
                <a:latin typeface="Rockwell Nova" panose="02060503020205020403" pitchFamily="18" charset="0"/>
              </a:rPr>
              <a:t>Query</a:t>
            </a:r>
            <a:endParaRPr lang="en-US" sz="3600" dirty="0">
              <a:latin typeface="Rockwell Nova" panose="02060503020205020403" pitchFamily="18" charset="0"/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E1DAC2A-54D5-8BC3-407E-E19EA2BAB9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9768" y="643467"/>
            <a:ext cx="6430560" cy="2711378"/>
          </a:xfrm>
        </p:spPr>
        <p:txBody>
          <a:bodyPr anchor="ctr">
            <a:normAutofit lnSpcReduction="10000"/>
          </a:bodyPr>
          <a:lstStyle/>
          <a:p>
            <a:pPr>
              <a:lnSpc>
                <a:spcPct val="90000"/>
              </a:lnSpc>
              <a:buClr>
                <a:srgbClr val="FFAC47"/>
              </a:buClr>
            </a:pPr>
            <a:r>
              <a:rPr lang="cs-CZ" sz="2400" dirty="0">
                <a:latin typeface="Rockwell Nova" panose="02060503020205020403" pitchFamily="18" charset="0"/>
              </a:rPr>
              <a:t>Design, který reaguje na různé velikosti obrazovek a zařízení</a:t>
            </a:r>
          </a:p>
          <a:p>
            <a:pPr>
              <a:lnSpc>
                <a:spcPct val="90000"/>
              </a:lnSpc>
              <a:buClr>
                <a:srgbClr val="FFAC47"/>
              </a:buClr>
            </a:pPr>
            <a:r>
              <a:rPr lang="cs-CZ" sz="2400" dirty="0">
                <a:latin typeface="Rockwell Nova" panose="02060503020205020403" pitchFamily="18" charset="0"/>
              </a:rPr>
              <a:t>Cíl je poskytnout optimální zkušenost uživatele na všech zařízeních</a:t>
            </a:r>
          </a:p>
          <a:p>
            <a:pPr>
              <a:lnSpc>
                <a:spcPct val="90000"/>
              </a:lnSpc>
              <a:buClr>
                <a:srgbClr val="FFAC47"/>
              </a:buClr>
            </a:pPr>
            <a:r>
              <a:rPr lang="cs-CZ" sz="2400" dirty="0">
                <a:latin typeface="Rockwell Nova" panose="02060503020205020403" pitchFamily="18" charset="0"/>
              </a:rPr>
              <a:t>Důvody</a:t>
            </a:r>
            <a:r>
              <a:rPr lang="cs-CZ" sz="2400" b="1" dirty="0">
                <a:latin typeface="Rockwell Nova" panose="02060503020205020403" pitchFamily="18" charset="0"/>
              </a:rPr>
              <a:t>: </a:t>
            </a:r>
            <a:r>
              <a:rPr lang="cs-CZ" sz="2400" dirty="0">
                <a:latin typeface="Rockwell Nova" panose="02060503020205020403" pitchFamily="18" charset="0"/>
              </a:rPr>
              <a:t>Poskytuje konzistentní vzhled, zvyšuje přístupnost pro uživatele</a:t>
            </a:r>
          </a:p>
          <a:p>
            <a:pPr>
              <a:lnSpc>
                <a:spcPct val="90000"/>
              </a:lnSpc>
              <a:buClr>
                <a:srgbClr val="FFAC47"/>
              </a:buClr>
            </a:pPr>
            <a:endParaRPr lang="en-US" sz="1700" dirty="0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032871AB-383A-B020-DB53-36CDC066DE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68" y="3150570"/>
            <a:ext cx="10926860" cy="2711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577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">
        <p:dissolve/>
      </p:transition>
    </mc:Choice>
    <mc:Fallback xmlns="">
      <p:transition>
        <p:dissolv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8CE3F34-8ACE-B576-4DA6-D150B0D86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900" y="643467"/>
            <a:ext cx="3946393" cy="1956298"/>
          </a:xfrm>
        </p:spPr>
        <p:txBody>
          <a:bodyPr>
            <a:normAutofit/>
          </a:bodyPr>
          <a:lstStyle/>
          <a:p>
            <a:pPr algn="l"/>
            <a:r>
              <a:rPr lang="cs-CZ" sz="3600" dirty="0">
                <a:latin typeface="Rockwell Nova" panose="02060503020205020403" pitchFamily="18" charset="0"/>
              </a:rPr>
              <a:t>Písmo ve WWW</a:t>
            </a:r>
            <a:endParaRPr lang="en-US" sz="3600" dirty="0">
              <a:latin typeface="Rockwell Nova" panose="02060503020205020403" pitchFamily="18" charset="0"/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E1DAC2A-54D5-8BC3-407E-E19EA2BAB9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9768" y="643467"/>
            <a:ext cx="6430560" cy="2711378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buClr>
                <a:srgbClr val="FFAC47"/>
              </a:buClr>
            </a:pPr>
            <a:r>
              <a:rPr lang="cs-CZ" sz="2400" dirty="0">
                <a:latin typeface="Rockwell Nova" panose="02060503020205020403" pitchFamily="18" charset="0"/>
              </a:rPr>
              <a:t>V CSS lze nastavit pro jednotlivé elementy font, jeho styl, tučnost a další parametry</a:t>
            </a:r>
          </a:p>
        </p:txBody>
      </p:sp>
      <p:pic>
        <p:nvPicPr>
          <p:cNvPr id="6" name="Obrázek 5" descr="Obsah obrázku text, snímek obrazovky, Písmo, řada/pruh&#10;&#10;Popis byl vytvořen automaticky">
            <a:extLst>
              <a:ext uri="{FF2B5EF4-FFF2-40B4-BE49-F238E27FC236}">
                <a16:creationId xmlns:a16="http://schemas.microsoft.com/office/drawing/2014/main" id="{FD43B06F-8F74-3FA0-B086-A280FA55C7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900" y="2966055"/>
            <a:ext cx="11098174" cy="3248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063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">
        <p:dissolve/>
      </p:transition>
    </mc:Choice>
    <mc:Fallback xmlns="">
      <p:transition>
        <p:dissolv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A6C2C86-63BF-47D5-AA3F-905111A238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483313DA-9A7C-8865-2F11-113FE31B3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013" y="1115568"/>
            <a:ext cx="3487616" cy="4626864"/>
          </a:xfrm>
        </p:spPr>
        <p:txBody>
          <a:bodyPr>
            <a:normAutofit/>
          </a:bodyPr>
          <a:lstStyle/>
          <a:p>
            <a:pPr algn="l"/>
            <a:r>
              <a:rPr lang="cs-CZ" sz="3600" dirty="0">
                <a:latin typeface="Rockwell Nova" panose="02060503020205020403" pitchFamily="18" charset="0"/>
              </a:rPr>
              <a:t>JavaScript</a:t>
            </a:r>
            <a:endParaRPr lang="en-US" sz="3600" dirty="0">
              <a:latin typeface="Rockwell Nova" panose="02060503020205020403" pitchFamily="18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25A0768-3044-4AA9-A889-D2CAA68C5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605" y="2057400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CD64CB9-A6B9-C715-7721-8BEB6D2AAD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5398" y="1115568"/>
            <a:ext cx="6245352" cy="4626864"/>
          </a:xfrm>
        </p:spPr>
        <p:txBody>
          <a:bodyPr anchor="ctr">
            <a:normAutofit/>
          </a:bodyPr>
          <a:lstStyle/>
          <a:p>
            <a:r>
              <a:rPr lang="cs-CZ" dirty="0">
                <a:latin typeface="Rockwell Nova" panose="02060503020205020403" pitchFamily="18" charset="0"/>
              </a:rPr>
              <a:t>Skriptovací jazyk pro interaktivitu na webových stránkách</a:t>
            </a:r>
          </a:p>
          <a:p>
            <a:r>
              <a:rPr lang="cs-CZ" dirty="0">
                <a:latin typeface="Rockwell Nova" panose="02060503020205020403" pitchFamily="18" charset="0"/>
              </a:rPr>
              <a:t>Běží v prohlížeči klienta</a:t>
            </a:r>
          </a:p>
          <a:p>
            <a:r>
              <a:rPr lang="en-US" dirty="0" err="1">
                <a:latin typeface="Rockwell Nova" panose="02060503020205020403" pitchFamily="18" charset="0"/>
              </a:rPr>
              <a:t>Umístěn</a:t>
            </a:r>
            <a:r>
              <a:rPr lang="en-US" dirty="0">
                <a:latin typeface="Rockwell Nova" panose="02060503020205020403" pitchFamily="18" charset="0"/>
              </a:rPr>
              <a:t> </a:t>
            </a:r>
            <a:r>
              <a:rPr lang="en-US" dirty="0" err="1">
                <a:latin typeface="Rockwell Nova" panose="02060503020205020403" pitchFamily="18" charset="0"/>
              </a:rPr>
              <a:t>ve</a:t>
            </a:r>
            <a:r>
              <a:rPr lang="en-US" dirty="0">
                <a:latin typeface="Rockwell Nova" panose="02060503020205020403" pitchFamily="18" charset="0"/>
              </a:rPr>
              <a:t> </a:t>
            </a:r>
            <a:r>
              <a:rPr lang="en-US" dirty="0" err="1">
                <a:latin typeface="Rockwell Nova" panose="02060503020205020403" pitchFamily="18" charset="0"/>
              </a:rPr>
              <a:t>vedlejších</a:t>
            </a:r>
            <a:r>
              <a:rPr lang="en-US" dirty="0">
                <a:latin typeface="Rockwell Nova" panose="02060503020205020403" pitchFamily="18" charset="0"/>
              </a:rPr>
              <a:t> </a:t>
            </a:r>
            <a:r>
              <a:rPr lang="en-US" dirty="0" err="1">
                <a:latin typeface="Rockwell Nova" panose="02060503020205020403" pitchFamily="18" charset="0"/>
              </a:rPr>
              <a:t>souborech</a:t>
            </a:r>
            <a:r>
              <a:rPr lang="en-US" dirty="0">
                <a:latin typeface="Rockwell Nova" panose="02060503020205020403" pitchFamily="18" charset="0"/>
              </a:rPr>
              <a:t> </a:t>
            </a:r>
            <a:r>
              <a:rPr lang="en-US" dirty="0" err="1">
                <a:latin typeface="Rockwell Nova" panose="02060503020205020403" pitchFamily="18" charset="0"/>
              </a:rPr>
              <a:t>nebo</a:t>
            </a:r>
            <a:r>
              <a:rPr lang="en-US" dirty="0">
                <a:latin typeface="Rockwell Nova" panose="02060503020205020403" pitchFamily="18" charset="0"/>
              </a:rPr>
              <a:t> </a:t>
            </a:r>
            <a:r>
              <a:rPr lang="en-US" dirty="0" err="1">
                <a:latin typeface="Rockwell Nova" panose="02060503020205020403" pitchFamily="18" charset="0"/>
              </a:rPr>
              <a:t>přímo</a:t>
            </a:r>
            <a:r>
              <a:rPr lang="en-US" dirty="0">
                <a:latin typeface="Rockwell Nova" panose="02060503020205020403" pitchFamily="18" charset="0"/>
              </a:rPr>
              <a:t> </a:t>
            </a:r>
            <a:r>
              <a:rPr lang="en-US" dirty="0" err="1">
                <a:latin typeface="Rockwell Nova" panose="02060503020205020403" pitchFamily="18" charset="0"/>
              </a:rPr>
              <a:t>vložen</a:t>
            </a:r>
            <a:r>
              <a:rPr lang="en-US" dirty="0">
                <a:latin typeface="Rockwell Nova" panose="02060503020205020403" pitchFamily="18" charset="0"/>
              </a:rPr>
              <a:t> v HTML </a:t>
            </a:r>
            <a:r>
              <a:rPr lang="en-US" dirty="0" err="1">
                <a:latin typeface="Rockwell Nova" panose="02060503020205020403" pitchFamily="18" charset="0"/>
              </a:rPr>
              <a:t>pomocí</a:t>
            </a:r>
            <a:r>
              <a:rPr lang="en-US" dirty="0">
                <a:latin typeface="Rockwell Nova" panose="02060503020205020403" pitchFamily="18" charset="0"/>
              </a:rPr>
              <a:t> </a:t>
            </a:r>
            <a:r>
              <a:rPr lang="en-US" dirty="0" err="1">
                <a:latin typeface="Rockwell Nova" panose="02060503020205020403" pitchFamily="18" charset="0"/>
              </a:rPr>
              <a:t>značky</a:t>
            </a:r>
            <a:r>
              <a:rPr lang="en-US" dirty="0">
                <a:latin typeface="Rockwell Nova" panose="02060503020205020403" pitchFamily="18" charset="0"/>
              </a:rPr>
              <a:t> &lt;</a:t>
            </a:r>
            <a:r>
              <a:rPr lang="cs-CZ" dirty="0">
                <a:latin typeface="Rockwell Nova" panose="02060503020205020403" pitchFamily="18" charset="0"/>
              </a:rPr>
              <a:t>script</a:t>
            </a:r>
            <a:r>
              <a:rPr lang="en-US" dirty="0">
                <a:latin typeface="Rockwell Nova" panose="02060503020205020403" pitchFamily="18" charset="0"/>
              </a:rPr>
              <a:t>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372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">
        <p:dissolve/>
      </p:transition>
    </mc:Choice>
    <mc:Fallback xmlns="">
      <p:transition>
        <p:dissolv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D785193-596D-3D80-36A6-C05798860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900" y="643467"/>
            <a:ext cx="3946393" cy="1956298"/>
          </a:xfrm>
        </p:spPr>
        <p:txBody>
          <a:bodyPr>
            <a:normAutofit/>
          </a:bodyPr>
          <a:lstStyle/>
          <a:p>
            <a:pPr algn="l"/>
            <a:r>
              <a:rPr lang="cs-CZ" sz="3600" dirty="0">
                <a:latin typeface="Rockwell Nova" panose="02060503020205020403" pitchFamily="18" charset="0"/>
              </a:rPr>
              <a:t>Struktura </a:t>
            </a:r>
            <a:r>
              <a:rPr lang="cs-CZ" sz="3600" dirty="0" err="1">
                <a:latin typeface="Rockwell Nova" panose="02060503020205020403" pitchFamily="18" charset="0"/>
              </a:rPr>
              <a:t>JavaScriptu</a:t>
            </a:r>
            <a:endParaRPr lang="en-US" sz="3600" dirty="0">
              <a:latin typeface="Rockwell Nova" panose="02060503020205020403" pitchFamily="18" charset="0"/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A945052-08CD-1D4C-4831-7FA5C0B677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6054" y="643467"/>
            <a:ext cx="7494274" cy="1956298"/>
          </a:xfrm>
        </p:spPr>
        <p:txBody>
          <a:bodyPr anchor="ctr">
            <a:normAutofit/>
          </a:bodyPr>
          <a:lstStyle/>
          <a:p>
            <a:pPr>
              <a:buClr>
                <a:srgbClr val="FFB047"/>
              </a:buClr>
            </a:pPr>
            <a:r>
              <a:rPr lang="cs-CZ" dirty="0">
                <a:latin typeface="Rockwell Nova" panose="02060503020205020403" pitchFamily="18" charset="0"/>
              </a:rPr>
              <a:t>Funkce: Bloky kódu, mohou být opakovaně volány</a:t>
            </a:r>
          </a:p>
          <a:p>
            <a:pPr>
              <a:buClr>
                <a:srgbClr val="FFB047"/>
              </a:buClr>
            </a:pPr>
            <a:r>
              <a:rPr lang="cs-CZ" dirty="0">
                <a:latin typeface="Rockwell Nova" panose="02060503020205020403" pitchFamily="18" charset="0"/>
              </a:rPr>
              <a:t>Proměnné: Používány k ukládání a manipulování </a:t>
            </a:r>
            <a:r>
              <a:rPr lang="cs-CZ" dirty="0" err="1">
                <a:latin typeface="Rockwell Nova" panose="02060503020205020403" pitchFamily="18" charset="0"/>
              </a:rPr>
              <a:t>shodnotami</a:t>
            </a:r>
            <a:endParaRPr lang="cs-CZ" dirty="0">
              <a:latin typeface="Rockwell Nova" panose="02060503020205020403" pitchFamily="18" charset="0"/>
            </a:endParaRPr>
          </a:p>
          <a:p>
            <a:pPr>
              <a:buClr>
                <a:srgbClr val="FFB047"/>
              </a:buClr>
            </a:pPr>
            <a:r>
              <a:rPr lang="cs-CZ" dirty="0">
                <a:latin typeface="Rockwell Nova" panose="02060503020205020403" pitchFamily="18" charset="0"/>
              </a:rPr>
              <a:t>Operátory: Symboly, které provádějí operace a vracejí výsledek</a:t>
            </a:r>
            <a:endParaRPr lang="en-US" dirty="0">
              <a:latin typeface="Rockwell Nova" panose="02060503020205020403" pitchFamily="18" charset="0"/>
            </a:endParaRP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398A0E2C-0C6B-38F6-EF5E-1DF883A881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68" y="3503796"/>
            <a:ext cx="10926860" cy="2004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496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">
        <p:dissolve/>
      </p:transition>
    </mc:Choice>
    <mc:Fallback xmlns="">
      <p:transition>
        <p:dissolv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C1A5054-92CF-9EAC-779A-37274A30D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>
                <a:latin typeface="Rockwell Nova" panose="02060503020205020403" pitchFamily="18" charset="0"/>
              </a:rPr>
              <a:t>Manipulace s DOM</a:t>
            </a:r>
            <a:endParaRPr lang="en-US" dirty="0">
              <a:latin typeface="Rockwell Nova" panose="02060503020205020403" pitchFamily="18" charset="0"/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09863E2-9467-036C-3C25-65F0B2C4C6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>
                <a:effectLst/>
                <a:latin typeface="Rockwell Nova" panose="02060503020205020403" pitchFamily="18" charset="0"/>
              </a:rPr>
              <a:t>DOM: Reprezentuje dokument HTML jako strom objektů</a:t>
            </a:r>
          </a:p>
          <a:p>
            <a:r>
              <a:rPr lang="cs-CZ" dirty="0">
                <a:effectLst/>
                <a:latin typeface="Rockwell Nova" panose="02060503020205020403" pitchFamily="18" charset="0"/>
              </a:rPr>
              <a:t>Umožňuje </a:t>
            </a:r>
            <a:r>
              <a:rPr lang="cs-CZ" dirty="0" err="1">
                <a:effectLst/>
                <a:latin typeface="Rockwell Nova" panose="02060503020205020403" pitchFamily="18" charset="0"/>
              </a:rPr>
              <a:t>JavaScriptu</a:t>
            </a:r>
            <a:r>
              <a:rPr lang="cs-CZ" dirty="0">
                <a:effectLst/>
                <a:latin typeface="Rockwell Nova" panose="02060503020205020403" pitchFamily="18" charset="0"/>
              </a:rPr>
              <a:t> manipulovat s obsahem a vzhledem stránky</a:t>
            </a:r>
          </a:p>
          <a:p>
            <a:r>
              <a:rPr lang="cs-CZ" dirty="0">
                <a:effectLst/>
                <a:latin typeface="Rockwell Nova" panose="02060503020205020403" pitchFamily="18" charset="0"/>
              </a:rPr>
              <a:t>Získání prvků: </a:t>
            </a:r>
            <a:r>
              <a:rPr lang="cs-CZ" dirty="0" err="1">
                <a:effectLst/>
                <a:latin typeface="Rockwell Nova" panose="02060503020205020403" pitchFamily="18" charset="0"/>
              </a:rPr>
              <a:t>getElementById</a:t>
            </a:r>
            <a:r>
              <a:rPr lang="cs-CZ" dirty="0">
                <a:effectLst/>
                <a:latin typeface="Rockwell Nova" panose="02060503020205020403" pitchFamily="18" charset="0"/>
              </a:rPr>
              <a:t>(), </a:t>
            </a:r>
            <a:r>
              <a:rPr lang="cs-CZ" dirty="0" err="1">
                <a:effectLst/>
                <a:latin typeface="Rockwell Nova" panose="02060503020205020403" pitchFamily="18" charset="0"/>
              </a:rPr>
              <a:t>getElementbyClassName</a:t>
            </a:r>
            <a:r>
              <a:rPr lang="cs-CZ" dirty="0">
                <a:effectLst/>
                <a:latin typeface="Rockwell Nova" panose="02060503020205020403" pitchFamily="18" charset="0"/>
              </a:rPr>
              <a:t>()</a:t>
            </a:r>
          </a:p>
          <a:p>
            <a:r>
              <a:rPr lang="cs-CZ" dirty="0">
                <a:effectLst/>
                <a:latin typeface="Rockwell Nova" panose="02060503020205020403" pitchFamily="18" charset="0"/>
              </a:rPr>
              <a:t>Manipulace s obsahem: </a:t>
            </a:r>
            <a:r>
              <a:rPr lang="cs-CZ" dirty="0" err="1">
                <a:effectLst/>
                <a:latin typeface="Rockwell Nova" panose="02060503020205020403" pitchFamily="18" charset="0"/>
              </a:rPr>
              <a:t>innerHTML</a:t>
            </a:r>
            <a:r>
              <a:rPr lang="cs-CZ" dirty="0">
                <a:effectLst/>
                <a:latin typeface="Rockwell Nova" panose="02060503020205020403" pitchFamily="18" charset="0"/>
              </a:rPr>
              <a:t>, </a:t>
            </a:r>
            <a:r>
              <a:rPr lang="cs-CZ" dirty="0" err="1">
                <a:effectLst/>
                <a:latin typeface="Rockwell Nova" panose="02060503020205020403" pitchFamily="18" charset="0"/>
              </a:rPr>
              <a:t>textContent</a:t>
            </a:r>
            <a:r>
              <a:rPr lang="cs-CZ" dirty="0">
                <a:effectLst/>
                <a:latin typeface="Rockwell Nova" panose="02060503020205020403" pitchFamily="18" charset="0"/>
              </a:rPr>
              <a:t>, </a:t>
            </a:r>
            <a:r>
              <a:rPr lang="cs-CZ" dirty="0" err="1">
                <a:effectLst/>
                <a:latin typeface="Rockwell Nova" panose="02060503020205020403" pitchFamily="18" charset="0"/>
              </a:rPr>
              <a:t>appendChild</a:t>
            </a:r>
            <a:r>
              <a:rPr lang="cs-CZ" dirty="0">
                <a:effectLst/>
                <a:latin typeface="Rockwell Nova" panose="02060503020205020403" pitchFamily="18" charset="0"/>
              </a:rPr>
              <a:t>()</a:t>
            </a:r>
            <a:endParaRPr lang="en-US" dirty="0">
              <a:effectLst/>
              <a:latin typeface="Rockwell Nova" panose="020605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7290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">
        <p:dissolve/>
      </p:transition>
    </mc:Choice>
    <mc:Fallback xmlns="">
      <p:transition>
        <p:dissolv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A6C2C86-63BF-47D5-AA3F-905111A238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6C959CBC-F40B-E704-A222-9151F1743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013" y="1115568"/>
            <a:ext cx="3487616" cy="4626864"/>
          </a:xfrm>
        </p:spPr>
        <p:txBody>
          <a:bodyPr>
            <a:normAutofit/>
          </a:bodyPr>
          <a:lstStyle/>
          <a:p>
            <a:pPr algn="l"/>
            <a:r>
              <a:rPr lang="cs-CZ" sz="3200" dirty="0">
                <a:latin typeface="Rockwell Nova" panose="02060503020205020403" pitchFamily="18" charset="0"/>
              </a:rPr>
              <a:t>Obsah</a:t>
            </a:r>
            <a:endParaRPr lang="en-US" sz="3200" dirty="0">
              <a:latin typeface="Rockwell Nova" panose="02060503020205020403" pitchFamily="18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25A0768-3044-4AA9-A889-D2CAA68C5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605" y="2057400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746159B-1122-48DD-C70C-6A58F2F32C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5398" y="1115568"/>
            <a:ext cx="6245352" cy="4626864"/>
          </a:xfrm>
        </p:spPr>
        <p:txBody>
          <a:bodyPr anchor="ctr">
            <a:normAutofit/>
          </a:bodyPr>
          <a:lstStyle/>
          <a:p>
            <a:r>
              <a:rPr lang="cs-CZ" sz="2400" dirty="0">
                <a:latin typeface="Rockwell Nova" panose="02060503020205020403" pitchFamily="18" charset="0"/>
              </a:rPr>
              <a:t>Základy HTML</a:t>
            </a:r>
          </a:p>
          <a:p>
            <a:r>
              <a:rPr lang="cs-CZ" sz="2400" dirty="0">
                <a:latin typeface="Rockwell Nova" panose="02060503020205020403" pitchFamily="18" charset="0"/>
              </a:rPr>
              <a:t>Stylování s CSS</a:t>
            </a:r>
          </a:p>
          <a:p>
            <a:r>
              <a:rPr lang="cs-CZ" sz="2400" dirty="0">
                <a:latin typeface="Rockwell Nova" panose="02060503020205020403" pitchFamily="18" charset="0"/>
              </a:rPr>
              <a:t>Responzivní design s Media </a:t>
            </a:r>
            <a:r>
              <a:rPr lang="cs-CZ" sz="2400" dirty="0" err="1">
                <a:latin typeface="Rockwell Nova" panose="02060503020205020403" pitchFamily="18" charset="0"/>
              </a:rPr>
              <a:t>Query</a:t>
            </a:r>
            <a:endParaRPr lang="cs-CZ" sz="2400" dirty="0">
              <a:latin typeface="Rockwell Nova" panose="02060503020205020403" pitchFamily="18" charset="0"/>
            </a:endParaRPr>
          </a:p>
          <a:p>
            <a:r>
              <a:rPr lang="cs-CZ" sz="2400" dirty="0">
                <a:latin typeface="Rockwell Nova" panose="02060503020205020403" pitchFamily="18" charset="0"/>
              </a:rPr>
              <a:t>Písmo ve WWW</a:t>
            </a:r>
          </a:p>
          <a:p>
            <a:r>
              <a:rPr lang="cs-CZ" sz="2400" dirty="0">
                <a:latin typeface="Rockwell Nova" panose="02060503020205020403" pitchFamily="18" charset="0"/>
              </a:rPr>
              <a:t>Interaktivita s </a:t>
            </a:r>
            <a:r>
              <a:rPr lang="cs-CZ" sz="2400" dirty="0" err="1">
                <a:latin typeface="Rockwell Nova" panose="02060503020205020403" pitchFamily="18" charset="0"/>
              </a:rPr>
              <a:t>JavaScriptem</a:t>
            </a:r>
            <a:endParaRPr lang="cs-CZ" sz="2400" dirty="0">
              <a:latin typeface="Rockwell Nova" panose="020605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4809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">
        <p:dissolve/>
      </p:transition>
    </mc:Choice>
    <mc:Fallback xmlns="">
      <p:transition>
        <p:dissolv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67E6051-B401-0425-00CD-896DD0C2D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7709"/>
            <a:ext cx="10353762" cy="970450"/>
          </a:xfrm>
        </p:spPr>
        <p:txBody>
          <a:bodyPr/>
          <a:lstStyle/>
          <a:p>
            <a:r>
              <a:rPr lang="cs-CZ" dirty="0">
                <a:latin typeface="Rockwell Nova" panose="02060503020205020403" pitchFamily="18" charset="0"/>
              </a:rPr>
              <a:t>Interaktivní funkce</a:t>
            </a:r>
            <a:endParaRPr lang="en-US" dirty="0">
              <a:latin typeface="Rockwell Nova" panose="02060503020205020403" pitchFamily="18" charset="0"/>
            </a:endParaRPr>
          </a:p>
        </p:txBody>
      </p:sp>
      <p:pic>
        <p:nvPicPr>
          <p:cNvPr id="7" name="Zástupný obsah 6" descr="Obsah obrázku text, snímek obrazovky, Písmo, číslo&#10;&#10;Popis byl vytvořen automaticky">
            <a:extLst>
              <a:ext uri="{FF2B5EF4-FFF2-40B4-BE49-F238E27FC236}">
                <a16:creationId xmlns:a16="http://schemas.microsoft.com/office/drawing/2014/main" id="{49A43523-78C4-3C48-1AF4-ADE6ADC828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8498" y="1223248"/>
            <a:ext cx="8364355" cy="3955144"/>
          </a:xfrm>
        </p:spPr>
      </p:pic>
      <p:pic>
        <p:nvPicPr>
          <p:cNvPr id="5" name="Obrázek 4">
            <a:extLst>
              <a:ext uri="{FF2B5EF4-FFF2-40B4-BE49-F238E27FC236}">
                <a16:creationId xmlns:a16="http://schemas.microsoft.com/office/drawing/2014/main" id="{D2F6567D-13E0-D8E8-1C73-4956953456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8498" y="5403481"/>
            <a:ext cx="8364355" cy="97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366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dissolve/>
      </p:transition>
    </mc:Choice>
    <mc:Fallback xmlns="">
      <p:transition>
        <p:dissolv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E590F65-355C-9235-972A-AF23B42C6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Konec</a:t>
            </a:r>
          </a:p>
        </p:txBody>
      </p:sp>
      <p:pic>
        <p:nvPicPr>
          <p:cNvPr id="5" name="Zástupný obsah 4" descr="Obsah obrázku savec, Malé a středně velké kočky, Kočkovití, kočka&#10;&#10;Popis byl vytvořen automaticky">
            <a:extLst>
              <a:ext uri="{FF2B5EF4-FFF2-40B4-BE49-F238E27FC236}">
                <a16:creationId xmlns:a16="http://schemas.microsoft.com/office/drawing/2014/main" id="{96FC5FFA-F9F8-9D17-D5C1-C765CCAAA5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027" y="1731963"/>
            <a:ext cx="7216421" cy="4059237"/>
          </a:xfrm>
        </p:spPr>
      </p:pic>
      <p:sp>
        <p:nvSpPr>
          <p:cNvPr id="3" name="Nadpis 1">
            <a:extLst>
              <a:ext uri="{FF2B5EF4-FFF2-40B4-BE49-F238E27FC236}">
                <a16:creationId xmlns:a16="http://schemas.microsoft.com/office/drawing/2014/main" id="{32BE67A7-888D-ED94-6CD9-C7606F2FF120}"/>
              </a:ext>
            </a:extLst>
          </p:cNvPr>
          <p:cNvSpPr txBox="1">
            <a:spLocks/>
          </p:cNvSpPr>
          <p:nvPr/>
        </p:nvSpPr>
        <p:spPr>
          <a:xfrm>
            <a:off x="913795" y="5692923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cs-CZ" sz="2800" dirty="0"/>
              <a:t>Kotě na uklidnění</a:t>
            </a:r>
          </a:p>
        </p:txBody>
      </p:sp>
    </p:spTree>
    <p:extLst>
      <p:ext uri="{BB962C8B-B14F-4D97-AF65-F5344CB8AC3E}">
        <p14:creationId xmlns:p14="http://schemas.microsoft.com/office/powerpoint/2010/main" val="2925289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23F668C-F06E-5F7D-0F0D-4E6705E0E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900" y="643467"/>
            <a:ext cx="3946393" cy="1956298"/>
          </a:xfrm>
        </p:spPr>
        <p:txBody>
          <a:bodyPr>
            <a:normAutofit/>
          </a:bodyPr>
          <a:lstStyle/>
          <a:p>
            <a:pPr algn="l"/>
            <a:r>
              <a:rPr lang="cs-CZ" sz="3200" dirty="0">
                <a:latin typeface="Rockwell Nova" panose="02060503020205020403" pitchFamily="18" charset="0"/>
              </a:rPr>
              <a:t>Struktura HTML</a:t>
            </a:r>
            <a:endParaRPr lang="en-US" sz="3200" dirty="0">
              <a:latin typeface="Rockwell Nova" panose="02060503020205020403" pitchFamily="18" charset="0"/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89F2218-E331-6D34-8061-84BC769854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9768" y="643467"/>
            <a:ext cx="6430560" cy="1956298"/>
          </a:xfrm>
        </p:spPr>
        <p:txBody>
          <a:bodyPr anchor="ctr">
            <a:normAutofit/>
          </a:bodyPr>
          <a:lstStyle/>
          <a:p>
            <a:pPr>
              <a:buClr>
                <a:srgbClr val="FFBC64"/>
              </a:buClr>
            </a:pPr>
            <a:r>
              <a:rPr lang="cs-CZ" dirty="0" err="1">
                <a:latin typeface="Rockwell Nova" panose="02060503020205020403" pitchFamily="18" charset="0"/>
              </a:rPr>
              <a:t>HyperText</a:t>
            </a:r>
            <a:r>
              <a:rPr lang="cs-CZ" dirty="0">
                <a:latin typeface="Rockwell Nova" panose="02060503020205020403" pitchFamily="18" charset="0"/>
              </a:rPr>
              <a:t> </a:t>
            </a:r>
            <a:r>
              <a:rPr lang="cs-CZ" dirty="0" err="1">
                <a:latin typeface="Rockwell Nova" panose="02060503020205020403" pitchFamily="18" charset="0"/>
              </a:rPr>
              <a:t>Markup</a:t>
            </a:r>
            <a:r>
              <a:rPr lang="cs-CZ" dirty="0">
                <a:latin typeface="Rockwell Nova" panose="02060503020205020403" pitchFamily="18" charset="0"/>
              </a:rPr>
              <a:t> </a:t>
            </a:r>
            <a:r>
              <a:rPr lang="cs-CZ" dirty="0" err="1">
                <a:latin typeface="Rockwell Nova" panose="02060503020205020403" pitchFamily="18" charset="0"/>
              </a:rPr>
              <a:t>Language</a:t>
            </a:r>
            <a:endParaRPr lang="cs-CZ" dirty="0">
              <a:latin typeface="Rockwell Nova" panose="02060503020205020403" pitchFamily="18" charset="0"/>
            </a:endParaRPr>
          </a:p>
          <a:p>
            <a:pPr>
              <a:buClr>
                <a:srgbClr val="FFBC64"/>
              </a:buClr>
            </a:pPr>
            <a:r>
              <a:rPr lang="cs-CZ" dirty="0">
                <a:latin typeface="Rockwell Nova" panose="02060503020205020403" pitchFamily="18" charset="0"/>
              </a:rPr>
              <a:t>Základ všech webových stánek</a:t>
            </a:r>
          </a:p>
          <a:p>
            <a:pPr>
              <a:buClr>
                <a:srgbClr val="FFBC64"/>
              </a:buClr>
            </a:pPr>
            <a:r>
              <a:rPr lang="cs-CZ" dirty="0">
                <a:latin typeface="Rockwell Nova" panose="02060503020205020403" pitchFamily="18" charset="0"/>
              </a:rPr>
              <a:t>Definuje strukturu obsahu pomocí značek</a:t>
            </a:r>
            <a:endParaRPr lang="en-US" dirty="0">
              <a:latin typeface="Rockwell Nova" panose="02060503020205020403" pitchFamily="18" charset="0"/>
            </a:endParaRP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F1618C58-8483-2416-1099-9886121F07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4032" y="2761823"/>
            <a:ext cx="9423936" cy="3510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345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">
        <p:dissolve/>
      </p:transition>
    </mc:Choice>
    <mc:Fallback xmlns="">
      <p:transition>
        <p:dissolv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65A71A8-5E63-FDFC-E109-8AA8A7D0F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sz="3200" dirty="0">
                <a:latin typeface="Rockwell Nova" panose="02060503020205020403" pitchFamily="18" charset="0"/>
              </a:rPr>
              <a:t>Značky a Atributy</a:t>
            </a:r>
            <a:endParaRPr lang="en-US" sz="3200" dirty="0">
              <a:latin typeface="Rockwell Nova" panose="02060503020205020403" pitchFamily="18" charset="0"/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92F5D73-D6CF-6030-DF54-807A0BF997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Rockwell Nova" panose="02060503020205020403" pitchFamily="18" charset="0"/>
              </a:rPr>
              <a:t>Definují</a:t>
            </a:r>
            <a:r>
              <a:rPr lang="en-US" dirty="0">
                <a:latin typeface="Rockwell Nova" panose="02060503020205020403" pitchFamily="18" charset="0"/>
              </a:rPr>
              <a:t>, </a:t>
            </a:r>
            <a:r>
              <a:rPr lang="en-US" dirty="0" err="1">
                <a:latin typeface="Rockwell Nova" panose="02060503020205020403" pitchFamily="18" charset="0"/>
              </a:rPr>
              <a:t>jakým</a:t>
            </a:r>
            <a:r>
              <a:rPr lang="en-US" dirty="0">
                <a:latin typeface="Rockwell Nova" panose="02060503020205020403" pitchFamily="18" charset="0"/>
              </a:rPr>
              <a:t> </a:t>
            </a:r>
            <a:r>
              <a:rPr lang="en-US" dirty="0" err="1">
                <a:latin typeface="Rockwell Nova" panose="02060503020205020403" pitchFamily="18" charset="0"/>
              </a:rPr>
              <a:t>způsobem</a:t>
            </a:r>
            <a:r>
              <a:rPr lang="en-US" dirty="0">
                <a:latin typeface="Rockwell Nova" panose="02060503020205020403" pitchFamily="18" charset="0"/>
              </a:rPr>
              <a:t> se </a:t>
            </a:r>
            <a:r>
              <a:rPr lang="en-US" dirty="0" err="1">
                <a:latin typeface="Rockwell Nova" panose="02060503020205020403" pitchFamily="18" charset="0"/>
              </a:rPr>
              <a:t>má</a:t>
            </a:r>
            <a:r>
              <a:rPr lang="en-US" dirty="0">
                <a:latin typeface="Rockwell Nova" panose="02060503020205020403" pitchFamily="18" charset="0"/>
              </a:rPr>
              <a:t> </a:t>
            </a:r>
            <a:r>
              <a:rPr lang="en-US" dirty="0" err="1">
                <a:latin typeface="Rockwell Nova" panose="02060503020205020403" pitchFamily="18" charset="0"/>
              </a:rPr>
              <a:t>obsah</a:t>
            </a:r>
            <a:r>
              <a:rPr lang="en-US" dirty="0">
                <a:latin typeface="Rockwell Nova" panose="02060503020205020403" pitchFamily="18" charset="0"/>
              </a:rPr>
              <a:t> </a:t>
            </a:r>
            <a:r>
              <a:rPr lang="en-US" dirty="0" err="1">
                <a:latin typeface="Rockwell Nova" panose="02060503020205020403" pitchFamily="18" charset="0"/>
              </a:rPr>
              <a:t>zobrazit</a:t>
            </a:r>
            <a:r>
              <a:rPr lang="en-US" dirty="0">
                <a:latin typeface="Rockwell Nova" panose="02060503020205020403" pitchFamily="18" charset="0"/>
              </a:rPr>
              <a:t> </a:t>
            </a:r>
            <a:r>
              <a:rPr lang="en-US" dirty="0" err="1">
                <a:latin typeface="Rockwell Nova" panose="02060503020205020403" pitchFamily="18" charset="0"/>
              </a:rPr>
              <a:t>nebo</a:t>
            </a:r>
            <a:r>
              <a:rPr lang="en-US" dirty="0">
                <a:latin typeface="Rockwell Nova" panose="02060503020205020403" pitchFamily="18" charset="0"/>
              </a:rPr>
              <a:t> </a:t>
            </a:r>
            <a:r>
              <a:rPr lang="en-US" dirty="0" err="1">
                <a:latin typeface="Rockwell Nova" panose="02060503020205020403" pitchFamily="18" charset="0"/>
              </a:rPr>
              <a:t>zpracovat</a:t>
            </a:r>
            <a:endParaRPr lang="cs-CZ" dirty="0">
              <a:latin typeface="Rockwell Nova" panose="02060503020205020403" pitchFamily="18" charset="0"/>
            </a:endParaRPr>
          </a:p>
          <a:p>
            <a:r>
              <a:rPr lang="cs-CZ" dirty="0">
                <a:latin typeface="Rockwell Nova" panose="02060503020205020403" pitchFamily="18" charset="0"/>
              </a:rPr>
              <a:t>Jsou klíčové pro strukturu</a:t>
            </a:r>
          </a:p>
          <a:p>
            <a:r>
              <a:rPr lang="cs-CZ" dirty="0">
                <a:latin typeface="Rockwell Nova" panose="02060503020205020403" pitchFamily="18" charset="0"/>
              </a:rPr>
              <a:t>Značky mají otevírací &lt;h1&gt; a uzavírací &lt;/h1&gt; části</a:t>
            </a:r>
          </a:p>
          <a:p>
            <a:r>
              <a:rPr lang="cs-CZ" dirty="0">
                <a:latin typeface="Rockwell Nova" panose="02060503020205020403" pitchFamily="18" charset="0"/>
              </a:rPr>
              <a:t>Mají strukturální a sémantický význam</a:t>
            </a:r>
          </a:p>
          <a:p>
            <a:pPr marL="36900" indent="0">
              <a:buNone/>
            </a:pPr>
            <a:endParaRPr lang="cs-CZ" dirty="0">
              <a:latin typeface="Rockwell Nova" panose="02060503020205020403" pitchFamily="18" charset="0"/>
            </a:endParaRPr>
          </a:p>
          <a:p>
            <a:r>
              <a:rPr lang="cs-CZ" dirty="0">
                <a:latin typeface="Rockwell Nova" panose="02060503020205020403" pitchFamily="18" charset="0"/>
              </a:rPr>
              <a:t>Atributy poskytují dodatečné informace o značkách</a:t>
            </a:r>
          </a:p>
          <a:p>
            <a:r>
              <a:rPr lang="cs-CZ" dirty="0">
                <a:latin typeface="Rockwell Nova" panose="02060503020205020403" pitchFamily="18" charset="0"/>
              </a:rPr>
              <a:t>Jsou uváděny uvnitř otevíracích značek</a:t>
            </a:r>
          </a:p>
          <a:p>
            <a:r>
              <a:rPr lang="cs-CZ" dirty="0">
                <a:latin typeface="Rockwell Nova" panose="02060503020205020403" pitchFamily="18" charset="0"/>
              </a:rPr>
              <a:t>Mohou ovlivnit vizuální prezentaci</a:t>
            </a:r>
          </a:p>
          <a:p>
            <a:r>
              <a:rPr lang="en-US" dirty="0">
                <a:latin typeface="Rockwell Nova" panose="02060503020205020403" pitchFamily="18" charset="0"/>
              </a:rPr>
              <a:t>&lt;</a:t>
            </a:r>
            <a:r>
              <a:rPr lang="en-US" dirty="0" err="1">
                <a:latin typeface="Rockwell Nova" panose="02060503020205020403" pitchFamily="18" charset="0"/>
              </a:rPr>
              <a:t>img</a:t>
            </a:r>
            <a:r>
              <a:rPr lang="en-US" dirty="0">
                <a:latin typeface="Rockwell Nova" panose="02060503020205020403" pitchFamily="18" charset="0"/>
              </a:rPr>
              <a:t> </a:t>
            </a:r>
            <a:r>
              <a:rPr lang="en-US" dirty="0" err="1">
                <a:latin typeface="Rockwell Nova" panose="02060503020205020403" pitchFamily="18" charset="0"/>
              </a:rPr>
              <a:t>src</a:t>
            </a:r>
            <a:r>
              <a:rPr lang="en-US" dirty="0">
                <a:latin typeface="Rockwell Nova" panose="02060503020205020403" pitchFamily="18" charset="0"/>
              </a:rPr>
              <a:t>="obrazek.jpg" alt="</a:t>
            </a:r>
            <a:r>
              <a:rPr lang="en-US" dirty="0" err="1">
                <a:latin typeface="Rockwell Nova" panose="02060503020205020403" pitchFamily="18" charset="0"/>
              </a:rPr>
              <a:t>Popis</a:t>
            </a:r>
            <a:r>
              <a:rPr lang="en-US" dirty="0">
                <a:latin typeface="Rockwell Nova" panose="02060503020205020403" pitchFamily="18" charset="0"/>
              </a:rPr>
              <a:t> </a:t>
            </a:r>
            <a:r>
              <a:rPr lang="en-US" dirty="0" err="1">
                <a:latin typeface="Rockwell Nova" panose="02060503020205020403" pitchFamily="18" charset="0"/>
              </a:rPr>
              <a:t>obrázku</a:t>
            </a:r>
            <a:r>
              <a:rPr lang="en-US" dirty="0">
                <a:latin typeface="Rockwell Nova" panose="02060503020205020403" pitchFamily="18" charset="0"/>
              </a:rPr>
              <a:t>" width="300" height="200"&gt;</a:t>
            </a:r>
          </a:p>
        </p:txBody>
      </p:sp>
    </p:spTree>
    <p:extLst>
      <p:ext uri="{BB962C8B-B14F-4D97-AF65-F5344CB8AC3E}">
        <p14:creationId xmlns:p14="http://schemas.microsoft.com/office/powerpoint/2010/main" val="4037216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">
        <p:dissolve/>
      </p:transition>
    </mc:Choice>
    <mc:Fallback xmlns="">
      <p:transition>
        <p:dissolv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9DCC06B-D21C-8632-450F-CD893C01D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sz="3200" dirty="0">
                <a:latin typeface="Rockwell Nova" panose="02060503020205020403" pitchFamily="18" charset="0"/>
              </a:rPr>
              <a:t>Přehled značek – Základní struktura</a:t>
            </a:r>
            <a:endParaRPr lang="en-US" sz="3200" dirty="0">
              <a:latin typeface="Rockwell Nova" panose="02060503020205020403" pitchFamily="18" charset="0"/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D6AEDF5-8076-EFD5-8CB3-AB47500E96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Rockwell Nova" panose="02060503020205020403" pitchFamily="18" charset="0"/>
              </a:rPr>
              <a:t>&lt;html&gt;</a:t>
            </a:r>
            <a:r>
              <a:rPr lang="cs-CZ" dirty="0">
                <a:latin typeface="Rockwell Nova" panose="02060503020205020403" pitchFamily="18" charset="0"/>
              </a:rPr>
              <a:t> (Obaluje celý HTML dokument)</a:t>
            </a:r>
            <a:endParaRPr lang="en-US" dirty="0">
              <a:latin typeface="Rockwell Nova" panose="02060503020205020403" pitchFamily="18" charset="0"/>
            </a:endParaRPr>
          </a:p>
          <a:p>
            <a:r>
              <a:rPr lang="en-US" dirty="0">
                <a:latin typeface="Rockwell Nova" panose="02060503020205020403" pitchFamily="18" charset="0"/>
              </a:rPr>
              <a:t>&lt;head&gt;</a:t>
            </a:r>
            <a:r>
              <a:rPr lang="cs-CZ" dirty="0">
                <a:latin typeface="Rockwell Nova" panose="02060503020205020403" pitchFamily="18" charset="0"/>
              </a:rPr>
              <a:t> (Obsahuje meta-informace o dokumentu)</a:t>
            </a:r>
            <a:endParaRPr lang="en-US" dirty="0">
              <a:latin typeface="Rockwell Nova" panose="02060503020205020403" pitchFamily="18" charset="0"/>
            </a:endParaRPr>
          </a:p>
          <a:p>
            <a:r>
              <a:rPr lang="en-US" dirty="0">
                <a:latin typeface="Rockwell Nova" panose="02060503020205020403" pitchFamily="18" charset="0"/>
              </a:rPr>
              <a:t>&lt;title&gt;</a:t>
            </a:r>
            <a:r>
              <a:rPr lang="cs-CZ" dirty="0">
                <a:latin typeface="Rockwell Nova" panose="02060503020205020403" pitchFamily="18" charset="0"/>
              </a:rPr>
              <a:t> (Určuje titulek dokumentu)</a:t>
            </a:r>
            <a:endParaRPr lang="en-US" dirty="0">
              <a:latin typeface="Rockwell Nova" panose="02060503020205020403" pitchFamily="18" charset="0"/>
            </a:endParaRPr>
          </a:p>
          <a:p>
            <a:r>
              <a:rPr lang="en-US" dirty="0">
                <a:latin typeface="Rockwell Nova" panose="02060503020205020403" pitchFamily="18" charset="0"/>
              </a:rPr>
              <a:t>&lt;body&gt;</a:t>
            </a:r>
            <a:r>
              <a:rPr lang="cs-CZ" dirty="0">
                <a:latin typeface="Rockwell Nova" panose="02060503020205020403" pitchFamily="18" charset="0"/>
              </a:rPr>
              <a:t> (Obsahuje veškerý viditelný obsah stránky)</a:t>
            </a:r>
          </a:p>
          <a:p>
            <a:r>
              <a:rPr lang="cs-CZ" dirty="0">
                <a:latin typeface="Rockwell Nova" panose="02060503020205020403" pitchFamily="18" charset="0"/>
              </a:rPr>
              <a:t>&lt;meta&gt; (Dodatečné informace o dokumentu)</a:t>
            </a:r>
          </a:p>
          <a:p>
            <a:endParaRPr lang="cs-CZ" dirty="0">
              <a:latin typeface="Rockwell Nova" panose="02060503020205020403" pitchFamily="18" charset="0"/>
            </a:endParaRPr>
          </a:p>
          <a:p>
            <a:r>
              <a:rPr lang="cs-CZ" dirty="0">
                <a:latin typeface="Rockwell Nova" panose="02060503020205020403" pitchFamily="18" charset="0"/>
              </a:rPr>
              <a:t>&lt;script&gt; (Plocha pro Javascript skripty)</a:t>
            </a:r>
          </a:p>
          <a:p>
            <a:r>
              <a:rPr lang="cs-CZ" dirty="0">
                <a:latin typeface="Rockwell Nova" panose="02060503020205020403" pitchFamily="18" charset="0"/>
              </a:rPr>
              <a:t>&lt;style&gt; (Plocha pro CSS stylování)</a:t>
            </a:r>
          </a:p>
        </p:txBody>
      </p:sp>
    </p:spTree>
    <p:extLst>
      <p:ext uri="{BB962C8B-B14F-4D97-AF65-F5344CB8AC3E}">
        <p14:creationId xmlns:p14="http://schemas.microsoft.com/office/powerpoint/2010/main" val="705653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">
        <p:dissolve/>
      </p:transition>
    </mc:Choice>
    <mc:Fallback xmlns="">
      <p:transition>
        <p:dissolv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9DCC06B-D21C-8632-450F-CD893C01D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581575"/>
            <a:ext cx="10353762" cy="970450"/>
          </a:xfrm>
        </p:spPr>
        <p:txBody>
          <a:bodyPr>
            <a:normAutofit/>
          </a:bodyPr>
          <a:lstStyle/>
          <a:p>
            <a:r>
              <a:rPr lang="cs-CZ" sz="3200" dirty="0">
                <a:latin typeface="Rockwell Nova" panose="02060503020205020403" pitchFamily="18" charset="0"/>
              </a:rPr>
              <a:t>Přehled značek – Textové značky</a:t>
            </a:r>
            <a:endParaRPr lang="en-US" sz="3200" dirty="0">
              <a:latin typeface="Rockwell Nova" panose="02060503020205020403" pitchFamily="18" charset="0"/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D6AEDF5-8076-EFD5-8CB3-AB47500E96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>
                <a:latin typeface="Rockwell Nova" panose="02060503020205020403" pitchFamily="18" charset="0"/>
              </a:rPr>
              <a:t>&lt;h1&gt; až &lt;h6&gt; (Nadpisy)</a:t>
            </a:r>
          </a:p>
          <a:p>
            <a:r>
              <a:rPr lang="cs-CZ" dirty="0">
                <a:latin typeface="Rockwell Nova" panose="02060503020205020403" pitchFamily="18" charset="0"/>
              </a:rPr>
              <a:t>&lt;p&gt; (Odstavec)</a:t>
            </a:r>
          </a:p>
          <a:p>
            <a:r>
              <a:rPr lang="cs-CZ" dirty="0">
                <a:latin typeface="Rockwell Nova" panose="02060503020205020403" pitchFamily="18" charset="0"/>
              </a:rPr>
              <a:t>&lt;a&gt; (Odkaz)</a:t>
            </a:r>
          </a:p>
          <a:p>
            <a:r>
              <a:rPr lang="cs-CZ" dirty="0">
                <a:latin typeface="Rockwell Nova" panose="02060503020205020403" pitchFamily="18" charset="0"/>
              </a:rPr>
              <a:t>&lt;</a:t>
            </a:r>
            <a:r>
              <a:rPr lang="cs-CZ" dirty="0" err="1">
                <a:latin typeface="Rockwell Nova" panose="02060503020205020403" pitchFamily="18" charset="0"/>
              </a:rPr>
              <a:t>strong</a:t>
            </a:r>
            <a:r>
              <a:rPr lang="cs-CZ" dirty="0">
                <a:latin typeface="Rockwell Nova" panose="02060503020205020403" pitchFamily="18" charset="0"/>
              </a:rPr>
              <a:t>&gt; nebo &lt;b&gt; (Tučný text)</a:t>
            </a:r>
          </a:p>
          <a:p>
            <a:r>
              <a:rPr lang="cs-CZ" dirty="0">
                <a:latin typeface="Rockwell Nova" panose="02060503020205020403" pitchFamily="18" charset="0"/>
              </a:rPr>
              <a:t>&lt;</a:t>
            </a:r>
            <a:r>
              <a:rPr lang="cs-CZ" dirty="0" err="1">
                <a:latin typeface="Rockwell Nova" panose="02060503020205020403" pitchFamily="18" charset="0"/>
              </a:rPr>
              <a:t>em</a:t>
            </a:r>
            <a:r>
              <a:rPr lang="cs-CZ" dirty="0">
                <a:latin typeface="Rockwell Nova" panose="02060503020205020403" pitchFamily="18" charset="0"/>
              </a:rPr>
              <a:t>&gt; nebo &lt;i&gt; (Kurzíva)</a:t>
            </a:r>
          </a:p>
          <a:p>
            <a:r>
              <a:rPr lang="cs-CZ" dirty="0">
                <a:latin typeface="Rockwell Nova" panose="02060503020205020403" pitchFamily="18" charset="0"/>
              </a:rPr>
              <a:t>&lt;u&gt; (Podtržený text)</a:t>
            </a:r>
          </a:p>
          <a:p>
            <a:r>
              <a:rPr lang="cs-CZ" dirty="0">
                <a:latin typeface="Rockwell Nova" panose="02060503020205020403" pitchFamily="18" charset="0"/>
              </a:rPr>
              <a:t>&lt;s&gt; (Přeškrtnutý text)</a:t>
            </a:r>
            <a:endParaRPr lang="en-US" dirty="0">
              <a:latin typeface="Rockwell Nova" panose="020605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6195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">
        <p:dissolve/>
      </p:transition>
    </mc:Choice>
    <mc:Fallback xmlns="">
      <p:transition>
        <p:dissolv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9DCC06B-D21C-8632-450F-CD893C01D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581575"/>
            <a:ext cx="10353762" cy="970450"/>
          </a:xfrm>
        </p:spPr>
        <p:txBody>
          <a:bodyPr>
            <a:normAutofit/>
          </a:bodyPr>
          <a:lstStyle/>
          <a:p>
            <a:r>
              <a:rPr lang="cs-CZ" sz="3200" dirty="0">
                <a:latin typeface="Rockwell Nova" panose="02060503020205020403" pitchFamily="18" charset="0"/>
              </a:rPr>
              <a:t>Přehled značek – Seznamy a Tabulky</a:t>
            </a:r>
            <a:endParaRPr lang="en-US" sz="3200" dirty="0">
              <a:latin typeface="Rockwell Nova" panose="02060503020205020403" pitchFamily="18" charset="0"/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D6AEDF5-8076-EFD5-8CB3-AB47500E96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>
                <a:latin typeface="Rockwell Nova" panose="02060503020205020403" pitchFamily="18" charset="0"/>
              </a:rPr>
              <a:t>&lt;ul&gt; (Nečíslovaný seznam)</a:t>
            </a:r>
          </a:p>
          <a:p>
            <a:r>
              <a:rPr lang="cs-CZ" dirty="0">
                <a:latin typeface="Rockwell Nova" panose="02060503020205020403" pitchFamily="18" charset="0"/>
              </a:rPr>
              <a:t>&lt;</a:t>
            </a:r>
            <a:r>
              <a:rPr lang="cs-CZ" dirty="0" err="1">
                <a:latin typeface="Rockwell Nova" panose="02060503020205020403" pitchFamily="18" charset="0"/>
              </a:rPr>
              <a:t>ol</a:t>
            </a:r>
            <a:r>
              <a:rPr lang="cs-CZ" dirty="0">
                <a:latin typeface="Rockwell Nova" panose="02060503020205020403" pitchFamily="18" charset="0"/>
              </a:rPr>
              <a:t>&gt; (Číslovaný seznam)</a:t>
            </a:r>
          </a:p>
          <a:p>
            <a:r>
              <a:rPr lang="cs-CZ" dirty="0">
                <a:latin typeface="Rockwell Nova" panose="02060503020205020403" pitchFamily="18" charset="0"/>
              </a:rPr>
              <a:t>&lt;</a:t>
            </a:r>
            <a:r>
              <a:rPr lang="cs-CZ" dirty="0" err="1">
                <a:latin typeface="Rockwell Nova" panose="02060503020205020403" pitchFamily="18" charset="0"/>
              </a:rPr>
              <a:t>li</a:t>
            </a:r>
            <a:r>
              <a:rPr lang="cs-CZ" dirty="0">
                <a:latin typeface="Rockwell Nova" panose="02060503020205020403" pitchFamily="18" charset="0"/>
              </a:rPr>
              <a:t>&gt; (Položka seznamu)</a:t>
            </a:r>
          </a:p>
          <a:p>
            <a:endParaRPr lang="cs-CZ" dirty="0">
              <a:latin typeface="Rockwell Nova" panose="02060503020205020403" pitchFamily="18" charset="0"/>
            </a:endParaRPr>
          </a:p>
          <a:p>
            <a:r>
              <a:rPr lang="cs-CZ" dirty="0">
                <a:latin typeface="Rockwell Nova" panose="02060503020205020403" pitchFamily="18" charset="0"/>
              </a:rPr>
              <a:t>&lt;table&gt; (Tabulka)</a:t>
            </a:r>
          </a:p>
          <a:p>
            <a:r>
              <a:rPr lang="cs-CZ" dirty="0">
                <a:latin typeface="Rockwell Nova" panose="02060503020205020403" pitchFamily="18" charset="0"/>
              </a:rPr>
              <a:t>&lt;</a:t>
            </a:r>
            <a:r>
              <a:rPr lang="cs-CZ" dirty="0" err="1">
                <a:latin typeface="Rockwell Nova" panose="02060503020205020403" pitchFamily="18" charset="0"/>
              </a:rPr>
              <a:t>tr</a:t>
            </a:r>
            <a:r>
              <a:rPr lang="cs-CZ" dirty="0">
                <a:latin typeface="Rockwell Nova" panose="02060503020205020403" pitchFamily="18" charset="0"/>
              </a:rPr>
              <a:t>&gt; (Řádek tabulky)</a:t>
            </a:r>
          </a:p>
          <a:p>
            <a:r>
              <a:rPr lang="cs-CZ" dirty="0">
                <a:latin typeface="Rockwell Nova" panose="02060503020205020403" pitchFamily="18" charset="0"/>
              </a:rPr>
              <a:t>&lt;</a:t>
            </a:r>
            <a:r>
              <a:rPr lang="cs-CZ" dirty="0" err="1">
                <a:latin typeface="Rockwell Nova" panose="02060503020205020403" pitchFamily="18" charset="0"/>
              </a:rPr>
              <a:t>td</a:t>
            </a:r>
            <a:r>
              <a:rPr lang="cs-CZ" dirty="0">
                <a:latin typeface="Rockwell Nova" panose="02060503020205020403" pitchFamily="18" charset="0"/>
              </a:rPr>
              <a:t>&gt; (Buňka v řádku)</a:t>
            </a:r>
          </a:p>
          <a:p>
            <a:r>
              <a:rPr lang="cs-CZ" dirty="0">
                <a:latin typeface="Rockwell Nova" panose="02060503020205020403" pitchFamily="18" charset="0"/>
              </a:rPr>
              <a:t>&lt;</a:t>
            </a:r>
            <a:r>
              <a:rPr lang="cs-CZ" dirty="0" err="1">
                <a:latin typeface="Rockwell Nova" panose="02060503020205020403" pitchFamily="18" charset="0"/>
              </a:rPr>
              <a:t>th</a:t>
            </a:r>
            <a:r>
              <a:rPr lang="cs-CZ" dirty="0">
                <a:latin typeface="Rockwell Nova" panose="02060503020205020403" pitchFamily="18" charset="0"/>
              </a:rPr>
              <a:t>&gt; (Hlavičková buňka)</a:t>
            </a:r>
            <a:endParaRPr lang="en-US" dirty="0">
              <a:latin typeface="Rockwell Nova" panose="020605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5231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">
        <p:dissolve/>
      </p:transition>
    </mc:Choice>
    <mc:Fallback xmlns="">
      <p:transition>
        <p:dissolv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9DCC06B-D21C-8632-450F-CD893C01D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581575"/>
            <a:ext cx="10353762" cy="970450"/>
          </a:xfrm>
        </p:spPr>
        <p:txBody>
          <a:bodyPr>
            <a:normAutofit/>
          </a:bodyPr>
          <a:lstStyle/>
          <a:p>
            <a:r>
              <a:rPr lang="cs-CZ" sz="3200" dirty="0">
                <a:latin typeface="Rockwell Nova" panose="02060503020205020403" pitchFamily="18" charset="0"/>
              </a:rPr>
              <a:t>Přehled značek – Formuláře a Multimédia</a:t>
            </a:r>
            <a:endParaRPr lang="en-US" sz="3200" dirty="0">
              <a:latin typeface="Rockwell Nova" panose="02060503020205020403" pitchFamily="18" charset="0"/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D6AEDF5-8076-EFD5-8CB3-AB47500E96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>
                <a:latin typeface="Rockwell Nova" panose="02060503020205020403" pitchFamily="18" charset="0"/>
              </a:rPr>
              <a:t>&lt;</a:t>
            </a:r>
            <a:r>
              <a:rPr lang="cs-CZ" dirty="0" err="1">
                <a:latin typeface="Rockwell Nova" panose="02060503020205020403" pitchFamily="18" charset="0"/>
              </a:rPr>
              <a:t>form</a:t>
            </a:r>
            <a:r>
              <a:rPr lang="cs-CZ" dirty="0">
                <a:latin typeface="Rockwell Nova" panose="02060503020205020403" pitchFamily="18" charset="0"/>
              </a:rPr>
              <a:t>&gt; (Formulář)</a:t>
            </a:r>
          </a:p>
          <a:p>
            <a:r>
              <a:rPr lang="cs-CZ" dirty="0">
                <a:latin typeface="Rockwell Nova" panose="02060503020205020403" pitchFamily="18" charset="0"/>
              </a:rPr>
              <a:t>&lt;input&gt; (Vstupní pole)</a:t>
            </a:r>
          </a:p>
          <a:p>
            <a:r>
              <a:rPr lang="cs-CZ" dirty="0">
                <a:latin typeface="Rockwell Nova" panose="02060503020205020403" pitchFamily="18" charset="0"/>
              </a:rPr>
              <a:t>&lt;</a:t>
            </a:r>
            <a:r>
              <a:rPr lang="cs-CZ" dirty="0" err="1">
                <a:latin typeface="Rockwell Nova" panose="02060503020205020403" pitchFamily="18" charset="0"/>
              </a:rPr>
              <a:t>textarea</a:t>
            </a:r>
            <a:r>
              <a:rPr lang="cs-CZ" dirty="0">
                <a:latin typeface="Rockwell Nova" panose="02060503020205020403" pitchFamily="18" charset="0"/>
              </a:rPr>
              <a:t>&gt; (Textové pole)</a:t>
            </a:r>
          </a:p>
          <a:p>
            <a:r>
              <a:rPr lang="cs-CZ" dirty="0">
                <a:latin typeface="Rockwell Nova" panose="02060503020205020403" pitchFamily="18" charset="0"/>
              </a:rPr>
              <a:t>&lt;</a:t>
            </a:r>
            <a:r>
              <a:rPr lang="cs-CZ" dirty="0" err="1">
                <a:latin typeface="Rockwell Nova" panose="02060503020205020403" pitchFamily="18" charset="0"/>
              </a:rPr>
              <a:t>select</a:t>
            </a:r>
            <a:r>
              <a:rPr lang="cs-CZ" dirty="0">
                <a:latin typeface="Rockwell Nova" panose="02060503020205020403" pitchFamily="18" charset="0"/>
              </a:rPr>
              <a:t>&gt; (Výběrové pole)</a:t>
            </a:r>
          </a:p>
          <a:p>
            <a:r>
              <a:rPr lang="cs-CZ" dirty="0">
                <a:latin typeface="Rockwell Nova" panose="02060503020205020403" pitchFamily="18" charset="0"/>
              </a:rPr>
              <a:t>&lt;</a:t>
            </a:r>
            <a:r>
              <a:rPr lang="cs-CZ" dirty="0" err="1">
                <a:latin typeface="Rockwell Nova" panose="02060503020205020403" pitchFamily="18" charset="0"/>
              </a:rPr>
              <a:t>button</a:t>
            </a:r>
            <a:r>
              <a:rPr lang="cs-CZ" dirty="0">
                <a:latin typeface="Rockwell Nova" panose="02060503020205020403" pitchFamily="18" charset="0"/>
              </a:rPr>
              <a:t>&gt; (Tlačítko)</a:t>
            </a:r>
          </a:p>
          <a:p>
            <a:endParaRPr lang="cs-CZ" dirty="0">
              <a:latin typeface="Rockwell Nova" panose="02060503020205020403" pitchFamily="18" charset="0"/>
            </a:endParaRPr>
          </a:p>
          <a:p>
            <a:r>
              <a:rPr lang="cs-CZ" dirty="0">
                <a:latin typeface="Rockwell Nova" panose="02060503020205020403" pitchFamily="18" charset="0"/>
              </a:rPr>
              <a:t>&lt;</a:t>
            </a:r>
            <a:r>
              <a:rPr lang="cs-CZ" dirty="0" err="1">
                <a:latin typeface="Rockwell Nova" panose="02060503020205020403" pitchFamily="18" charset="0"/>
              </a:rPr>
              <a:t>img</a:t>
            </a:r>
            <a:r>
              <a:rPr lang="cs-CZ" dirty="0">
                <a:latin typeface="Rockwell Nova" panose="02060503020205020403" pitchFamily="18" charset="0"/>
              </a:rPr>
              <a:t>&gt;</a:t>
            </a:r>
          </a:p>
          <a:p>
            <a:r>
              <a:rPr lang="cs-CZ" dirty="0">
                <a:latin typeface="Rockwell Nova" panose="02060503020205020403" pitchFamily="18" charset="0"/>
              </a:rPr>
              <a:t>&lt;audio&gt;</a:t>
            </a:r>
          </a:p>
          <a:p>
            <a:r>
              <a:rPr lang="cs-CZ" dirty="0">
                <a:latin typeface="Rockwell Nova" panose="02060503020205020403" pitchFamily="18" charset="0"/>
              </a:rPr>
              <a:t>&lt;video&gt;</a:t>
            </a:r>
            <a:endParaRPr lang="en-US" dirty="0">
              <a:latin typeface="Rockwell Nova" panose="020605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995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">
        <p:dissolve/>
      </p:transition>
    </mc:Choice>
    <mc:Fallback xmlns="">
      <p:transition>
        <p:dissolv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FCD9C5D-899D-A764-27F1-889C67921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sz="3200" dirty="0">
                <a:latin typeface="Rockwell Nova" panose="02060503020205020403" pitchFamily="18" charset="0"/>
              </a:rPr>
              <a:t>Přehled atributů – Základní a Odkazové</a:t>
            </a:r>
            <a:endParaRPr lang="en-US" sz="3200" dirty="0">
              <a:latin typeface="Rockwell Nova" panose="02060503020205020403" pitchFamily="18" charset="0"/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3EE33CA-AEAC-8293-B6F6-9D1489590F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err="1">
                <a:latin typeface="Rockwell Nova" panose="02060503020205020403" pitchFamily="18" charset="0"/>
              </a:rPr>
              <a:t>class</a:t>
            </a:r>
            <a:r>
              <a:rPr lang="cs-CZ" dirty="0">
                <a:latin typeface="Rockwell Nova" panose="02060503020205020403" pitchFamily="18" charset="0"/>
              </a:rPr>
              <a:t> (Určuje třídu prvku)</a:t>
            </a:r>
          </a:p>
          <a:p>
            <a:r>
              <a:rPr lang="cs-CZ" dirty="0">
                <a:latin typeface="Rockwell Nova" panose="02060503020205020403" pitchFamily="18" charset="0"/>
              </a:rPr>
              <a:t>id (Určuje identifikátor prvku)</a:t>
            </a:r>
          </a:p>
          <a:p>
            <a:r>
              <a:rPr lang="cs-CZ" dirty="0">
                <a:latin typeface="Rockwell Nova" panose="02060503020205020403" pitchFamily="18" charset="0"/>
              </a:rPr>
              <a:t>style (Definuje inline styly pro daný prvek)</a:t>
            </a:r>
          </a:p>
          <a:p>
            <a:r>
              <a:rPr lang="cs-CZ" dirty="0" err="1">
                <a:latin typeface="Rockwell Nova" panose="02060503020205020403" pitchFamily="18" charset="0"/>
              </a:rPr>
              <a:t>title</a:t>
            </a:r>
            <a:r>
              <a:rPr lang="cs-CZ" dirty="0">
                <a:latin typeface="Rockwell Nova" panose="02060503020205020403" pitchFamily="18" charset="0"/>
              </a:rPr>
              <a:t> (Poskytuje dodatečná textový popis)</a:t>
            </a:r>
          </a:p>
          <a:p>
            <a:pPr marL="36900" indent="0">
              <a:buNone/>
            </a:pPr>
            <a:endParaRPr lang="cs-CZ" dirty="0">
              <a:latin typeface="Rockwell Nova" panose="02060503020205020403" pitchFamily="18" charset="0"/>
            </a:endParaRPr>
          </a:p>
          <a:p>
            <a:r>
              <a:rPr lang="cs-CZ" dirty="0" err="1">
                <a:latin typeface="Rockwell Nova" panose="02060503020205020403" pitchFamily="18" charset="0"/>
              </a:rPr>
              <a:t>href</a:t>
            </a:r>
            <a:r>
              <a:rPr lang="cs-CZ" dirty="0">
                <a:latin typeface="Rockwell Nova" panose="02060503020205020403" pitchFamily="18" charset="0"/>
              </a:rPr>
              <a:t> (Určuje cílovou adresu odkazu)</a:t>
            </a:r>
          </a:p>
          <a:p>
            <a:r>
              <a:rPr lang="cs-CZ" dirty="0" err="1">
                <a:latin typeface="Rockwell Nova" panose="02060503020205020403" pitchFamily="18" charset="0"/>
              </a:rPr>
              <a:t>target</a:t>
            </a:r>
            <a:r>
              <a:rPr lang="cs-CZ" dirty="0">
                <a:latin typeface="Rockwell Nova" panose="02060503020205020403" pitchFamily="18" charset="0"/>
              </a:rPr>
              <a:t> (Určuje, jak má být otevřen odkaz např., v novém okně)</a:t>
            </a:r>
            <a:endParaRPr lang="en-US" dirty="0">
              <a:latin typeface="Rockwell Nova" panose="020605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5236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">
        <p:dissolve/>
      </p:transition>
    </mc:Choice>
    <mc:Fallback xmlns="">
      <p:transition>
        <p:dissolv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řidlice">
  <a:themeElements>
    <a:clrScheme name="Břidlic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Břidlic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řidlic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Břidlice</Template>
  <TotalTime>367</TotalTime>
  <Words>819</Words>
  <Application>Microsoft Office PowerPoint</Application>
  <PresentationFormat>Širokoúhlá obrazovka</PresentationFormat>
  <Paragraphs>124</Paragraphs>
  <Slides>21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21</vt:i4>
      </vt:variant>
    </vt:vector>
  </HeadingPairs>
  <TitlesOfParts>
    <vt:vector size="25" baseType="lpstr">
      <vt:lpstr>Calisto MT</vt:lpstr>
      <vt:lpstr>Rockwell Nova</vt:lpstr>
      <vt:lpstr>Wingdings 2</vt:lpstr>
      <vt:lpstr>Břidlice</vt:lpstr>
      <vt:lpstr>HTML, CSS, JAVASCRIPT</vt:lpstr>
      <vt:lpstr>Obsah</vt:lpstr>
      <vt:lpstr>Struktura HTML</vt:lpstr>
      <vt:lpstr>Značky a Atributy</vt:lpstr>
      <vt:lpstr>Přehled značek – Základní struktura</vt:lpstr>
      <vt:lpstr>Přehled značek – Textové značky</vt:lpstr>
      <vt:lpstr>Přehled značek – Seznamy a Tabulky</vt:lpstr>
      <vt:lpstr>Přehled značek – Formuláře a Multimédia</vt:lpstr>
      <vt:lpstr>Přehled atributů – Základní a Odkazové</vt:lpstr>
      <vt:lpstr>Přehled atributů – Obrázkové, Formulářové a pro vstupní pole</vt:lpstr>
      <vt:lpstr>Přehled atributů – Meta značky a Tabulky</vt:lpstr>
      <vt:lpstr>Stylování s CSS</vt:lpstr>
      <vt:lpstr>Základní struktura CSS</vt:lpstr>
      <vt:lpstr>CSS Selektory</vt:lpstr>
      <vt:lpstr>Responzivní design s Media Query</vt:lpstr>
      <vt:lpstr>Písmo ve WWW</vt:lpstr>
      <vt:lpstr>JavaScript</vt:lpstr>
      <vt:lpstr>Struktura JavaScriptu</vt:lpstr>
      <vt:lpstr>Manipulace s DOM</vt:lpstr>
      <vt:lpstr>Interaktivní funkce</vt:lpstr>
      <vt:lpstr>Konec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HTML, CSS, JAVASCRIPT</dc:title>
  <dc:creator>Seidel1 Jan (2020);Gráf David (2020)</dc:creator>
  <cp:lastModifiedBy>Gráf David (2020)</cp:lastModifiedBy>
  <cp:revision>18</cp:revision>
  <dcterms:created xsi:type="dcterms:W3CDTF">2024-01-26T16:08:23Z</dcterms:created>
  <dcterms:modified xsi:type="dcterms:W3CDTF">2024-01-28T19:51:09Z</dcterms:modified>
</cp:coreProperties>
</file>