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03B5A0-15F8-4C99-AFC1-956F43C85EF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BD68F2-C91F-026A-F6B3-04EC9A28E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Rockwell Nova" panose="020F0502020204030204" pitchFamily="18" charset="0"/>
              </a:rPr>
              <a:t>HTML, CSS, JAVASCRIPT</a:t>
            </a:r>
            <a:endParaRPr lang="en-US" dirty="0">
              <a:latin typeface="Rockwell Nova" panose="020F05020202040302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C567EA-92E3-B637-CE8D-BE268B9C3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sz="2800" dirty="0">
                <a:latin typeface="Rockwell Nova" panose="02060503020205020403" pitchFamily="18" charset="0"/>
              </a:rPr>
              <a:t>SPŠ a VOŠ</a:t>
            </a:r>
          </a:p>
          <a:p>
            <a:r>
              <a:rPr lang="cs-CZ" sz="2800" dirty="0">
                <a:latin typeface="Rockwell Nova" panose="02060503020205020403" pitchFamily="18" charset="0"/>
              </a:rPr>
              <a:t>Seidel, Gráf</a:t>
            </a:r>
            <a:endParaRPr lang="en-US" sz="28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 fontScale="90000"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Obrázkové, Formulářové a pro vstupní pole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src</a:t>
            </a:r>
            <a:r>
              <a:rPr lang="cs-CZ" dirty="0">
                <a:latin typeface="Rockwell Nova" panose="02060503020205020403" pitchFamily="18" charset="0"/>
              </a:rPr>
              <a:t> (Určuje zdrojový soubor obrázků)</a:t>
            </a:r>
          </a:p>
          <a:p>
            <a:r>
              <a:rPr lang="cs-CZ" dirty="0">
                <a:latin typeface="Rockwell Nova" panose="02060503020205020403" pitchFamily="18" charset="0"/>
              </a:rPr>
              <a:t>alt (Poskytuje alternativní text pro případ, že obrázek není načten)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action</a:t>
            </a:r>
            <a:r>
              <a:rPr lang="cs-CZ" dirty="0">
                <a:latin typeface="Rockwell Nova" panose="02060503020205020403" pitchFamily="18" charset="0"/>
              </a:rPr>
              <a:t> (Určuje cílový skript nebo URL pro zpracování dat formuláře)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method</a:t>
            </a:r>
            <a:r>
              <a:rPr lang="cs-CZ" dirty="0">
                <a:latin typeface="Rockwell Nova" panose="02060503020205020403" pitchFamily="18" charset="0"/>
              </a:rPr>
              <a:t> (Určuje metodu odeslání formuláře GET nebo POST)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(Uděluje jméno formuláři pro identifikaci)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type (Určuje typ vstupního pole: text, </a:t>
            </a:r>
            <a:r>
              <a:rPr lang="cs-CZ" dirty="0" err="1">
                <a:latin typeface="Rockwell Nova" panose="02060503020205020403" pitchFamily="18" charset="0"/>
              </a:rPr>
              <a:t>password</a:t>
            </a:r>
            <a:r>
              <a:rPr lang="cs-CZ" dirty="0">
                <a:latin typeface="Rockwell Nova" panose="02060503020205020403" pitchFamily="18" charset="0"/>
              </a:rPr>
              <a:t>, checkbox)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placeholder</a:t>
            </a:r>
            <a:r>
              <a:rPr lang="cs-CZ" dirty="0">
                <a:latin typeface="Rockwell Nova" panose="02060503020205020403" pitchFamily="18" charset="0"/>
              </a:rPr>
              <a:t> (Poskytuje textový návod uvnitř prázdného vstupního pole)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Meta značky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charset</a:t>
            </a:r>
            <a:r>
              <a:rPr lang="cs-CZ" dirty="0">
                <a:latin typeface="Rockwell Nova" panose="02060503020205020403" pitchFamily="18" charset="0"/>
              </a:rPr>
              <a:t> (Určuje kódování </a:t>
            </a:r>
            <a:r>
              <a:rPr lang="cs-CZ" dirty="0" err="1">
                <a:latin typeface="Rockwell Nova" panose="02060503020205020403" pitchFamily="18" charset="0"/>
              </a:rPr>
              <a:t>zanků</a:t>
            </a:r>
            <a:r>
              <a:rPr lang="cs-CZ" dirty="0">
                <a:latin typeface="Rockwell Nova" panose="02060503020205020403" pitchFamily="18" charset="0"/>
              </a:rPr>
              <a:t> dokumentu)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a </a:t>
            </a:r>
            <a:r>
              <a:rPr lang="cs-CZ" dirty="0" err="1">
                <a:latin typeface="Rockwell Nova" panose="02060503020205020403" pitchFamily="18" charset="0"/>
              </a:rPr>
              <a:t>content</a:t>
            </a:r>
            <a:r>
              <a:rPr lang="cs-CZ" dirty="0">
                <a:latin typeface="Rockwell Nova" panose="02060503020205020403" pitchFamily="18" charset="0"/>
              </a:rPr>
              <a:t> (Používá se pro různé meta informace)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colspan</a:t>
            </a:r>
            <a:r>
              <a:rPr lang="cs-CZ" dirty="0">
                <a:latin typeface="Rockwell Nova" panose="02060503020205020403" pitchFamily="18" charset="0"/>
              </a:rPr>
              <a:t> (Určuje, kolik sloupců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rowspan</a:t>
            </a:r>
            <a:r>
              <a:rPr lang="cs-CZ" dirty="0">
                <a:latin typeface="Rockwell Nova" panose="02060503020205020403" pitchFamily="18" charset="0"/>
              </a:rPr>
              <a:t> (Určuje, kolik řádků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border</a:t>
            </a:r>
            <a:r>
              <a:rPr lang="cs-CZ" dirty="0">
                <a:latin typeface="Rockwell Nova" panose="02060503020205020403" pitchFamily="18" charset="0"/>
              </a:rPr>
              <a:t> (Určuje tloušťku okraje tabulky)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25095-B960-E919-36A3-1BE25C9D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Stylování s CSS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73B4F2-A51F-4F93-1044-C0F33CEE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 err="1">
                <a:latin typeface="Rockwell Nova" panose="02060503020205020403" pitchFamily="18" charset="0"/>
              </a:rPr>
              <a:t>Cascading</a:t>
            </a:r>
            <a:r>
              <a:rPr lang="cs-CZ" dirty="0">
                <a:latin typeface="Rockwell Nova" panose="02060503020205020403" pitchFamily="18" charset="0"/>
              </a:rPr>
              <a:t> Style </a:t>
            </a:r>
            <a:r>
              <a:rPr lang="cs-CZ" dirty="0" err="1">
                <a:latin typeface="Rockwell Nova" panose="02060503020205020403" pitchFamily="18" charset="0"/>
              </a:rPr>
              <a:t>Sheets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Pro popis vzhledu dokumentu HTML</a:t>
            </a:r>
          </a:p>
          <a:p>
            <a:r>
              <a:rPr lang="cs-CZ" dirty="0">
                <a:latin typeface="Rockwell Nova" panose="02060503020205020403" pitchFamily="18" charset="0"/>
              </a:rPr>
              <a:t>Umístěn ve vedlejších souborech nebo přímo vložen v HTML pomocí značky &lt;style&gt;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7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39A1D-30D5-9012-0002-EE0FA3E2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Základní struktura CSS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55576-EBF1-528E-4DAA-D32AC9E5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Selektor: Vybere daný prvek pro stylování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Vlastnost: Specifikuje vlastnost, která se má změnit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Hodnoty: Určuje hodnotu vlastnosti</a:t>
            </a:r>
            <a:endParaRPr lang="en-US" sz="2400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8D7E1-D00E-44F8-0599-1CF53599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609788"/>
            <a:ext cx="5736863" cy="22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3C8BD-0BD9-B99A-6101-FC3B725C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CSS Selektory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1EED0-9D07-B46D-46CB-A5C77F05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.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 (Vybere elementy s třídou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#priklad (Vybere elementy s id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* (Vybere všechny elementy)</a:t>
            </a:r>
          </a:p>
          <a:p>
            <a:r>
              <a:rPr lang="cs-CZ" dirty="0">
                <a:latin typeface="Rockwell Nova" panose="02060503020205020403" pitchFamily="18" charset="0"/>
              </a:rPr>
              <a:t>p (Vybere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div, p (Vybere značky div a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 p (Vybere značky p uvnitř div)</a:t>
            </a:r>
          </a:p>
          <a:p>
            <a:r>
              <a:rPr lang="cs-CZ" dirty="0">
                <a:latin typeface="Rockwell Nova" panose="02060503020205020403" pitchFamily="18" charset="0"/>
              </a:rPr>
              <a:t>[atribut] (Vybere značky s daným atributem)</a:t>
            </a:r>
          </a:p>
          <a:p>
            <a:r>
              <a:rPr lang="cs-CZ" dirty="0">
                <a:latin typeface="Rockwell Nova" panose="02060503020205020403" pitchFamily="18" charset="0"/>
              </a:rPr>
              <a:t>p::before (Vložení před obsah každé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a:hover (Vybírá odkazy při přejetí myší)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9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3313DA-9A7C-8865-2F11-113FE31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JavaScript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64CB9-A6B9-C715-7721-8BEB6D2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Skriptovací jazyk pro interaktivitu na webových stránkách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Běží v prohlížeči klienta</a:t>
            </a:r>
          </a:p>
          <a:p>
            <a:r>
              <a:rPr lang="en-US" dirty="0" err="1">
                <a:latin typeface="Rockwell Nova" panose="02060503020205020403" pitchFamily="18" charset="0"/>
              </a:rPr>
              <a:t>Umístěn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vedlejších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souborech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přímo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vložen</a:t>
            </a:r>
            <a:r>
              <a:rPr lang="en-US" dirty="0">
                <a:latin typeface="Rockwell Nova" panose="02060503020205020403" pitchFamily="18" charset="0"/>
              </a:rPr>
              <a:t> v HTML </a:t>
            </a:r>
            <a:r>
              <a:rPr lang="en-US" dirty="0" err="1">
                <a:latin typeface="Rockwell Nova" panose="02060503020205020403" pitchFamily="18" charset="0"/>
              </a:rPr>
              <a:t>pomocí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značky</a:t>
            </a:r>
            <a:r>
              <a:rPr lang="en-US" dirty="0">
                <a:latin typeface="Rockwell Nova" panose="02060503020205020403" pitchFamily="18" charset="0"/>
              </a:rPr>
              <a:t> &lt;</a:t>
            </a:r>
            <a:r>
              <a:rPr lang="cs-CZ" dirty="0">
                <a:latin typeface="Rockwell Nova" panose="02060503020205020403" pitchFamily="18" charset="0"/>
              </a:rPr>
              <a:t>script</a:t>
            </a:r>
            <a:r>
              <a:rPr lang="en-US" dirty="0">
                <a:latin typeface="Rockwell Nova" panose="02060503020205020403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785193-596D-3D80-36A6-C0579886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Struktura </a:t>
            </a:r>
            <a:r>
              <a:rPr lang="cs-CZ" sz="3600" dirty="0" err="1">
                <a:latin typeface="Rockwell Nova" panose="02060503020205020403" pitchFamily="18" charset="0"/>
              </a:rPr>
              <a:t>JavaScriptu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45052-08CD-1D4C-4831-7FA5C0B6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54" y="643467"/>
            <a:ext cx="7494274" cy="1956298"/>
          </a:xfrm>
        </p:spPr>
        <p:txBody>
          <a:bodyPr anchor="ctr">
            <a:normAutofit/>
          </a:bodyPr>
          <a:lstStyle/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Funkce: Bloky kódu, mohou být opakovaně volány</a:t>
            </a: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Proměnné: Používány k ukládání a manipulování </a:t>
            </a:r>
            <a:r>
              <a:rPr lang="cs-CZ" dirty="0" err="1">
                <a:latin typeface="Rockwell Nova" panose="02060503020205020403" pitchFamily="18" charset="0"/>
              </a:rPr>
              <a:t>shodnotami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Operátory: Symboly, které provádějí operace a vracejí výsledek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8A0E2C-0C6B-38F6-EF5E-1DF883A8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03796"/>
            <a:ext cx="10926860" cy="2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5054-92CF-9EAC-779A-37274A30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Manipulace s DOM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863E2-9467-036C-3C25-65F0B2C4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Rockwell Nova" panose="02060503020205020403" pitchFamily="18" charset="0"/>
              </a:rPr>
              <a:t>DOM: Reprezentuje dokument HTML jako strom objektů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Umožňuje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JavaScriptu</a:t>
            </a:r>
            <a:r>
              <a:rPr lang="cs-CZ" dirty="0">
                <a:effectLst/>
                <a:latin typeface="Rockwell Nova" panose="02060503020205020403" pitchFamily="18" charset="0"/>
              </a:rPr>
              <a:t> manipulovat s obsahem a vzhledem stránky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Získání prvků: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getElementById</a:t>
            </a:r>
            <a:r>
              <a:rPr lang="cs-CZ" dirty="0">
                <a:effectLst/>
                <a:latin typeface="Rockwell Nova" panose="02060503020205020403" pitchFamily="18" charset="0"/>
              </a:rPr>
              <a:t>(),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getElementbyClassName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Manipulace s obsahem: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innerHTML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textContent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appendChild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  <a:endParaRPr lang="en-US" dirty="0">
              <a:effectLst/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0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E6051-B401-0425-00CD-896DD0C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709"/>
            <a:ext cx="10353762" cy="970450"/>
          </a:xfrm>
        </p:spPr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Interaktivní funkce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7" name="Zástupný obsah 6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49A43523-78C4-3C48-1AF4-ADE6ADC8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8" y="1223248"/>
            <a:ext cx="8364355" cy="3955144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2F6567D-13E0-D8E8-1C73-49569534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98" y="5403481"/>
            <a:ext cx="836435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Responzivní design s Media </a:t>
            </a:r>
            <a:r>
              <a:rPr lang="cs-CZ" sz="3600" dirty="0" err="1">
                <a:latin typeface="Rockwell Nova" panose="02060503020205020403" pitchFamily="18" charset="0"/>
              </a:rPr>
              <a:t>Query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Design, který reaguje na různé velikosti obrazovek a zařízení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Cíl je poskytnout optimální zkušenost uživatele na všech zařízeních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Důvody</a:t>
            </a:r>
            <a:r>
              <a:rPr lang="cs-CZ" sz="2400" b="1" dirty="0">
                <a:latin typeface="Rockwell Nova" panose="02060503020205020403" pitchFamily="18" charset="0"/>
              </a:rPr>
              <a:t>: </a:t>
            </a:r>
            <a:r>
              <a:rPr lang="cs-CZ" sz="2400" dirty="0">
                <a:latin typeface="Rockwell Nova" panose="02060503020205020403" pitchFamily="18" charset="0"/>
              </a:rPr>
              <a:t>Poskytuje konzistentní vzhled, zvyšuje přístupnost pro uživatele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endParaRPr lang="en-US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2871AB-383A-B020-DB53-36CDC06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150570"/>
            <a:ext cx="10926860" cy="27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959CBC-F40B-E704-A222-9151F174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Obsah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6159B-1122-48DD-C70C-6A58F2F3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sz="2400" dirty="0">
                <a:latin typeface="Rockwell Nova" panose="02060503020205020403" pitchFamily="18" charset="0"/>
              </a:rPr>
              <a:t>Základy HTML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Stylování s CSS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Interaktivita s </a:t>
            </a:r>
            <a:r>
              <a:rPr lang="cs-CZ" sz="2400" dirty="0" err="1">
                <a:latin typeface="Rockwell Nova" panose="02060503020205020403" pitchFamily="18" charset="0"/>
              </a:rPr>
              <a:t>JavaScriptem</a:t>
            </a:r>
            <a:endParaRPr lang="cs-CZ" sz="2400" dirty="0">
              <a:latin typeface="Rockwell Nova" panose="02060503020205020403" pitchFamily="18" charset="0"/>
            </a:endParaRPr>
          </a:p>
          <a:p>
            <a:r>
              <a:rPr lang="cs-CZ" sz="2400" dirty="0">
                <a:latin typeface="Rockwell Nova" panose="02060503020205020403" pitchFamily="18" charset="0"/>
              </a:rPr>
              <a:t>Písmo ve WWW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Responzivní design s Media </a:t>
            </a:r>
            <a:r>
              <a:rPr lang="cs-CZ" sz="2400" dirty="0" err="1">
                <a:latin typeface="Rockwell Nova" panose="02060503020205020403" pitchFamily="18" charset="0"/>
              </a:rPr>
              <a:t>Query</a:t>
            </a:r>
            <a:endParaRPr lang="cs-CZ" sz="2400" dirty="0">
              <a:latin typeface="Rockwell Nova" panose="02060503020205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F668C-F06E-5F7D-0F0D-4E6705E0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Struktura HTML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9F2218-E331-6D34-8061-84BC769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BC64"/>
              </a:buClr>
            </a:pPr>
            <a:r>
              <a:rPr lang="cs-CZ" dirty="0" err="1">
                <a:latin typeface="Rockwell Nova" panose="02060503020205020403" pitchFamily="18" charset="0"/>
              </a:rPr>
              <a:t>HyperText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Markup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Language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Základ všech webových stánek</a:t>
            </a: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Definuje strukturu obsahu pomocí značek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618C58-8483-2416-1099-9886121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32" y="2761823"/>
            <a:ext cx="9423936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A71A8-5E63-FDFC-E109-8AA8A7D0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Značky a Atributy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2F5D73-D6CF-6030-DF54-807A0BF9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ckwell Nova" panose="02060503020205020403" pitchFamily="18" charset="0"/>
              </a:rPr>
              <a:t>Definují</a:t>
            </a:r>
            <a:r>
              <a:rPr lang="en-US" dirty="0">
                <a:latin typeface="Rockwell Nova" panose="02060503020205020403" pitchFamily="18" charset="0"/>
              </a:rPr>
              <a:t>, </a:t>
            </a:r>
            <a:r>
              <a:rPr lang="en-US" dirty="0" err="1">
                <a:latin typeface="Rockwell Nova" panose="02060503020205020403" pitchFamily="18" charset="0"/>
              </a:rPr>
              <a:t>jakým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způsobem</a:t>
            </a:r>
            <a:r>
              <a:rPr lang="en-US" dirty="0">
                <a:latin typeface="Rockwell Nova" panose="02060503020205020403" pitchFamily="18" charset="0"/>
              </a:rPr>
              <a:t> se </a:t>
            </a:r>
            <a:r>
              <a:rPr lang="en-US" dirty="0" err="1">
                <a:latin typeface="Rockwell Nova" panose="02060503020205020403" pitchFamily="18" charset="0"/>
              </a:rPr>
              <a:t>má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obsah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zobrazit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zpracovat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Jsou klíčové pro strukturu</a:t>
            </a:r>
          </a:p>
          <a:p>
            <a:r>
              <a:rPr lang="cs-CZ" dirty="0">
                <a:latin typeface="Rockwell Nova" panose="02060503020205020403" pitchFamily="18" charset="0"/>
              </a:rPr>
              <a:t>Značky mají otevírací &lt;h1&gt; a uzavírací &lt;/h1&gt; části</a:t>
            </a:r>
          </a:p>
          <a:p>
            <a:r>
              <a:rPr lang="cs-CZ" dirty="0">
                <a:latin typeface="Rockwell Nova" panose="02060503020205020403" pitchFamily="18" charset="0"/>
              </a:rPr>
              <a:t>Mají strukturální a sémantický význam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Atributy poskytují dodatečné informace o značkách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Jsou uváděny uvnitř otevíracích značek</a:t>
            </a:r>
          </a:p>
          <a:p>
            <a:r>
              <a:rPr lang="cs-CZ" dirty="0">
                <a:latin typeface="Rockwell Nova" panose="02060503020205020403" pitchFamily="18" charset="0"/>
              </a:rPr>
              <a:t>Mohou ovlivnit vizuální prezentaci</a:t>
            </a:r>
          </a:p>
          <a:p>
            <a:r>
              <a:rPr lang="en-US" dirty="0">
                <a:latin typeface="Rockwell Nova" panose="02060503020205020403" pitchFamily="18" charset="0"/>
              </a:rPr>
              <a:t>&lt;</a:t>
            </a:r>
            <a:r>
              <a:rPr lang="en-US" dirty="0" err="1">
                <a:latin typeface="Rockwell Nova" panose="02060503020205020403" pitchFamily="18" charset="0"/>
              </a:rPr>
              <a:t>img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src</a:t>
            </a:r>
            <a:r>
              <a:rPr lang="en-US" dirty="0">
                <a:latin typeface="Rockwell Nova" panose="02060503020205020403" pitchFamily="18" charset="0"/>
              </a:rPr>
              <a:t>="obrazek.jpg" alt="</a:t>
            </a:r>
            <a:r>
              <a:rPr lang="en-US" dirty="0" err="1">
                <a:latin typeface="Rockwell Nova" panose="02060503020205020403" pitchFamily="18" charset="0"/>
              </a:rPr>
              <a:t>Popis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obrázku</a:t>
            </a:r>
            <a:r>
              <a:rPr lang="en-US" dirty="0">
                <a:latin typeface="Rockwell Nova" panose="02060503020205020403" pitchFamily="18" charset="0"/>
              </a:rPr>
              <a:t>" width="300" height="200"&gt;</a:t>
            </a:r>
          </a:p>
        </p:txBody>
      </p:sp>
    </p:spTree>
    <p:extLst>
      <p:ext uri="{BB962C8B-B14F-4D97-AF65-F5344CB8AC3E}">
        <p14:creationId xmlns:p14="http://schemas.microsoft.com/office/powerpoint/2010/main" val="403721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Základní struktura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Nova" panose="02060503020205020403" pitchFamily="18" charset="0"/>
              </a:rPr>
              <a:t>&lt;html&gt;</a:t>
            </a:r>
            <a:r>
              <a:rPr lang="cs-CZ" dirty="0">
                <a:latin typeface="Rockwell Nova" panose="02060503020205020403" pitchFamily="18" charset="0"/>
              </a:rPr>
              <a:t> (Obaluje celý HTML dokument)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&lt;head&gt;</a:t>
            </a:r>
            <a:r>
              <a:rPr lang="cs-CZ" dirty="0">
                <a:latin typeface="Rockwell Nova" panose="02060503020205020403" pitchFamily="18" charset="0"/>
              </a:rPr>
              <a:t> (Obsahuje meta-informace o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&lt;title&gt;</a:t>
            </a:r>
            <a:r>
              <a:rPr lang="cs-CZ" dirty="0">
                <a:latin typeface="Rockwell Nova" panose="02060503020205020403" pitchFamily="18" charset="0"/>
              </a:rPr>
              <a:t> (Určuje titulek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&lt;body&gt;</a:t>
            </a:r>
            <a:r>
              <a:rPr lang="cs-CZ" dirty="0">
                <a:latin typeface="Rockwell Nova" panose="02060503020205020403" pitchFamily="18" charset="0"/>
              </a:rPr>
              <a:t> (Obsahuje veškerý viditelný obsah stránky)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&lt;meta&gt; (Dodatečné informace o dokumentu)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&lt;script&gt; (Plocha pro Javascript skripty)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&lt;style&gt; (Plocha pro CSS stylování)</a:t>
            </a:r>
          </a:p>
        </p:txBody>
      </p:sp>
    </p:spTree>
    <p:extLst>
      <p:ext uri="{BB962C8B-B14F-4D97-AF65-F5344CB8AC3E}">
        <p14:creationId xmlns:p14="http://schemas.microsoft.com/office/powerpoint/2010/main" val="7056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Textové značky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&lt;h1&gt; až &lt;h6&gt; (Nadpisy)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&lt;p&gt; (Odstavec)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&lt;a&gt; (Odkaz)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strong</a:t>
            </a:r>
            <a:r>
              <a:rPr lang="cs-CZ" dirty="0">
                <a:latin typeface="Rockwell Nova" panose="02060503020205020403" pitchFamily="18" charset="0"/>
              </a:rPr>
              <a:t>&gt; nebo &lt;b&gt; (Tučný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em</a:t>
            </a:r>
            <a:r>
              <a:rPr lang="cs-CZ" dirty="0">
                <a:latin typeface="Rockwell Nova" panose="02060503020205020403" pitchFamily="18" charset="0"/>
              </a:rPr>
              <a:t>&gt; nebo &lt;i&gt; (Kurzíva)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&lt;u&gt; (Podtržený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&lt;s&gt; (Přeškrtnutý text)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Seznamy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&lt;ul&gt; (Nečíslovaný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ol</a:t>
            </a:r>
            <a:r>
              <a:rPr lang="cs-CZ" dirty="0">
                <a:latin typeface="Rockwell Nova" panose="02060503020205020403" pitchFamily="18" charset="0"/>
              </a:rPr>
              <a:t>&gt; (Číslovaný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li</a:t>
            </a:r>
            <a:r>
              <a:rPr lang="cs-CZ" dirty="0">
                <a:latin typeface="Rockwell Nova" panose="02060503020205020403" pitchFamily="18" charset="0"/>
              </a:rPr>
              <a:t>&gt; (Položka seznamu)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&lt;table&gt; (Tabulka)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tr</a:t>
            </a:r>
            <a:r>
              <a:rPr lang="cs-CZ" dirty="0">
                <a:latin typeface="Rockwell Nova" panose="02060503020205020403" pitchFamily="18" charset="0"/>
              </a:rPr>
              <a:t>&gt; (Řádek tabulky)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td</a:t>
            </a:r>
            <a:r>
              <a:rPr lang="cs-CZ" dirty="0">
                <a:latin typeface="Rockwell Nova" panose="02060503020205020403" pitchFamily="18" charset="0"/>
              </a:rPr>
              <a:t>&gt; (Buňka v řádku)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th</a:t>
            </a:r>
            <a:r>
              <a:rPr lang="cs-CZ" dirty="0">
                <a:latin typeface="Rockwell Nova" panose="02060503020205020403" pitchFamily="18" charset="0"/>
              </a:rPr>
              <a:t>&gt; (Hlavičková buňka)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3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Formuláře a Multimédia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form</a:t>
            </a:r>
            <a:r>
              <a:rPr lang="cs-CZ" dirty="0">
                <a:latin typeface="Rockwell Nova" panose="02060503020205020403" pitchFamily="18" charset="0"/>
              </a:rPr>
              <a:t>&gt; (Formulář)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&lt;input&gt; (Vstupní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textarea</a:t>
            </a:r>
            <a:r>
              <a:rPr lang="cs-CZ" dirty="0">
                <a:latin typeface="Rockwell Nova" panose="02060503020205020403" pitchFamily="18" charset="0"/>
              </a:rPr>
              <a:t>&gt; (Textové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select</a:t>
            </a:r>
            <a:r>
              <a:rPr lang="cs-CZ" dirty="0">
                <a:latin typeface="Rockwell Nova" panose="02060503020205020403" pitchFamily="18" charset="0"/>
              </a:rPr>
              <a:t>&gt; (Výběrové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button</a:t>
            </a:r>
            <a:r>
              <a:rPr lang="cs-CZ" dirty="0">
                <a:latin typeface="Rockwell Nova" panose="02060503020205020403" pitchFamily="18" charset="0"/>
              </a:rPr>
              <a:t>&gt; (Tlačítko)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&lt;audio&gt;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&lt;video&gt;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Základní a Odkazové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class</a:t>
            </a:r>
            <a:r>
              <a:rPr lang="cs-CZ" dirty="0">
                <a:latin typeface="Rockwell Nova" panose="02060503020205020403" pitchFamily="18" charset="0"/>
              </a:rPr>
              <a:t> (Určuje třídu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id (Určuje identifikátor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style (Definuje inline styly pro daný prvek)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title</a:t>
            </a:r>
            <a:r>
              <a:rPr lang="cs-CZ" dirty="0">
                <a:latin typeface="Rockwell Nova" panose="02060503020205020403" pitchFamily="18" charset="0"/>
              </a:rPr>
              <a:t> (Poskytuje dodatečná textový popis)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href</a:t>
            </a:r>
            <a:r>
              <a:rPr lang="cs-CZ" dirty="0">
                <a:latin typeface="Rockwell Nova" panose="02060503020205020403" pitchFamily="18" charset="0"/>
              </a:rPr>
              <a:t> (Určuje cílovou adresu odkazu)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target</a:t>
            </a:r>
            <a:r>
              <a:rPr lang="cs-CZ" dirty="0">
                <a:latin typeface="Rockwell Nova" panose="02060503020205020403" pitchFamily="18" charset="0"/>
              </a:rPr>
              <a:t> (Určuje, jak má být otevřen odkaz např., v novém okně)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302</TotalTime>
  <Words>793</Words>
  <Application>Microsoft Office PowerPoint</Application>
  <PresentationFormat>Širokoúhlá obrazovka</PresentationFormat>
  <Paragraphs>119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Calisto MT</vt:lpstr>
      <vt:lpstr>Rockwell Nova</vt:lpstr>
      <vt:lpstr>Wingdings 2</vt:lpstr>
      <vt:lpstr>Břidlice</vt:lpstr>
      <vt:lpstr>HTML, CSS, JAVASCRIPT</vt:lpstr>
      <vt:lpstr>Obsah</vt:lpstr>
      <vt:lpstr>Struktura HTML</vt:lpstr>
      <vt:lpstr>Značky a Atributy</vt:lpstr>
      <vt:lpstr>Přehled značek – Základní struktura</vt:lpstr>
      <vt:lpstr>Přehled značek – Textové značky</vt:lpstr>
      <vt:lpstr>Přehled značek – Seznamy a Tabulky</vt:lpstr>
      <vt:lpstr>Přehled značek – Formuláře a Multimédia</vt:lpstr>
      <vt:lpstr>Přehled atributů – Základní a Odkazové</vt:lpstr>
      <vt:lpstr>Přehled atributů – Obrázkové, Formulářové a pro vstupní pole</vt:lpstr>
      <vt:lpstr>Přehled atributů – Meta značky a Tabulky</vt:lpstr>
      <vt:lpstr>Stylování s CSS</vt:lpstr>
      <vt:lpstr>Základní struktura CSS</vt:lpstr>
      <vt:lpstr>CSS Selektory</vt:lpstr>
      <vt:lpstr>JavaScript</vt:lpstr>
      <vt:lpstr>Struktura JavaScriptu</vt:lpstr>
      <vt:lpstr>Manipulace s DOM</vt:lpstr>
      <vt:lpstr>Interaktivní funkce</vt:lpstr>
      <vt:lpstr>Responzivní design s Media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Seidel1 Jan (2020)</dc:creator>
  <cp:lastModifiedBy>Seidel1 Jan (2020)</cp:lastModifiedBy>
  <cp:revision>1</cp:revision>
  <dcterms:created xsi:type="dcterms:W3CDTF">2024-01-26T16:08:23Z</dcterms:created>
  <dcterms:modified xsi:type="dcterms:W3CDTF">2024-01-26T21:10:27Z</dcterms:modified>
</cp:coreProperties>
</file>