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5" r:id="rId3"/>
    <p:sldId id="278" r:id="rId4"/>
    <p:sldId id="284" r:id="rId5"/>
    <p:sldId id="289" r:id="rId6"/>
    <p:sldId id="285" r:id="rId7"/>
    <p:sldId id="290" r:id="rId8"/>
    <p:sldId id="287" r:id="rId9"/>
    <p:sldId id="28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5294" autoAdjust="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bdigital.unal.edu.co/2006/1/8646493.201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nalyticsvidhya.com/blog/2019/08/decoding-black-box-step-by-step-guide-interpretable-machine-learning-models-python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atboost.ai/docs/features/training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andfonline.com/doi/full/10.1080/23863781.2019.1695551?af=R&amp;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www.youtube.com/watch?v=VGRVRjr0vyw" TargetMode="External"/><Relationship Id="rId2" Type="http://schemas.openxmlformats.org/officeDocument/2006/relationships/hyperlink" Target="https://towardsdatascience.com/from-scratch-bayesian-inference-markov-chain-monte-carlo-and-metropolis-hastings-in-python-ef21a29e25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lecubica.com/insta-sanitarias-y-especiali/tratamiento-de-agua/" TargetMode="External"/><Relationship Id="rId2" Type="http://schemas.openxmlformats.org/officeDocument/2006/relationships/hyperlink" Target="http://www.bdigital.unal.edu.co/2006/1/8646493.201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fenómenos</a:t>
            </a:r>
            <a:r>
              <a:rPr lang="en-US" dirty="0"/>
              <a:t> </a:t>
            </a:r>
            <a:r>
              <a:rPr lang="en-US" dirty="0" err="1"/>
              <a:t>físicos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Manuel Valdés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26" y="206577"/>
            <a:ext cx="9371949" cy="1183566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90" y="2030741"/>
            <a:ext cx="9371948" cy="46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Antecedentes</a:t>
            </a:r>
            <a:r>
              <a:rPr lang="en-US" sz="2800" dirty="0"/>
              <a:t> y </a:t>
            </a:r>
            <a:r>
              <a:rPr lang="en-US" sz="2800" dirty="0" err="1"/>
              <a:t>Teoría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Aplicación</a:t>
            </a:r>
            <a:r>
              <a:rPr lang="en-US" sz="2800" dirty="0"/>
              <a:t>: </a:t>
            </a:r>
            <a:r>
              <a:rPr lang="en-US" sz="2800" dirty="0" err="1"/>
              <a:t>Tratamiento</a:t>
            </a:r>
            <a:r>
              <a:rPr lang="en-US" sz="2800" dirty="0"/>
              <a:t> de </a:t>
            </a:r>
            <a:r>
              <a:rPr lang="en-US" sz="2800" dirty="0" err="1"/>
              <a:t>aguas</a:t>
            </a:r>
            <a:r>
              <a:rPr lang="en-US" sz="2800" dirty="0"/>
              <a:t> </a:t>
            </a:r>
            <a:r>
              <a:rPr lang="en-US" sz="2800" dirty="0" err="1"/>
              <a:t>residuales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Aplicación</a:t>
            </a:r>
            <a:r>
              <a:rPr lang="en-US" sz="2800" dirty="0"/>
              <a:t>: Código.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0226" y="6651422"/>
            <a:ext cx="9201750" cy="2065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Graphic 9" descr="Microscope">
            <a:extLst>
              <a:ext uri="{FF2B5EF4-FFF2-40B4-BE49-F238E27FC236}">
                <a16:creationId xmlns:a16="http://schemas.microsoft.com/office/drawing/2014/main" id="{BE92B036-9E70-4AB7-A294-85CB3B252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16" y="1872456"/>
            <a:ext cx="914400" cy="914400"/>
          </a:xfrm>
          <a:prstGeom prst="rect">
            <a:avLst/>
          </a:prstGeom>
        </p:spPr>
      </p:pic>
      <p:pic>
        <p:nvPicPr>
          <p:cNvPr id="12" name="Graphic 11" descr="Water">
            <a:extLst>
              <a:ext uri="{FF2B5EF4-FFF2-40B4-BE49-F238E27FC236}">
                <a16:creationId xmlns:a16="http://schemas.microsoft.com/office/drawing/2014/main" id="{27D070BE-FF5D-4639-8846-3FCA6CEF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489" y="2983419"/>
            <a:ext cx="850653" cy="850653"/>
          </a:xfrm>
          <a:prstGeom prst="rect">
            <a:avLst/>
          </a:prstGeom>
        </p:spPr>
      </p:pic>
      <p:pic>
        <p:nvPicPr>
          <p:cNvPr id="14" name="Graphic 13" descr="Programmer">
            <a:extLst>
              <a:ext uri="{FF2B5EF4-FFF2-40B4-BE49-F238E27FC236}">
                <a16:creationId xmlns:a16="http://schemas.microsoft.com/office/drawing/2014/main" id="{1D6EA294-CC36-403E-AC4F-6880F0AD9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4" y="3853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4608576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Fenomenología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3" y="1911207"/>
            <a:ext cx="4608576" cy="3811271"/>
          </a:xfrm>
        </p:spPr>
        <p:txBody>
          <a:bodyPr/>
          <a:lstStyle/>
          <a:p>
            <a:r>
              <a:rPr lang="es-CL" b="0" i="1" dirty="0">
                <a:latin typeface="Cambria Math" panose="02040503050406030204" pitchFamily="18" charset="0"/>
              </a:rPr>
              <a:t>Busca relaciones entre la</a:t>
            </a:r>
            <a:r>
              <a:rPr lang="es-CL" i="1" dirty="0">
                <a:latin typeface="Cambria Math" panose="02040503050406030204" pitchFamily="18" charset="0"/>
              </a:rPr>
              <a:t>s variables que interactúan en un sistema, determinando coeficientes experimentales para ajustar modelos.</a:t>
            </a:r>
          </a:p>
          <a:p>
            <a:pPr marL="0" indent="0">
              <a:buNone/>
            </a:pPr>
            <a:endParaRPr lang="es-CL" i="1" dirty="0">
              <a:latin typeface="Cambria Math" panose="02040503050406030204" pitchFamily="18" charset="0"/>
            </a:endParaRPr>
          </a:p>
          <a:p>
            <a:r>
              <a:rPr lang="es-CL" i="1" dirty="0">
                <a:latin typeface="Cambria Math" panose="02040503050406030204" pitchFamily="18" charset="0"/>
              </a:rPr>
              <a:t>A partir de ecuaciones diferenciales sujetos a condiciones de borde, se modelan sistemas.</a:t>
            </a:r>
          </a:p>
          <a:p>
            <a:endParaRPr lang="es-CL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C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Fuente: </a:t>
            </a:r>
            <a:r>
              <a:rPr lang="es-CL" dirty="0">
                <a:hlinkClick r:id="rId2"/>
              </a:rPr>
              <a:t>http://www.bdigital.unal.edu.co/2006/1/8646493.2010.pdf</a:t>
            </a:r>
            <a:endParaRPr lang="en-US" dirty="0"/>
          </a:p>
        </p:txBody>
      </p:sp>
      <p:pic>
        <p:nvPicPr>
          <p:cNvPr id="1026" name="Picture 2" descr="http://4.bp.blogspot.com/-co7NL4eBJDA/USTKHAAvlCI/AAAAAAAADDY/iOTqg-rs6Bw/s1600/espircentro.jpg">
            <a:extLst>
              <a:ext uri="{FF2B5EF4-FFF2-40B4-BE49-F238E27FC236}">
                <a16:creationId xmlns:a16="http://schemas.microsoft.com/office/drawing/2014/main" id="{5203E174-71A2-49AF-A04E-0502DF5E33D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-1312" r="3523" b="4216"/>
          <a:stretch/>
        </p:blipFill>
        <p:spPr bwMode="auto">
          <a:xfrm>
            <a:off x="7121779" y="1035428"/>
            <a:ext cx="1345051" cy="9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r0b_OIv2xzE/USTKFNpXfYI/AAAAAAAADDE/0mJmEPEgP-o/s1600/espira+c.jpg">
            <a:extLst>
              <a:ext uri="{FF2B5EF4-FFF2-40B4-BE49-F238E27FC236}">
                <a16:creationId xmlns:a16="http://schemas.microsoft.com/office/drawing/2014/main" id="{743F8188-DA35-48DA-8506-17204676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50" y="192916"/>
            <a:ext cx="2251335" cy="246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591EC9B-913F-43A1-9828-58A4578663B6}"/>
              </a:ext>
            </a:extLst>
          </p:cNvPr>
          <p:cNvGrpSpPr/>
          <p:nvPr/>
        </p:nvGrpSpPr>
        <p:grpSpPr>
          <a:xfrm>
            <a:off x="6018275" y="2942700"/>
            <a:ext cx="5895580" cy="3480879"/>
            <a:chOff x="6018275" y="2942700"/>
            <a:chExt cx="5895580" cy="348087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76EDCB-468F-4B91-8908-E53E8F25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1779" y="5722478"/>
              <a:ext cx="3086367" cy="7011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0152D83-480A-475A-A298-9D213F7E1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8275" y="2942700"/>
              <a:ext cx="5895580" cy="265520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CB3BA5-D528-41FE-8828-F8AD039C30F6}"/>
              </a:ext>
            </a:extLst>
          </p:cNvPr>
          <p:cNvSpPr txBox="1"/>
          <p:nvPr/>
        </p:nvSpPr>
        <p:spPr>
          <a:xfrm>
            <a:off x="3827568" y="5803485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Efiecienca</a:t>
            </a:r>
            <a:r>
              <a:rPr lang="es-CL" dirty="0"/>
              <a:t> tanque de sedimentación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D1B45-F676-4942-977B-924D16DF5F08}"/>
              </a:ext>
            </a:extLst>
          </p:cNvPr>
          <p:cNvCxnSpPr>
            <a:endCxn id="16" idx="1"/>
          </p:cNvCxnSpPr>
          <p:nvPr/>
        </p:nvCxnSpPr>
        <p:spPr>
          <a:xfrm>
            <a:off x="6374167" y="6073028"/>
            <a:ext cx="747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4608576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Machine </a:t>
            </a:r>
            <a:r>
              <a:rPr lang="es-CL" i="1" dirty="0" err="1">
                <a:latin typeface="Cambria Math" panose="02040503050406030204" pitchFamily="18" charset="0"/>
              </a:rPr>
              <a:t>Learning</a:t>
            </a:r>
            <a:endParaRPr lang="es-CL" i="1" dirty="0">
              <a:latin typeface="Cambria Math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3" y="1911207"/>
            <a:ext cx="4298665" cy="3811271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A través del aprendizaje automático, generar modelos a partir de los datos históricos sin ser programados explícitamente. </a:t>
            </a:r>
          </a:p>
          <a:p>
            <a:pPr marL="0" indent="0">
              <a:buNone/>
            </a:pPr>
            <a:endParaRPr lang="es-CL" i="1" dirty="0">
              <a:latin typeface="Cambria Math" panose="02040503050406030204" pitchFamily="18" charset="0"/>
            </a:endParaRPr>
          </a:p>
          <a:p>
            <a:r>
              <a:rPr lang="es-CL" i="1" dirty="0">
                <a:latin typeface="Cambria Math" panose="02040503050406030204" pitchFamily="18" charset="0"/>
              </a:rPr>
              <a:t>A través de las otras variables que influyen en el sistema, buscar predecir la variable independiente en el tiempo actual.</a:t>
            </a:r>
          </a:p>
          <a:p>
            <a:endParaRPr lang="es-CL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C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Fuente: https://www.analyticsvidhya.com/blog/2019/08/decoding-black-box-step-by-step-guide-interpretable-machine-learning-models-python/</a:t>
            </a:r>
            <a:endParaRPr lang="es-C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7A00F-9BFF-4AB1-AFAE-19AEA6DFA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5"/>
          <a:stretch/>
        </p:blipFill>
        <p:spPr>
          <a:xfrm>
            <a:off x="5846366" y="860717"/>
            <a:ext cx="5962835" cy="3176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EE8491-B06D-40C5-A0C6-769003DB9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24" y="5042816"/>
            <a:ext cx="3653199" cy="8298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C92EE-F17E-4DA0-812F-09A55B42C810}"/>
              </a:ext>
            </a:extLst>
          </p:cNvPr>
          <p:cNvCxnSpPr/>
          <p:nvPr/>
        </p:nvCxnSpPr>
        <p:spPr>
          <a:xfrm flipH="1">
            <a:off x="7128769" y="4820575"/>
            <a:ext cx="79899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C84E7A-D367-47FF-AFB6-18665D2697EC}"/>
              </a:ext>
            </a:extLst>
          </p:cNvPr>
          <p:cNvSpPr txBox="1"/>
          <p:nvPr/>
        </p:nvSpPr>
        <p:spPr>
          <a:xfrm>
            <a:off x="6383045" y="4451243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 predicha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A8A1D0-1225-4C28-83DD-02DA9830E653}"/>
              </a:ext>
            </a:extLst>
          </p:cNvPr>
          <p:cNvCxnSpPr>
            <a:cxnSpLocks/>
          </p:cNvCxnSpPr>
          <p:nvPr/>
        </p:nvCxnSpPr>
        <p:spPr>
          <a:xfrm flipH="1" flipV="1">
            <a:off x="8265492" y="5818589"/>
            <a:ext cx="212302" cy="2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4F832-886F-44C7-AC72-82460F122BD0}"/>
              </a:ext>
            </a:extLst>
          </p:cNvPr>
          <p:cNvCxnSpPr>
            <a:cxnSpLocks/>
          </p:cNvCxnSpPr>
          <p:nvPr/>
        </p:nvCxnSpPr>
        <p:spPr>
          <a:xfrm flipH="1" flipV="1">
            <a:off x="8743827" y="5793385"/>
            <a:ext cx="167914" cy="27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112D68-EDDA-4791-B18D-BF4DE560F96D}"/>
              </a:ext>
            </a:extLst>
          </p:cNvPr>
          <p:cNvCxnSpPr>
            <a:cxnSpLocks/>
          </p:cNvCxnSpPr>
          <p:nvPr/>
        </p:nvCxnSpPr>
        <p:spPr>
          <a:xfrm flipV="1">
            <a:off x="9552414" y="5747351"/>
            <a:ext cx="0" cy="3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C86FA-AD95-41FA-B1A0-CDFB121B6BBC}"/>
              </a:ext>
            </a:extLst>
          </p:cNvPr>
          <p:cNvSpPr txBox="1"/>
          <p:nvPr/>
        </p:nvSpPr>
        <p:spPr>
          <a:xfrm>
            <a:off x="8113516" y="6098999"/>
            <a:ext cx="23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 predictoras</a:t>
            </a:r>
          </a:p>
        </p:txBody>
      </p:sp>
    </p:spTree>
    <p:extLst>
      <p:ext uri="{BB962C8B-B14F-4D97-AF65-F5344CB8AC3E}">
        <p14:creationId xmlns:p14="http://schemas.microsoft.com/office/powerpoint/2010/main" val="10485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4608576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Machine </a:t>
            </a:r>
            <a:r>
              <a:rPr lang="es-CL" i="1" dirty="0" err="1">
                <a:latin typeface="Cambria Math" panose="02040503050406030204" pitchFamily="18" charset="0"/>
              </a:rPr>
              <a:t>Learning</a:t>
            </a:r>
            <a:endParaRPr lang="es-CL" i="1" dirty="0">
              <a:latin typeface="Cambria Math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3" y="1911207"/>
            <a:ext cx="4298665" cy="3811271"/>
          </a:xfrm>
        </p:spPr>
        <p:txBody>
          <a:bodyPr>
            <a:normAutofit/>
          </a:bodyPr>
          <a:lstStyle/>
          <a:p>
            <a:r>
              <a:rPr lang="es-CL" i="1" dirty="0" err="1">
                <a:latin typeface="Cambria Math" panose="02040503050406030204" pitchFamily="18" charset="0"/>
              </a:rPr>
              <a:t>CatBoost</a:t>
            </a:r>
            <a:r>
              <a:rPr lang="es-CL" i="1" dirty="0">
                <a:latin typeface="Cambria Math" panose="02040503050406030204" pitchFamily="18" charset="0"/>
              </a:rPr>
              <a:t>: modelo de regresión que se basa en árboles de decisión construidos consecutivamente (</a:t>
            </a:r>
            <a:r>
              <a:rPr lang="es-CL" i="1" dirty="0" err="1">
                <a:latin typeface="Cambria Math" panose="02040503050406030204" pitchFamily="18" charset="0"/>
              </a:rPr>
              <a:t>Boost</a:t>
            </a:r>
            <a:r>
              <a:rPr lang="es-CL" i="1" dirty="0">
                <a:latin typeface="Cambria Math" panose="02040503050406030204" pitchFamily="18" charset="0"/>
              </a:rPr>
              <a:t>), cada árbol de decisión reduce el error comparado con el anterior.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Fuente: </a:t>
            </a:r>
            <a:r>
              <a:rPr lang="es-CL" dirty="0">
                <a:hlinkClick r:id="rId2"/>
              </a:rPr>
              <a:t>https://catboost.ai/docs/features/training.html</a:t>
            </a:r>
            <a:endParaRPr lang="es-CL" dirty="0"/>
          </a:p>
        </p:txBody>
      </p:sp>
      <p:sp>
        <p:nvSpPr>
          <p:cNvPr id="4" name="AutoShape 2" descr="CatBoost - open-source gradient boosting library">
            <a:extLst>
              <a:ext uri="{FF2B5EF4-FFF2-40B4-BE49-F238E27FC236}">
                <a16:creationId xmlns:a16="http://schemas.microsoft.com/office/drawing/2014/main" id="{EC898CC1-CBB3-49EB-AD2F-21E5F02E32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4" descr="https://avatars.mds.yandex.net/get-yablogs/47421/file_1548410151831/orig">
            <a:extLst>
              <a:ext uri="{FF2B5EF4-FFF2-40B4-BE49-F238E27FC236}">
                <a16:creationId xmlns:a16="http://schemas.microsoft.com/office/drawing/2014/main" id="{56E96257-1E32-4580-A87E-7ED3361A5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530D48-C279-4870-B606-B52FA2C5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58800"/>
            <a:ext cx="4732430" cy="2697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4CE2EB-3456-47CC-B5C0-F4AA2170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552" y="3276600"/>
            <a:ext cx="3398815" cy="3162574"/>
          </a:xfrm>
          <a:prstGeom prst="rect">
            <a:avLst/>
          </a:prstGeom>
        </p:spPr>
      </p:pic>
      <p:pic>
        <p:nvPicPr>
          <p:cNvPr id="7174" name="Picture 6" descr="About Train, Validation and Test Sets in Machine Learning">
            <a:extLst>
              <a:ext uri="{FF2B5EF4-FFF2-40B4-BE49-F238E27FC236}">
                <a16:creationId xmlns:a16="http://schemas.microsoft.com/office/drawing/2014/main" id="{AC96899D-7230-4850-ABBE-D1A009B1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" y="4251219"/>
            <a:ext cx="5740062" cy="13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4608576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Optimización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3" y="1911207"/>
            <a:ext cx="4309024" cy="4154822"/>
          </a:xfrm>
        </p:spPr>
        <p:txBody>
          <a:bodyPr>
            <a:normAutofit/>
          </a:bodyPr>
          <a:lstStyle/>
          <a:p>
            <a:r>
              <a:rPr lang="es-CL" i="1" dirty="0">
                <a:latin typeface="Cambria Math" panose="02040503050406030204" pitchFamily="18" charset="0"/>
              </a:rPr>
              <a:t>Una de las formas de optimizar un proceso físico es la simulación de escenarios, bajo ciertas restricciones.</a:t>
            </a:r>
          </a:p>
          <a:p>
            <a:r>
              <a:rPr lang="es-CL" i="1" dirty="0">
                <a:latin typeface="Cambria Math" panose="02040503050406030204" pitchFamily="18" charset="0"/>
              </a:rPr>
              <a:t>Se genera una matriz de muestras aleatorias m x n, donde m es el número de muestras y n el número de parámetros.</a:t>
            </a:r>
          </a:p>
          <a:p>
            <a:r>
              <a:rPr lang="es-CL" i="1" dirty="0">
                <a:latin typeface="Cambria Math" panose="02040503050406030204" pitchFamily="18" charset="0"/>
              </a:rPr>
              <a:t>La función objetivo es la evaluación en el modelo de Machine </a:t>
            </a:r>
            <a:r>
              <a:rPr lang="es-CL" i="1" dirty="0" err="1">
                <a:latin typeface="Cambria Math" panose="02040503050406030204" pitchFamily="18" charset="0"/>
              </a:rPr>
              <a:t>learning</a:t>
            </a:r>
            <a:endParaRPr lang="es-CL" i="1" dirty="0">
              <a:latin typeface="Cambria Math" panose="02040503050406030204" pitchFamily="18" charset="0"/>
            </a:endParaRPr>
          </a:p>
          <a:p>
            <a:endParaRPr lang="es-CL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C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13202"/>
            <a:ext cx="9144259" cy="228600"/>
          </a:xfrm>
        </p:spPr>
        <p:txBody>
          <a:bodyPr/>
          <a:lstStyle/>
          <a:p>
            <a:r>
              <a:rPr lang="en-US" dirty="0"/>
              <a:t>Fuente: </a:t>
            </a:r>
            <a:r>
              <a:rPr lang="es-CL" dirty="0">
                <a:hlinkClick r:id="rId2"/>
              </a:rPr>
              <a:t>https://www.tandfonline.com/doi/full/10.1080/23863781.2019.1695551?af=R&amp;</a:t>
            </a:r>
            <a:endParaRPr lang="es-C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B96BF-8973-4F13-831F-4F71216D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00" y="2037967"/>
            <a:ext cx="4573695" cy="4235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D4F81-2E99-4F97-977C-A3AC1B99240C}"/>
                  </a:ext>
                </a:extLst>
              </p:cNvPr>
              <p:cNvSpPr txBox="1"/>
              <p:nvPr/>
            </p:nvSpPr>
            <p:spPr>
              <a:xfrm>
                <a:off x="7936636" y="438669"/>
                <a:ext cx="2104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L" dirty="0"/>
                  <a:t>F.O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D4F81-2E99-4F97-977C-A3AC1B99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36" y="438669"/>
                <a:ext cx="2104487" cy="276999"/>
              </a:xfrm>
              <a:prstGeom prst="rect">
                <a:avLst/>
              </a:prstGeom>
              <a:blipFill>
                <a:blip r:embed="rId4"/>
                <a:stretch>
                  <a:fillRect l="-6957" t="-48889" r="-12464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07E9B-D3EA-4980-9F7E-2A5C54F803E2}"/>
                  </a:ext>
                </a:extLst>
              </p:cNvPr>
              <p:cNvSpPr txBox="1"/>
              <p:nvPr/>
            </p:nvSpPr>
            <p:spPr>
              <a:xfrm>
                <a:off x="7217545" y="884944"/>
                <a:ext cx="3178207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07E9B-D3EA-4980-9F7E-2A5C54F8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545" y="884944"/>
                <a:ext cx="3178207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4608576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Optimización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13202"/>
            <a:ext cx="9144259" cy="228600"/>
          </a:xfrm>
        </p:spPr>
        <p:txBody>
          <a:bodyPr/>
          <a:lstStyle/>
          <a:p>
            <a:r>
              <a:rPr lang="en-US" dirty="0"/>
              <a:t>Fuente: </a:t>
            </a:r>
            <a:r>
              <a:rPr lang="es-CL" dirty="0">
                <a:hlinkClick r:id="rId2"/>
              </a:rPr>
              <a:t>https://towardsdatascience.com/from-scratch-bayesian-inference-markov-chain-monte-carlo-and-metropolis-hastings-in-python-ef21a29e25a</a:t>
            </a:r>
            <a:endParaRPr lang="en-US" dirty="0"/>
          </a:p>
        </p:txBody>
      </p:sp>
      <p:pic>
        <p:nvPicPr>
          <p:cNvPr id="1026" name="Picture 2" descr="Simulation of a markov chain of the Metropolis-Hastings algorithm ...">
            <a:extLst>
              <a:ext uri="{FF2B5EF4-FFF2-40B4-BE49-F238E27FC236}">
                <a16:creationId xmlns:a16="http://schemas.microsoft.com/office/drawing/2014/main" id="{762B79DE-6804-4ED2-B3D6-3886F97E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53" y="178148"/>
            <a:ext cx="3937414" cy="392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F2739-B7D4-48FC-B17C-B4ACEE7EC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62"/>
          <a:stretch/>
        </p:blipFill>
        <p:spPr>
          <a:xfrm>
            <a:off x="9005970" y="4241335"/>
            <a:ext cx="1629482" cy="63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D70ED-806C-403B-BDB5-8398FC169508}"/>
                  </a:ext>
                </a:extLst>
              </p:cNvPr>
              <p:cNvSpPr txBox="1"/>
              <p:nvPr/>
            </p:nvSpPr>
            <p:spPr>
              <a:xfrm>
                <a:off x="8327254" y="5024686"/>
                <a:ext cx="3937414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dirty="0"/>
                  <a:t>: Nuevo estado </a:t>
                </a:r>
                <a:r>
                  <a:rPr lang="es-CL" dirty="0" err="1"/>
                  <a:t>ij</a:t>
                </a:r>
                <a:endParaRPr lang="es-CL" dirty="0"/>
              </a:p>
              <a:p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dirty="0"/>
                  <a:t>: La probabilidad de transición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D70ED-806C-403B-BDB5-8398FC16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54" y="5024686"/>
                <a:ext cx="3937414" cy="690958"/>
              </a:xfrm>
              <a:prstGeom prst="rect">
                <a:avLst/>
              </a:prstGeom>
              <a:blipFill>
                <a:blip r:embed="rId5"/>
                <a:stretch>
                  <a:fillRect t="-3509" b="-96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774FB3-2D82-4DA9-9E4F-AF73C780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440" y="1913210"/>
            <a:ext cx="6115987" cy="1719347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Un proceso de </a:t>
            </a:r>
            <a:r>
              <a:rPr lang="es-CL" dirty="0" err="1"/>
              <a:t>markov</a:t>
            </a:r>
            <a:r>
              <a:rPr lang="es-CL" dirty="0"/>
              <a:t> permite generar un conjunto de estados aleatorios.</a:t>
            </a:r>
          </a:p>
          <a:p>
            <a:r>
              <a:rPr lang="es-CL" dirty="0" err="1"/>
              <a:t>Metropolis</a:t>
            </a:r>
            <a:r>
              <a:rPr lang="es-CL" dirty="0"/>
              <a:t> </a:t>
            </a:r>
            <a:r>
              <a:rPr lang="es-CL" dirty="0" err="1"/>
              <a:t>Hasting</a:t>
            </a:r>
            <a:r>
              <a:rPr lang="es-CL" dirty="0"/>
              <a:t> sigue una distribución de probabilidad no uniforme, de forma secuencial a partir de un punto inicial. </a:t>
            </a:r>
          </a:p>
        </p:txBody>
      </p:sp>
      <p:pic>
        <p:nvPicPr>
          <p:cNvPr id="3" name="Picture 2" descr="https://i.ytimg.com/vi/VGRVRjr0vyw/maxresdefault.jpg">
            <a:extLst>
              <a:ext uri="{FF2B5EF4-FFF2-40B4-BE49-F238E27FC236}">
                <a16:creationId xmlns:a16="http://schemas.microsoft.com/office/drawing/2014/main" id="{906D42F0-475E-4BCB-82E8-166EF07E8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5" r="13862"/>
          <a:stretch/>
        </p:blipFill>
        <p:spPr bwMode="auto">
          <a:xfrm>
            <a:off x="1454065" y="3520029"/>
            <a:ext cx="3894351" cy="30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BC3F3-CEAF-4B40-89E9-F5CACF37EEBF}"/>
              </a:ext>
            </a:extLst>
          </p:cNvPr>
          <p:cNvSpPr/>
          <p:nvPr/>
        </p:nvSpPr>
        <p:spPr>
          <a:xfrm>
            <a:off x="6625584" y="5972496"/>
            <a:ext cx="4995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7"/>
              </a:rPr>
              <a:t>https://www.youtube.com/watch?v=VGRVRjr0vyw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362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dirty="0" err="1"/>
              <a:t>Antecedentes</a:t>
            </a:r>
            <a:r>
              <a:rPr lang="en-US" dirty="0"/>
              <a:t> y </a:t>
            </a:r>
            <a:r>
              <a:rPr lang="en-US" dirty="0" err="1"/>
              <a:t>teoría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6731124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En búsqueda del óptimo en un proceso físico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2" y="1911207"/>
            <a:ext cx="10628443" cy="2074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i="1" dirty="0">
                <a:latin typeface="Cambria Math" panose="02040503050406030204" pitchFamily="18" charset="0"/>
              </a:rPr>
              <a:t>1. Entender la fenomenología y variables que participan. (evitar correlaciones espurias)</a:t>
            </a:r>
          </a:p>
          <a:p>
            <a:pPr marL="0" indent="0">
              <a:buNone/>
            </a:pPr>
            <a:r>
              <a:rPr lang="es-CL" i="1" dirty="0">
                <a:latin typeface="Cambria Math" panose="02040503050406030204" pitchFamily="18" charset="0"/>
              </a:rPr>
              <a:t>2. Generar modelo de Machine </a:t>
            </a:r>
            <a:r>
              <a:rPr lang="es-CL" i="1" dirty="0" err="1">
                <a:latin typeface="Cambria Math" panose="02040503050406030204" pitchFamily="18" charset="0"/>
              </a:rPr>
              <a:t>Learning</a:t>
            </a:r>
            <a:r>
              <a:rPr lang="es-CL" i="1" dirty="0">
                <a:latin typeface="Cambria Math" panose="02040503050406030204" pitchFamily="18" charset="0"/>
              </a:rPr>
              <a:t>. (Identificar relación e importancia )</a:t>
            </a:r>
          </a:p>
          <a:p>
            <a:pPr marL="0" indent="0">
              <a:buNone/>
            </a:pPr>
            <a:r>
              <a:rPr lang="es-CL" i="1" dirty="0">
                <a:latin typeface="Cambria Math" panose="02040503050406030204" pitchFamily="18" charset="0"/>
              </a:rPr>
              <a:t>3. Optimización/simulación.</a:t>
            </a:r>
          </a:p>
          <a:p>
            <a:pPr marL="0" indent="0">
              <a:buNone/>
            </a:pPr>
            <a:r>
              <a:rPr lang="es-CL" i="1" dirty="0">
                <a:latin typeface="Cambria Math" panose="02040503050406030204" pitchFamily="18" charset="0"/>
              </a:rPr>
              <a:t>4. Determinar el vector óptimo.</a:t>
            </a:r>
          </a:p>
          <a:p>
            <a:endParaRPr lang="es-CL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C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13202"/>
            <a:ext cx="9144259" cy="228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41B62-D8AD-48DD-9163-5B29E2309E53}"/>
              </a:ext>
            </a:extLst>
          </p:cNvPr>
          <p:cNvGrpSpPr/>
          <p:nvPr/>
        </p:nvGrpSpPr>
        <p:grpSpPr>
          <a:xfrm>
            <a:off x="305673" y="4194067"/>
            <a:ext cx="2664086" cy="1869334"/>
            <a:chOff x="6018275" y="2942700"/>
            <a:chExt cx="5895580" cy="348087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232B39-79F6-4384-964D-6B767A388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1779" y="5722478"/>
              <a:ext cx="3086367" cy="7011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32CE45-11AC-460E-9813-0D49ACF5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275" y="2942700"/>
              <a:ext cx="5895580" cy="265520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D587F-40C5-4B35-90BB-FD71E4B72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65"/>
          <a:stretch/>
        </p:blipFill>
        <p:spPr>
          <a:xfrm>
            <a:off x="3604084" y="4194193"/>
            <a:ext cx="2846772" cy="1516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FF5498-E023-454C-862B-30AA4740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17" y="4006573"/>
            <a:ext cx="2140466" cy="1982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02C2E3-E59D-41BF-B5EC-7E55EACC74CE}"/>
                  </a:ext>
                </a:extLst>
              </p:cNvPr>
              <p:cNvSpPr txBox="1"/>
              <p:nvPr/>
            </p:nvSpPr>
            <p:spPr>
              <a:xfrm>
                <a:off x="10158644" y="4610357"/>
                <a:ext cx="1535097" cy="1074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eqArr>
                                <m:eqArr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02C2E3-E59D-41BF-B5EC-7E55EACC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644" y="4610357"/>
                <a:ext cx="1535097" cy="107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C81A8DF4-5A34-403C-8DA6-B0D8B06D0441}"/>
              </a:ext>
            </a:extLst>
          </p:cNvPr>
          <p:cNvSpPr/>
          <p:nvPr/>
        </p:nvSpPr>
        <p:spPr>
          <a:xfrm>
            <a:off x="3116580" y="4888690"/>
            <a:ext cx="38862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EF7DD2F1-8421-4893-9B1D-CE7C45A023EC}"/>
              </a:ext>
            </a:extLst>
          </p:cNvPr>
          <p:cNvSpPr/>
          <p:nvPr/>
        </p:nvSpPr>
        <p:spPr>
          <a:xfrm>
            <a:off x="6591650" y="4859703"/>
            <a:ext cx="38862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2A9D676E-FC78-4107-96D5-1E12857ED6D2}"/>
              </a:ext>
            </a:extLst>
          </p:cNvPr>
          <p:cNvSpPr/>
          <p:nvPr/>
        </p:nvSpPr>
        <p:spPr>
          <a:xfrm>
            <a:off x="9770024" y="4848422"/>
            <a:ext cx="38862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09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47191"/>
          </a:xfrm>
        </p:spPr>
        <p:txBody>
          <a:bodyPr/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Tratamiento</a:t>
            </a:r>
            <a:r>
              <a:rPr lang="en-US" sz="3600" dirty="0"/>
              <a:t> de </a:t>
            </a:r>
            <a:r>
              <a:rPr lang="en-US" sz="3600" dirty="0" err="1"/>
              <a:t>aguas</a:t>
            </a:r>
            <a:r>
              <a:rPr lang="en-US" sz="3600" dirty="0"/>
              <a:t> </a:t>
            </a:r>
            <a:r>
              <a:rPr lang="en-US" sz="3600" dirty="0" err="1"/>
              <a:t>residuales</a:t>
            </a:r>
            <a:endParaRPr lang="en-US" sz="3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B9F440-E7A6-4DA1-97E3-1A3D5BB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006288"/>
            <a:ext cx="6731124" cy="823912"/>
          </a:xfrm>
        </p:spPr>
        <p:txBody>
          <a:bodyPr/>
          <a:lstStyle/>
          <a:p>
            <a:r>
              <a:rPr lang="es-CL" i="1" dirty="0">
                <a:latin typeface="Cambria Math" panose="02040503050406030204" pitchFamily="18" charset="0"/>
              </a:rPr>
              <a:t>Definición del problema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996CA-F883-4A3F-BBA7-985E84AF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613" y="1911207"/>
            <a:ext cx="4476218" cy="151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i="1" dirty="0">
                <a:latin typeface="Cambria Math" panose="02040503050406030204" pitchFamily="18" charset="0"/>
              </a:rPr>
              <a:t>¿Qué combinación de variables podrían ayudarme a tener una mayor eficiencia en el tratamiento de aguas residuales?</a:t>
            </a:r>
            <a:endParaRPr lang="es-CL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CL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13202"/>
            <a:ext cx="9144259" cy="228600"/>
          </a:xfrm>
        </p:spPr>
        <p:txBody>
          <a:bodyPr/>
          <a:lstStyle/>
          <a:p>
            <a:r>
              <a:rPr lang="en-US" dirty="0"/>
              <a:t>Fuente: </a:t>
            </a:r>
            <a:r>
              <a:rPr lang="es-CL" dirty="0">
                <a:hlinkClick r:id="rId2"/>
              </a:rPr>
              <a:t>http://www.bdigital.unal.edu.co/2006/1/8646493.2010.pdf</a:t>
            </a:r>
            <a:r>
              <a:rPr lang="es-CL" dirty="0"/>
              <a:t> , </a:t>
            </a:r>
            <a:r>
              <a:rPr lang="es-CL" dirty="0">
                <a:hlinkClick r:id="rId3"/>
              </a:rPr>
              <a:t>https://www.chilecubica.com/insta-sanitarias-y-especiali/tratamiento-de-agua/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2EDE4-40AC-4932-912C-3C09739B5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2" y="1027264"/>
            <a:ext cx="5974598" cy="5151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B3916-4524-495F-8899-5C1835E8B291}"/>
              </a:ext>
            </a:extLst>
          </p:cNvPr>
          <p:cNvSpPr txBox="1"/>
          <p:nvPr/>
        </p:nvSpPr>
        <p:spPr>
          <a:xfrm>
            <a:off x="7795260" y="6274648"/>
            <a:ext cx="472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¿Otras variables? ¿Reactivos? ¿Potencia? ¿PH?</a:t>
            </a:r>
          </a:p>
        </p:txBody>
      </p:sp>
      <p:pic>
        <p:nvPicPr>
          <p:cNvPr id="4100" name="Picture 4" descr="https://image.jimcdn.com/app/cms/image/transf/dimension=531x10000:format=jpg/path/sf2217758f40e4116/image/ifcc83ee28588f9fb/version/1511795033/image.jpg">
            <a:extLst>
              <a:ext uri="{FF2B5EF4-FFF2-40B4-BE49-F238E27FC236}">
                <a16:creationId xmlns:a16="http://schemas.microsoft.com/office/drawing/2014/main" id="{E137722C-9D21-44AF-884D-27FDA0AB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6" y="3767554"/>
            <a:ext cx="50577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C5CDA8-BDDC-4355-A259-07A16706B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261" y="5483112"/>
            <a:ext cx="745728" cy="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1043</TotalTime>
  <Words>503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Ecology 16x9</vt:lpstr>
      <vt:lpstr>ML en fenómenos físicos</vt:lpstr>
      <vt:lpstr>Agenda</vt:lpstr>
      <vt:lpstr>Antecedentes y teoría</vt:lpstr>
      <vt:lpstr>Antecedentes y teoría</vt:lpstr>
      <vt:lpstr>Antecedentes y teoría</vt:lpstr>
      <vt:lpstr>Antecedentes y teoría</vt:lpstr>
      <vt:lpstr>Antecedentes y teoría</vt:lpstr>
      <vt:lpstr>Antecedentes y teoría</vt:lpstr>
      <vt:lpstr>Aplicación: Tratamiento de aguas residuales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en fenómenos físicos</dc:title>
  <dc:creator>Manuel Valdés Yévenes</dc:creator>
  <cp:lastModifiedBy>Manuel Valdés Yévenes</cp:lastModifiedBy>
  <cp:revision>40</cp:revision>
  <dcterms:created xsi:type="dcterms:W3CDTF">2020-05-03T22:27:27Z</dcterms:created>
  <dcterms:modified xsi:type="dcterms:W3CDTF">2020-05-20T23:58:25Z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