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66" r:id="rId2"/>
    <p:sldId id="278" r:id="rId3"/>
    <p:sldId id="279" r:id="rId4"/>
    <p:sldId id="280" r:id="rId5"/>
    <p:sldId id="291" r:id="rId6"/>
    <p:sldId id="292" r:id="rId7"/>
    <p:sldId id="308" r:id="rId8"/>
    <p:sldId id="281" r:id="rId9"/>
    <p:sldId id="293" r:id="rId10"/>
    <p:sldId id="294" r:id="rId11"/>
    <p:sldId id="282" r:id="rId12"/>
    <p:sldId id="295" r:id="rId13"/>
    <p:sldId id="296" r:id="rId14"/>
    <p:sldId id="298" r:id="rId15"/>
    <p:sldId id="299" r:id="rId16"/>
    <p:sldId id="309" r:id="rId17"/>
    <p:sldId id="305" r:id="rId18"/>
    <p:sldId id="310" r:id="rId19"/>
    <p:sldId id="289" r:id="rId20"/>
    <p:sldId id="306" r:id="rId21"/>
    <p:sldId id="283" r:id="rId22"/>
    <p:sldId id="303" r:id="rId23"/>
    <p:sldId id="307" r:id="rId24"/>
    <p:sldId id="284" r:id="rId25"/>
    <p:sldId id="304"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4" autoAdjust="0"/>
    <p:restoredTop sz="96006"/>
  </p:normalViewPr>
  <p:slideViewPr>
    <p:cSldViewPr snapToGrid="0" snapToObjects="1">
      <p:cViewPr varScale="1">
        <p:scale>
          <a:sx n="69" d="100"/>
          <a:sy n="69" d="100"/>
        </p:scale>
        <p:origin x="151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CFB59-953D-4B40-9DE2-51728D942EF2}" type="datetimeFigureOut">
              <a:rPr lang="ro-RO" smtClean="0"/>
              <a:t>20.05.2022</a:t>
            </a:fld>
            <a:endParaRPr lang="ro-RO"/>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0906-6C8E-5947-B3D6-6D89E0C68232}" type="slidenum">
              <a:rPr lang="ro-RO" smtClean="0"/>
              <a:t>‹#›</a:t>
            </a:fld>
            <a:endParaRPr lang="ro-RO"/>
          </a:p>
        </p:txBody>
      </p:sp>
    </p:spTree>
    <p:extLst>
      <p:ext uri="{BB962C8B-B14F-4D97-AF65-F5344CB8AC3E}">
        <p14:creationId xmlns:p14="http://schemas.microsoft.com/office/powerpoint/2010/main" val="200708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a:t>
            </a:fld>
            <a:endParaRPr lang="ro-RO"/>
          </a:p>
        </p:txBody>
      </p:sp>
    </p:spTree>
    <p:extLst>
      <p:ext uri="{BB962C8B-B14F-4D97-AF65-F5344CB8AC3E}">
        <p14:creationId xmlns:p14="http://schemas.microsoft.com/office/powerpoint/2010/main" val="229021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10</a:t>
            </a:fld>
            <a:endParaRPr lang="ro-RO"/>
          </a:p>
        </p:txBody>
      </p:sp>
    </p:spTree>
    <p:extLst>
      <p:ext uri="{BB962C8B-B14F-4D97-AF65-F5344CB8AC3E}">
        <p14:creationId xmlns:p14="http://schemas.microsoft.com/office/powerpoint/2010/main" val="262646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11</a:t>
            </a:fld>
            <a:endParaRPr lang="ro-RO"/>
          </a:p>
        </p:txBody>
      </p:sp>
    </p:spTree>
    <p:extLst>
      <p:ext uri="{BB962C8B-B14F-4D97-AF65-F5344CB8AC3E}">
        <p14:creationId xmlns:p14="http://schemas.microsoft.com/office/powerpoint/2010/main" val="262857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12</a:t>
            </a:fld>
            <a:endParaRPr lang="ro-RO"/>
          </a:p>
        </p:txBody>
      </p:sp>
    </p:spTree>
    <p:extLst>
      <p:ext uri="{BB962C8B-B14F-4D97-AF65-F5344CB8AC3E}">
        <p14:creationId xmlns:p14="http://schemas.microsoft.com/office/powerpoint/2010/main" val="78496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13</a:t>
            </a:fld>
            <a:endParaRPr lang="ro-RO"/>
          </a:p>
        </p:txBody>
      </p:sp>
    </p:spTree>
    <p:extLst>
      <p:ext uri="{BB962C8B-B14F-4D97-AF65-F5344CB8AC3E}">
        <p14:creationId xmlns:p14="http://schemas.microsoft.com/office/powerpoint/2010/main" val="246942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14</a:t>
            </a:fld>
            <a:endParaRPr lang="ro-RO"/>
          </a:p>
        </p:txBody>
      </p:sp>
    </p:spTree>
    <p:extLst>
      <p:ext uri="{BB962C8B-B14F-4D97-AF65-F5344CB8AC3E}">
        <p14:creationId xmlns:p14="http://schemas.microsoft.com/office/powerpoint/2010/main" val="3748066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15</a:t>
            </a:fld>
            <a:endParaRPr lang="ro-RO"/>
          </a:p>
        </p:txBody>
      </p:sp>
    </p:spTree>
    <p:extLst>
      <p:ext uri="{BB962C8B-B14F-4D97-AF65-F5344CB8AC3E}">
        <p14:creationId xmlns:p14="http://schemas.microsoft.com/office/powerpoint/2010/main" val="411293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16</a:t>
            </a:fld>
            <a:endParaRPr lang="ro-RO"/>
          </a:p>
        </p:txBody>
      </p:sp>
    </p:spTree>
    <p:extLst>
      <p:ext uri="{BB962C8B-B14F-4D97-AF65-F5344CB8AC3E}">
        <p14:creationId xmlns:p14="http://schemas.microsoft.com/office/powerpoint/2010/main" val="236663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17</a:t>
            </a:fld>
            <a:endParaRPr lang="ro-RO"/>
          </a:p>
        </p:txBody>
      </p:sp>
    </p:spTree>
    <p:extLst>
      <p:ext uri="{BB962C8B-B14F-4D97-AF65-F5344CB8AC3E}">
        <p14:creationId xmlns:p14="http://schemas.microsoft.com/office/powerpoint/2010/main" val="3009338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18</a:t>
            </a:fld>
            <a:endParaRPr lang="ro-RO"/>
          </a:p>
        </p:txBody>
      </p:sp>
    </p:spTree>
    <p:extLst>
      <p:ext uri="{BB962C8B-B14F-4D97-AF65-F5344CB8AC3E}">
        <p14:creationId xmlns:p14="http://schemas.microsoft.com/office/powerpoint/2010/main" val="4013404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19</a:t>
            </a:fld>
            <a:endParaRPr lang="ro-RO"/>
          </a:p>
        </p:txBody>
      </p:sp>
    </p:spTree>
    <p:extLst>
      <p:ext uri="{BB962C8B-B14F-4D97-AF65-F5344CB8AC3E}">
        <p14:creationId xmlns:p14="http://schemas.microsoft.com/office/powerpoint/2010/main" val="41307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a:t>
            </a:fld>
            <a:endParaRPr lang="ro-RO"/>
          </a:p>
        </p:txBody>
      </p:sp>
    </p:spTree>
    <p:extLst>
      <p:ext uri="{BB962C8B-B14F-4D97-AF65-F5344CB8AC3E}">
        <p14:creationId xmlns:p14="http://schemas.microsoft.com/office/powerpoint/2010/main" val="2537816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20</a:t>
            </a:fld>
            <a:endParaRPr lang="ro-RO"/>
          </a:p>
        </p:txBody>
      </p:sp>
    </p:spTree>
    <p:extLst>
      <p:ext uri="{BB962C8B-B14F-4D97-AF65-F5344CB8AC3E}">
        <p14:creationId xmlns:p14="http://schemas.microsoft.com/office/powerpoint/2010/main" val="2473429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21</a:t>
            </a:fld>
            <a:endParaRPr lang="ro-RO"/>
          </a:p>
        </p:txBody>
      </p:sp>
    </p:spTree>
    <p:extLst>
      <p:ext uri="{BB962C8B-B14F-4D97-AF65-F5344CB8AC3E}">
        <p14:creationId xmlns:p14="http://schemas.microsoft.com/office/powerpoint/2010/main" val="3457611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22</a:t>
            </a:fld>
            <a:endParaRPr lang="ro-RO"/>
          </a:p>
        </p:txBody>
      </p:sp>
    </p:spTree>
    <p:extLst>
      <p:ext uri="{BB962C8B-B14F-4D97-AF65-F5344CB8AC3E}">
        <p14:creationId xmlns:p14="http://schemas.microsoft.com/office/powerpoint/2010/main" val="82203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23</a:t>
            </a:fld>
            <a:endParaRPr lang="ro-RO"/>
          </a:p>
        </p:txBody>
      </p:sp>
    </p:spTree>
    <p:extLst>
      <p:ext uri="{BB962C8B-B14F-4D97-AF65-F5344CB8AC3E}">
        <p14:creationId xmlns:p14="http://schemas.microsoft.com/office/powerpoint/2010/main" val="1580172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24</a:t>
            </a:fld>
            <a:endParaRPr lang="ro-RO"/>
          </a:p>
        </p:txBody>
      </p:sp>
    </p:spTree>
    <p:extLst>
      <p:ext uri="{BB962C8B-B14F-4D97-AF65-F5344CB8AC3E}">
        <p14:creationId xmlns:p14="http://schemas.microsoft.com/office/powerpoint/2010/main" val="2654275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25</a:t>
            </a:fld>
            <a:endParaRPr lang="ro-RO"/>
          </a:p>
        </p:txBody>
      </p:sp>
    </p:spTree>
    <p:extLst>
      <p:ext uri="{BB962C8B-B14F-4D97-AF65-F5344CB8AC3E}">
        <p14:creationId xmlns:p14="http://schemas.microsoft.com/office/powerpoint/2010/main" val="3874844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26</a:t>
            </a:fld>
            <a:endParaRPr lang="ro-RO"/>
          </a:p>
        </p:txBody>
      </p:sp>
    </p:spTree>
    <p:extLst>
      <p:ext uri="{BB962C8B-B14F-4D97-AF65-F5344CB8AC3E}">
        <p14:creationId xmlns:p14="http://schemas.microsoft.com/office/powerpoint/2010/main" val="322174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3</a:t>
            </a:fld>
            <a:endParaRPr lang="ro-RO"/>
          </a:p>
        </p:txBody>
      </p:sp>
    </p:spTree>
    <p:extLst>
      <p:ext uri="{BB962C8B-B14F-4D97-AF65-F5344CB8AC3E}">
        <p14:creationId xmlns:p14="http://schemas.microsoft.com/office/powerpoint/2010/main" val="72019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4</a:t>
            </a:fld>
            <a:endParaRPr lang="ro-RO"/>
          </a:p>
        </p:txBody>
      </p:sp>
    </p:spTree>
    <p:extLst>
      <p:ext uri="{BB962C8B-B14F-4D97-AF65-F5344CB8AC3E}">
        <p14:creationId xmlns:p14="http://schemas.microsoft.com/office/powerpoint/2010/main" val="305506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5</a:t>
            </a:fld>
            <a:endParaRPr lang="ro-RO"/>
          </a:p>
        </p:txBody>
      </p:sp>
    </p:spTree>
    <p:extLst>
      <p:ext uri="{BB962C8B-B14F-4D97-AF65-F5344CB8AC3E}">
        <p14:creationId xmlns:p14="http://schemas.microsoft.com/office/powerpoint/2010/main" val="60378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6</a:t>
            </a:fld>
            <a:endParaRPr lang="ro-RO"/>
          </a:p>
        </p:txBody>
      </p:sp>
    </p:spTree>
    <p:extLst>
      <p:ext uri="{BB962C8B-B14F-4D97-AF65-F5344CB8AC3E}">
        <p14:creationId xmlns:p14="http://schemas.microsoft.com/office/powerpoint/2010/main" val="498306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7</a:t>
            </a:fld>
            <a:endParaRPr lang="ro-RO"/>
          </a:p>
        </p:txBody>
      </p:sp>
    </p:spTree>
    <p:extLst>
      <p:ext uri="{BB962C8B-B14F-4D97-AF65-F5344CB8AC3E}">
        <p14:creationId xmlns:p14="http://schemas.microsoft.com/office/powerpoint/2010/main" val="140393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8</a:t>
            </a:fld>
            <a:endParaRPr lang="ro-RO"/>
          </a:p>
        </p:txBody>
      </p:sp>
    </p:spTree>
    <p:extLst>
      <p:ext uri="{BB962C8B-B14F-4D97-AF65-F5344CB8AC3E}">
        <p14:creationId xmlns:p14="http://schemas.microsoft.com/office/powerpoint/2010/main" val="95774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5"/>
          </p:nvPr>
        </p:nvSpPr>
        <p:spPr/>
        <p:txBody>
          <a:bodyPr/>
          <a:lstStyle/>
          <a:p>
            <a:fld id="{32F60906-6C8E-5947-B3D6-6D89E0C68232}" type="slidenum">
              <a:rPr lang="ro-RO" smtClean="0"/>
              <a:t>9</a:t>
            </a:fld>
            <a:endParaRPr lang="ro-RO"/>
          </a:p>
        </p:txBody>
      </p:sp>
    </p:spTree>
    <p:extLst>
      <p:ext uri="{BB962C8B-B14F-4D97-AF65-F5344CB8AC3E}">
        <p14:creationId xmlns:p14="http://schemas.microsoft.com/office/powerpoint/2010/main" val="290907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6" name="Slide Number Placeholder 5"/>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7" name="Title 1"/>
          <p:cNvSpPr>
            <a:spLocks noGrp="1"/>
          </p:cNvSpPr>
          <p:nvPr>
            <p:ph type="title" hasCustomPrompt="1"/>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881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Introduceți</a:t>
            </a:r>
            <a:r>
              <a:rPr lang="en-US" dirty="0"/>
              <a:t> text </a:t>
            </a:r>
            <a:r>
              <a:rPr lang="en-US" dirty="0" err="1"/>
              <a:t>simplu</a:t>
            </a:r>
            <a:endParaRPr lang="en-US" dirty="0"/>
          </a:p>
        </p:txBody>
      </p:sp>
      <p:sp>
        <p:nvSpPr>
          <p:cNvPr id="4" name="Date Placeholder 3"/>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6" name="Slide Number Placeholder 5"/>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7" name="Title 1"/>
          <p:cNvSpPr>
            <a:spLocks noGrp="1"/>
          </p:cNvSpPr>
          <p:nvPr>
            <p:ph type="title" hasCustomPrompt="1"/>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20975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Introduceți</a:t>
            </a:r>
            <a:r>
              <a:rPr lang="en-US" dirty="0"/>
              <a:t> text </a:t>
            </a:r>
            <a:r>
              <a:rPr lang="en-US" dirty="0" err="1"/>
              <a:t>simplu</a:t>
            </a:r>
            <a:endParaRPr lang="en-US" dirty="0"/>
          </a:p>
        </p:txBody>
      </p:sp>
      <p:sp>
        <p:nvSpPr>
          <p:cNvPr id="7" name="Date Placeholder 3"/>
          <p:cNvSpPr>
            <a:spLocks noGrp="1"/>
          </p:cNvSpPr>
          <p:nvPr>
            <p:ph type="dt" sz="half" idx="10"/>
          </p:nvPr>
        </p:nvSpPr>
        <p:spPr>
          <a:xfrm>
            <a:off x="628650" y="6356351"/>
            <a:ext cx="20574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8" name="Slide Number Placeholder 5"/>
          <p:cNvSpPr>
            <a:spLocks noGrp="1"/>
          </p:cNvSpPr>
          <p:nvPr>
            <p:ph type="sldNum" sz="quarter" idx="12"/>
          </p:nvPr>
        </p:nvSpPr>
        <p:spPr>
          <a:xfrm>
            <a:off x="6457950" y="6356351"/>
            <a:ext cx="20574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Tree>
    <p:extLst>
      <p:ext uri="{BB962C8B-B14F-4D97-AF65-F5344CB8AC3E}">
        <p14:creationId xmlns:p14="http://schemas.microsoft.com/office/powerpoint/2010/main" val="35332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356351"/>
            <a:ext cx="20574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8" name="Slide Number Placeholder 5"/>
          <p:cNvSpPr>
            <a:spLocks noGrp="1"/>
          </p:cNvSpPr>
          <p:nvPr>
            <p:ph type="sldNum" sz="quarter" idx="12"/>
          </p:nvPr>
        </p:nvSpPr>
        <p:spPr>
          <a:xfrm>
            <a:off x="6457950" y="6356351"/>
            <a:ext cx="20574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9" name="Content Placeholder 2"/>
          <p:cNvSpPr>
            <a:spLocks noGrp="1"/>
          </p:cNvSpPr>
          <p:nvPr>
            <p:ph idx="13" hasCustomPrompt="1"/>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68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7" name="Slide Number Placeholder 6"/>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8" name="Content Placeholder 2"/>
          <p:cNvSpPr>
            <a:spLocks noGrp="1"/>
          </p:cNvSpPr>
          <p:nvPr>
            <p:ph idx="13" hasCustomPrompt="1"/>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hasCustomPrompt="1"/>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hasCustomPrompt="1"/>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53298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0" name="Date Placeholder 4"/>
          <p:cNvSpPr>
            <a:spLocks noGrp="1"/>
          </p:cNvSpPr>
          <p:nvPr>
            <p:ph type="dt" sz="half" idx="10"/>
          </p:nvPr>
        </p:nvSpPr>
        <p:spPr>
          <a:xfrm>
            <a:off x="628650" y="6356351"/>
            <a:ext cx="20574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5/20/2022</a:t>
            </a:fld>
            <a:endParaRPr lang="en-US" dirty="0"/>
          </a:p>
        </p:txBody>
      </p:sp>
      <p:sp>
        <p:nvSpPr>
          <p:cNvPr id="11" name="Slide Number Placeholder 6"/>
          <p:cNvSpPr>
            <a:spLocks noGrp="1"/>
          </p:cNvSpPr>
          <p:nvPr>
            <p:ph type="sldNum" sz="quarter" idx="12"/>
          </p:nvPr>
        </p:nvSpPr>
        <p:spPr>
          <a:xfrm>
            <a:off x="6457950" y="6356351"/>
            <a:ext cx="20574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12" name="Content Placeholder 2"/>
          <p:cNvSpPr>
            <a:spLocks noGrp="1"/>
          </p:cNvSpPr>
          <p:nvPr>
            <p:ph idx="13" hasCustomPrompt="1"/>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a:t>
            </a:r>
            <a:r>
              <a:rPr lang="en-US" dirty="0" err="1"/>
              <a:t>simplu</a:t>
            </a:r>
            <a:endParaRPr lang="en-US" dirty="0"/>
          </a:p>
        </p:txBody>
      </p:sp>
      <p:sp>
        <p:nvSpPr>
          <p:cNvPr id="14" name="Content Placeholder 2"/>
          <p:cNvSpPr>
            <a:spLocks noGrp="1"/>
          </p:cNvSpPr>
          <p:nvPr>
            <p:ph idx="14" hasCustomPrompt="1"/>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a:t>
            </a:r>
            <a:r>
              <a:rPr lang="en-US" dirty="0" err="1"/>
              <a:t>simplu</a:t>
            </a:r>
            <a:endParaRPr lang="en-US" dirty="0"/>
          </a:p>
        </p:txBody>
      </p:sp>
      <p:sp>
        <p:nvSpPr>
          <p:cNvPr id="7" name="Title 1"/>
          <p:cNvSpPr>
            <a:spLocks noGrp="1"/>
          </p:cNvSpPr>
          <p:nvPr>
            <p:ph type="title" hasCustomPrompt="1"/>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6943171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AAEA8-86CB-1746-941C-A66B88063DE8}" type="datetimeFigureOut">
              <a:rPr lang="en-US" smtClean="0"/>
              <a:pPr/>
              <a:t>5/20/2022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A003D-1A8D-424E-B56A-572F078B84FE}" type="slidenum">
              <a:rPr lang="en-US" smtClean="0"/>
              <a:pPr/>
              <a:t>‹#›</a:t>
            </a:fld>
            <a:endParaRPr lang="en-US"/>
          </a:p>
        </p:txBody>
      </p:sp>
    </p:spTree>
    <p:extLst>
      <p:ext uri="{BB962C8B-B14F-4D97-AF65-F5344CB8AC3E}">
        <p14:creationId xmlns:p14="http://schemas.microsoft.com/office/powerpoint/2010/main" val="15515891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2" r:id="rId3"/>
    <p:sldLayoutId id="2147483673" r:id="rId4"/>
    <p:sldLayoutId id="2147483664"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12891" y="3753395"/>
            <a:ext cx="7960550" cy="136893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tx1"/>
                </a:solidFill>
                <a:latin typeface="PT Sans" charset="-52"/>
                <a:ea typeface="PT Sans" charset="-52"/>
                <a:cs typeface="PT Sans" charset="-52"/>
              </a:defRPr>
            </a:lvl1pPr>
          </a:lstStyle>
          <a:p>
            <a:pPr>
              <a:lnSpc>
                <a:spcPct val="100000"/>
              </a:lnSpc>
            </a:pPr>
            <a:r>
              <a:rPr lang="en-GB" sz="1400" dirty="0">
                <a:latin typeface="Times New Roman" panose="02020603050405020304" pitchFamily="18" charset="0"/>
                <a:cs typeface="Times New Roman" panose="02020603050405020304" pitchFamily="18" charset="0"/>
              </a:rPr>
              <a:t>Student:  </a:t>
            </a:r>
            <a:r>
              <a:rPr lang="en-US" sz="1400" dirty="0">
                <a:latin typeface="Times New Roman" panose="02020603050405020304" pitchFamily="18" charset="0"/>
                <a:cs typeface="Times New Roman" panose="02020603050405020304" pitchFamily="18" charset="0"/>
              </a:rPr>
              <a:t>	</a:t>
            </a:r>
            <a:r>
              <a:rPr lang="ro-RO" sz="1400" dirty="0">
                <a:latin typeface="Times New Roman" panose="02020603050405020304" pitchFamily="18" charset="0"/>
                <a:cs typeface="Times New Roman" panose="02020603050405020304" pitchFamily="18" charset="0"/>
              </a:rPr>
              <a:t>                                                                                                      Bunescu Gabriel, </a:t>
            </a:r>
            <a:r>
              <a:rPr lang="ro-RO" sz="1400" dirty="0" err="1">
                <a:latin typeface="Times New Roman" panose="02020603050405020304" pitchFamily="18" charset="0"/>
                <a:cs typeface="Times New Roman" panose="02020603050405020304" pitchFamily="18" charset="0"/>
              </a:rPr>
              <a:t>st.gr</a:t>
            </a:r>
            <a:r>
              <a:rPr lang="ro-RO" sz="1400" dirty="0">
                <a:latin typeface="Times New Roman" panose="02020603050405020304" pitchFamily="18" charset="0"/>
                <a:cs typeface="Times New Roman" panose="02020603050405020304" pitchFamily="18" charset="0"/>
              </a:rPr>
              <a:t>.</a:t>
            </a:r>
            <a:r>
              <a:rPr lang="ro-RO" dirty="0"/>
              <a:t> </a:t>
            </a:r>
            <a:r>
              <a:rPr lang="ro-RO" sz="1200" dirty="0">
                <a:latin typeface="Times New Roman" panose="02020603050405020304" pitchFamily="18" charset="0"/>
                <a:cs typeface="Times New Roman" panose="02020603050405020304" pitchFamily="18" charset="0"/>
              </a:rPr>
              <a:t>TI-207</a:t>
            </a:r>
          </a:p>
          <a:p>
            <a:r>
              <a:rPr lang="en-US" sz="140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               </a:t>
            </a:r>
            <a:endParaRPr lang="ro-RO"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endParaRPr lang="ro-RO" sz="1400" dirty="0">
              <a:latin typeface="Times New Roman" panose="02020603050405020304" pitchFamily="18" charset="0"/>
              <a:cs typeface="Times New Roman" panose="02020603050405020304" pitchFamily="18" charset="0"/>
            </a:endParaRPr>
          </a:p>
          <a:p>
            <a:r>
              <a:rPr lang="ro-RO" sz="1400" dirty="0">
                <a:latin typeface="Times New Roman" panose="02020603050405020304" pitchFamily="18" charset="0"/>
                <a:cs typeface="Times New Roman" panose="02020603050405020304" pitchFamily="18" charset="0"/>
              </a:rPr>
              <a:t>Coordonator: </a:t>
            </a:r>
            <a:r>
              <a:rPr lang="en-US" sz="1400" dirty="0">
                <a:latin typeface="Times New Roman" panose="02020603050405020304" pitchFamily="18" charset="0"/>
                <a:cs typeface="Times New Roman" panose="02020603050405020304" pitchFamily="18" charset="0"/>
              </a:rPr>
              <a:t>			</a:t>
            </a:r>
            <a:r>
              <a:rPr lang="ro-RO" sz="140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 </a:t>
            </a:r>
            <a:r>
              <a:rPr lang="ro-RO" sz="1400" dirty="0">
                <a:latin typeface="Times New Roman" panose="02020603050405020304" pitchFamily="18" charset="0"/>
                <a:cs typeface="Times New Roman" panose="02020603050405020304" pitchFamily="18" charset="0"/>
              </a:rPr>
              <a:t>                    Inga </a:t>
            </a:r>
            <a:r>
              <a:rPr lang="ro-RO" sz="1400" dirty="0" err="1">
                <a:latin typeface="Times New Roman" panose="02020603050405020304" pitchFamily="18" charset="0"/>
                <a:cs typeface="Times New Roman" panose="02020603050405020304" pitchFamily="18" charset="0"/>
              </a:rPr>
              <a:t>Lisnic</a:t>
            </a:r>
            <a:r>
              <a:rPr lang="ro-RO" sz="1400" dirty="0">
                <a:latin typeface="Times New Roman" panose="02020603050405020304" pitchFamily="18" charset="0"/>
                <a:cs typeface="Times New Roman" panose="02020603050405020304" pitchFamily="18" charset="0"/>
              </a:rPr>
              <a:t>, </a:t>
            </a:r>
            <a:r>
              <a:rPr lang="ro-RO" sz="1400" dirty="0" err="1">
                <a:latin typeface="Times New Roman" panose="02020603050405020304" pitchFamily="18" charset="0"/>
                <a:cs typeface="Times New Roman" panose="02020603050405020304" pitchFamily="18" charset="0"/>
              </a:rPr>
              <a:t>asis.univ</a:t>
            </a:r>
            <a:r>
              <a:rPr lang="ro-RO" sz="1400" dirty="0">
                <a:latin typeface="Times New Roman" panose="02020603050405020304" pitchFamily="18" charset="0"/>
                <a:cs typeface="Times New Roman" panose="02020603050405020304" pitchFamily="18" charset="0"/>
              </a:rPr>
              <a:t> </a:t>
            </a:r>
          </a:p>
          <a:p>
            <a:r>
              <a:rPr lang="ro-RO" sz="1400" dirty="0">
                <a:latin typeface="Times New Roman" panose="02020603050405020304" pitchFamily="18" charset="0"/>
                <a:cs typeface="Times New Roman" panose="02020603050405020304" pitchFamily="18" charset="0"/>
              </a:rPr>
              <a:t>                                                                                                                            Radu Melnic </a:t>
            </a:r>
            <a:r>
              <a:rPr lang="ro-RO" sz="1400" dirty="0" err="1">
                <a:latin typeface="Times New Roman" panose="02020603050405020304" pitchFamily="18" charset="0"/>
                <a:cs typeface="Times New Roman" panose="02020603050405020304" pitchFamily="18" charset="0"/>
              </a:rPr>
              <a:t>lect.univ</a:t>
            </a:r>
            <a:endParaRPr lang="ro-RO" sz="1400" dirty="0">
              <a:latin typeface="Times New Roman" panose="02020603050405020304" pitchFamily="18" charset="0"/>
              <a:cs typeface="Times New Roman" panose="02020603050405020304" pitchFamily="18" charset="0"/>
            </a:endParaRPr>
          </a:p>
          <a:p>
            <a:r>
              <a:rPr lang="ro-RO" sz="1400" dirty="0">
                <a:latin typeface="Times New Roman" panose="02020603050405020304" pitchFamily="18" charset="0"/>
                <a:cs typeface="Times New Roman" panose="02020603050405020304" pitchFamily="18" charset="0"/>
              </a:rPr>
              <a:t>                                                                                                                           </a:t>
            </a:r>
          </a:p>
        </p:txBody>
      </p:sp>
      <p:sp>
        <p:nvSpPr>
          <p:cNvPr id="7" name="Rectangle 6"/>
          <p:cNvSpPr/>
          <p:nvPr/>
        </p:nvSpPr>
        <p:spPr>
          <a:xfrm>
            <a:off x="5373188" y="719687"/>
            <a:ext cx="3631475" cy="523220"/>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4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4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4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4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4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8" name="Rectangle 7"/>
          <p:cNvSpPr/>
          <p:nvPr/>
        </p:nvSpPr>
        <p:spPr>
          <a:xfrm>
            <a:off x="975361" y="2233849"/>
            <a:ext cx="7724503" cy="1167756"/>
          </a:xfrm>
          <a:prstGeom prst="rect">
            <a:avLst/>
          </a:prstGeom>
        </p:spPr>
        <p:txBody>
          <a:bodyPr wrap="square">
            <a:spAutoFit/>
          </a:bodyPr>
          <a:lstStyle/>
          <a:p>
            <a:pPr algn="ctr"/>
            <a:r>
              <a:rPr lang="ro-MD" dirty="0">
                <a:latin typeface="Times" pitchFamily="2" charset="0"/>
              </a:rPr>
              <a:t>Analiza și modelarea unei aplicații care va gestiona necesitățile unui club de sport</a:t>
            </a:r>
            <a:r>
              <a:rPr lang="en-US" dirty="0">
                <a:latin typeface="Times" pitchFamily="2" charset="0"/>
              </a:rPr>
              <a:t> </a:t>
            </a:r>
            <a:endParaRPr lang="ro-RO" dirty="0">
              <a:latin typeface="Times" pitchFamily="2" charset="0"/>
            </a:endParaRPr>
          </a:p>
          <a:p>
            <a:pPr algn="ctr">
              <a:lnSpc>
                <a:spcPct val="107000"/>
              </a:lnSpc>
              <a:spcAft>
                <a:spcPts val="800"/>
              </a:spcAft>
            </a:pPr>
            <a:endParaRPr lang="ro-RO" sz="3200" b="1" dirty="0">
              <a:latin typeface="Times New Roman" panose="02020603050405020304" pitchFamily="18" charset="0"/>
              <a:ea typeface="Calibri" panose="020F0502020204030204" pitchFamily="34" charset="0"/>
            </a:endParaRPr>
          </a:p>
          <a:p>
            <a:pPr algn="ctr">
              <a:lnSpc>
                <a:spcPct val="107000"/>
              </a:lnSpc>
              <a:spcAft>
                <a:spcPts val="800"/>
              </a:spcAft>
            </a:pPr>
            <a:endParaRPr lang="ro-RO" sz="1100" dirty="0">
              <a:latin typeface="Times New Roman" panose="02020603050405020304" pitchFamily="18" charset="0"/>
              <a:ea typeface="Calibri" panose="020F0502020204030204" pitchFamily="34" charset="0"/>
            </a:endParaRPr>
          </a:p>
        </p:txBody>
      </p:sp>
      <p:sp>
        <p:nvSpPr>
          <p:cNvPr id="2" name="Rectangle 1"/>
          <p:cNvSpPr/>
          <p:nvPr/>
        </p:nvSpPr>
        <p:spPr>
          <a:xfrm>
            <a:off x="3784291" y="6388129"/>
            <a:ext cx="1588897" cy="369332"/>
          </a:xfrm>
          <a:prstGeom prst="rect">
            <a:avLst/>
          </a:prstGeom>
        </p:spPr>
        <p:txBody>
          <a:bodyPr wrap="none">
            <a:spAutoFit/>
          </a:bodyPr>
          <a:lstStyle/>
          <a:p>
            <a:r>
              <a:rPr lang="ro-RO" b="1" dirty="0">
                <a:solidFill>
                  <a:srgbClr val="000000"/>
                </a:solidFill>
                <a:latin typeface="Times New Roman" panose="02020603050405020304" pitchFamily="18" charset="0"/>
                <a:ea typeface="Times New Roman" panose="02020603050405020304" pitchFamily="18" charset="0"/>
              </a:rPr>
              <a:t>Chișinău</a:t>
            </a:r>
            <a:r>
              <a:rPr lang="en-GB" b="1" dirty="0">
                <a:solidFill>
                  <a:srgbClr val="000000"/>
                </a:solidFill>
                <a:latin typeface="Times New Roman" panose="02020603050405020304" pitchFamily="18" charset="0"/>
                <a:ea typeface="Times New Roman" panose="02020603050405020304" pitchFamily="18" charset="0"/>
              </a:rPr>
              <a:t> 2022</a:t>
            </a:r>
            <a:endParaRPr lang="ro-RO" dirty="0"/>
          </a:p>
        </p:txBody>
      </p:sp>
    </p:spTree>
    <p:extLst>
      <p:ext uri="{BB962C8B-B14F-4D97-AF65-F5344CB8AC3E}">
        <p14:creationId xmlns:p14="http://schemas.microsoft.com/office/powerpoint/2010/main" val="202715206"/>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AFB06C51-06A1-584C-9AC8-C133E1AAFA2E}"/>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secvență</a:t>
            </a:r>
          </a:p>
        </p:txBody>
      </p:sp>
      <p:sp>
        <p:nvSpPr>
          <p:cNvPr id="4" name="Rectangle 3">
            <a:extLst>
              <a:ext uri="{FF2B5EF4-FFF2-40B4-BE49-F238E27FC236}">
                <a16:creationId xmlns:a16="http://schemas.microsoft.com/office/drawing/2014/main" xmlns="" id="{5A741E66-C8B5-5C46-BABB-48D25819ACEE}"/>
              </a:ext>
            </a:extLst>
          </p:cNvPr>
          <p:cNvSpPr/>
          <p:nvPr/>
        </p:nvSpPr>
        <p:spPr>
          <a:xfrm>
            <a:off x="694268" y="2088925"/>
            <a:ext cx="7789332" cy="1661993"/>
          </a:xfrm>
          <a:prstGeom prst="rect">
            <a:avLst/>
          </a:prstGeom>
        </p:spPr>
        <p:txBody>
          <a:bodyPr wrap="square">
            <a:spAutoFit/>
          </a:bodyPr>
          <a:lstStyle/>
          <a:p>
            <a:r>
              <a:rPr lang="ro-RO" sz="1400" dirty="0">
                <a:latin typeface="Times" pitchFamily="2" charset="0"/>
              </a:rPr>
              <a:t>	</a:t>
            </a:r>
          </a:p>
          <a:p>
            <a:endParaRPr lang="ro-RO" sz="1400" dirty="0">
              <a:latin typeface="Times" pitchFamily="2" charset="0"/>
            </a:endParaRPr>
          </a:p>
          <a:p>
            <a:endParaRPr lang="ro-RO" sz="1400" dirty="0">
              <a:latin typeface="Times" pitchFamily="2" charset="0"/>
            </a:endParaRPr>
          </a:p>
          <a:p>
            <a:r>
              <a:rPr lang="ro-RO" sz="1400" dirty="0">
                <a:latin typeface="Times" pitchFamily="2" charset="0"/>
              </a:rPr>
              <a:t>	</a:t>
            </a:r>
          </a:p>
          <a:p>
            <a:endParaRPr lang="ro-RO" sz="1400" dirty="0">
              <a:latin typeface="Times" pitchFamily="2" charset="0"/>
            </a:endParaRPr>
          </a:p>
          <a:p>
            <a:endParaRPr lang="en-US" sz="1400" dirty="0">
              <a:latin typeface="Times" pitchFamily="2" charset="0"/>
            </a:endParaRP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pic>
        <p:nvPicPr>
          <p:cNvPr id="7" name="Рисунок 14">
            <a:extLst>
              <a:ext uri="{FF2B5EF4-FFF2-40B4-BE49-F238E27FC236}">
                <a16:creationId xmlns:a16="http://schemas.microsoft.com/office/drawing/2014/main" xmlns="" id="{89CE0F6B-47FA-3343-B96B-A1E0F64FA684}"/>
              </a:ext>
            </a:extLst>
          </p:cNvPr>
          <p:cNvPicPr/>
          <p:nvPr/>
        </p:nvPicPr>
        <p:blipFill rotWithShape="1">
          <a:blip r:embed="rId4"/>
          <a:srcRect l="3242" t="3420" r="1540" b="1116"/>
          <a:stretch/>
        </p:blipFill>
        <p:spPr bwMode="auto">
          <a:xfrm>
            <a:off x="2536684" y="1615122"/>
            <a:ext cx="4499610" cy="4846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71900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DCADF1B5-B745-3F4E-8174-921539461DA4}"/>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colaborare</a:t>
            </a:r>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r>
              <a:rPr kumimoji="0" lang="ro-RO" altLang="en-US" sz="1400" b="0" i="0" u="none" strike="noStrike" cap="none" normalizeH="0" baseline="0" dirty="0">
                <a:ln>
                  <a:noFill/>
                </a:ln>
                <a:solidFill>
                  <a:schemeClr val="tx1"/>
                </a:solidFill>
                <a:effectLst/>
                <a:latin typeface="Times" pitchFamily="2" charset="0"/>
              </a:rPr>
              <a:t> </a:t>
            </a:r>
          </a:p>
        </p:txBody>
      </p:sp>
      <p:pic>
        <p:nvPicPr>
          <p:cNvPr id="6" name="Рисунок 16">
            <a:extLst>
              <a:ext uri="{FF2B5EF4-FFF2-40B4-BE49-F238E27FC236}">
                <a16:creationId xmlns:a16="http://schemas.microsoft.com/office/drawing/2014/main" xmlns="" id="{52D87B05-7F65-C74C-9044-4BCE23799F9B}"/>
              </a:ext>
            </a:extLst>
          </p:cNvPr>
          <p:cNvPicPr/>
          <p:nvPr/>
        </p:nvPicPr>
        <p:blipFill>
          <a:blip r:embed="rId4"/>
          <a:stretch>
            <a:fillRect/>
          </a:stretch>
        </p:blipFill>
        <p:spPr>
          <a:xfrm>
            <a:off x="1738489" y="2087880"/>
            <a:ext cx="5847643" cy="3240476"/>
          </a:xfrm>
          <a:prstGeom prst="rect">
            <a:avLst/>
          </a:prstGeom>
        </p:spPr>
      </p:pic>
    </p:spTree>
    <p:extLst>
      <p:ext uri="{BB962C8B-B14F-4D97-AF65-F5344CB8AC3E}">
        <p14:creationId xmlns:p14="http://schemas.microsoft.com/office/powerpoint/2010/main" val="88250556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DCADF1B5-B745-3F4E-8174-921539461DA4}"/>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colaborare</a:t>
            </a:r>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r>
              <a:rPr kumimoji="0" lang="ro-RO" altLang="en-US" sz="1400" b="0" i="0" u="none" strike="noStrike" cap="none" normalizeH="0" baseline="0" dirty="0">
                <a:ln>
                  <a:noFill/>
                </a:ln>
                <a:solidFill>
                  <a:schemeClr val="tx1"/>
                </a:solidFill>
                <a:effectLst/>
                <a:latin typeface="Times" pitchFamily="2" charset="0"/>
              </a:rPr>
              <a:t> </a:t>
            </a:r>
          </a:p>
        </p:txBody>
      </p:sp>
      <p:pic>
        <p:nvPicPr>
          <p:cNvPr id="7" name="Рисунок 17">
            <a:extLst>
              <a:ext uri="{FF2B5EF4-FFF2-40B4-BE49-F238E27FC236}">
                <a16:creationId xmlns:a16="http://schemas.microsoft.com/office/drawing/2014/main" xmlns="" id="{8105D404-5D89-524C-8CCB-6B6FB890C386}"/>
              </a:ext>
            </a:extLst>
          </p:cNvPr>
          <p:cNvPicPr/>
          <p:nvPr/>
        </p:nvPicPr>
        <p:blipFill>
          <a:blip r:embed="rId4"/>
          <a:stretch>
            <a:fillRect/>
          </a:stretch>
        </p:blipFill>
        <p:spPr>
          <a:xfrm>
            <a:off x="1636888" y="2168524"/>
            <a:ext cx="6186311" cy="3092097"/>
          </a:xfrm>
          <a:prstGeom prst="rect">
            <a:avLst/>
          </a:prstGeom>
        </p:spPr>
      </p:pic>
    </p:spTree>
    <p:extLst>
      <p:ext uri="{BB962C8B-B14F-4D97-AF65-F5344CB8AC3E}">
        <p14:creationId xmlns:p14="http://schemas.microsoft.com/office/powerpoint/2010/main" val="308319666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DCADF1B5-B745-3F4E-8174-921539461DA4}"/>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colaborare</a:t>
            </a:r>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r>
              <a:rPr kumimoji="0" lang="ro-RO" altLang="en-US" sz="1400" b="0" i="0" u="none" strike="noStrike" cap="none" normalizeH="0" baseline="0" dirty="0">
                <a:ln>
                  <a:noFill/>
                </a:ln>
                <a:solidFill>
                  <a:schemeClr val="tx1"/>
                </a:solidFill>
                <a:effectLst/>
                <a:latin typeface="Times" pitchFamily="2" charset="0"/>
              </a:rPr>
              <a:t> </a:t>
            </a:r>
          </a:p>
        </p:txBody>
      </p:sp>
      <p:pic>
        <p:nvPicPr>
          <p:cNvPr id="7" name="Рисунок 18">
            <a:extLst>
              <a:ext uri="{FF2B5EF4-FFF2-40B4-BE49-F238E27FC236}">
                <a16:creationId xmlns:a16="http://schemas.microsoft.com/office/drawing/2014/main" xmlns="" id="{B7FEBAB9-B260-B344-9D51-F75D9E790CD5}"/>
              </a:ext>
            </a:extLst>
          </p:cNvPr>
          <p:cNvPicPr/>
          <p:nvPr/>
        </p:nvPicPr>
        <p:blipFill>
          <a:blip r:embed="rId4"/>
          <a:stretch>
            <a:fillRect/>
          </a:stretch>
        </p:blipFill>
        <p:spPr>
          <a:xfrm>
            <a:off x="2122311" y="2254285"/>
            <a:ext cx="5215467" cy="3288559"/>
          </a:xfrm>
          <a:prstGeom prst="rect">
            <a:avLst/>
          </a:prstGeom>
        </p:spPr>
      </p:pic>
    </p:spTree>
    <p:extLst>
      <p:ext uri="{BB962C8B-B14F-4D97-AF65-F5344CB8AC3E}">
        <p14:creationId xmlns:p14="http://schemas.microsoft.com/office/powerpoint/2010/main" val="4993738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F5E36896-3A75-D24E-BF2F-786DF15BD55A}"/>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clase</a:t>
            </a:r>
          </a:p>
        </p:txBody>
      </p:sp>
      <p:pic>
        <p:nvPicPr>
          <p:cNvPr id="3" name="Рисунок 2"/>
          <p:cNvPicPr>
            <a:picLocks noChangeAspect="1"/>
          </p:cNvPicPr>
          <p:nvPr/>
        </p:nvPicPr>
        <p:blipFill>
          <a:blip r:embed="rId4"/>
          <a:stretch>
            <a:fillRect/>
          </a:stretch>
        </p:blipFill>
        <p:spPr>
          <a:xfrm>
            <a:off x="1200568" y="1771422"/>
            <a:ext cx="6683596" cy="3982690"/>
          </a:xfrm>
          <a:prstGeom prst="rect">
            <a:avLst/>
          </a:prstGeom>
        </p:spPr>
      </p:pic>
    </p:spTree>
    <p:extLst>
      <p:ext uri="{BB962C8B-B14F-4D97-AF65-F5344CB8AC3E}">
        <p14:creationId xmlns:p14="http://schemas.microsoft.com/office/powerpoint/2010/main" val="29036052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F5E36896-3A75-D24E-BF2F-786DF15BD55A}"/>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clase</a:t>
            </a:r>
          </a:p>
        </p:txBody>
      </p:sp>
      <p:pic>
        <p:nvPicPr>
          <p:cNvPr id="3" name="Рисунок 2"/>
          <p:cNvPicPr>
            <a:picLocks noChangeAspect="1"/>
          </p:cNvPicPr>
          <p:nvPr/>
        </p:nvPicPr>
        <p:blipFill>
          <a:blip r:embed="rId4"/>
          <a:stretch>
            <a:fillRect/>
          </a:stretch>
        </p:blipFill>
        <p:spPr>
          <a:xfrm>
            <a:off x="1267409" y="1838243"/>
            <a:ext cx="6549913" cy="3925248"/>
          </a:xfrm>
          <a:prstGeom prst="rect">
            <a:avLst/>
          </a:prstGeom>
        </p:spPr>
      </p:pic>
    </p:spTree>
    <p:extLst>
      <p:ext uri="{BB962C8B-B14F-4D97-AF65-F5344CB8AC3E}">
        <p14:creationId xmlns:p14="http://schemas.microsoft.com/office/powerpoint/2010/main" val="79968250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F5E36896-3A75-D24E-BF2F-786DF15BD55A}"/>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clase</a:t>
            </a:r>
          </a:p>
        </p:txBody>
      </p:sp>
      <p:pic>
        <p:nvPicPr>
          <p:cNvPr id="6" name="Рисунок 19">
            <a:extLst>
              <a:ext uri="{FF2B5EF4-FFF2-40B4-BE49-F238E27FC236}">
                <a16:creationId xmlns:a16="http://schemas.microsoft.com/office/drawing/2014/main" xmlns="" id="{4C055F81-8773-1C47-AF8F-3F2CFEF525D1}"/>
              </a:ext>
            </a:extLst>
          </p:cNvPr>
          <p:cNvPicPr/>
          <p:nvPr/>
        </p:nvPicPr>
        <p:blipFill>
          <a:blip r:embed="rId4"/>
          <a:stretch>
            <a:fillRect/>
          </a:stretch>
        </p:blipFill>
        <p:spPr>
          <a:xfrm>
            <a:off x="1998134" y="2052002"/>
            <a:ext cx="5678310" cy="3513420"/>
          </a:xfrm>
          <a:prstGeom prst="rect">
            <a:avLst/>
          </a:prstGeom>
        </p:spPr>
      </p:pic>
    </p:spTree>
    <p:extLst>
      <p:ext uri="{BB962C8B-B14F-4D97-AF65-F5344CB8AC3E}">
        <p14:creationId xmlns:p14="http://schemas.microsoft.com/office/powerpoint/2010/main" val="425164826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78E3BA09-D8C2-584C-988E-98E7DDBAB4E2}"/>
              </a:ext>
            </a:extLst>
          </p:cNvPr>
          <p:cNvSpPr/>
          <p:nvPr/>
        </p:nvSpPr>
        <p:spPr>
          <a:xfrm>
            <a:off x="2624668" y="1055992"/>
            <a:ext cx="4460240" cy="646331"/>
          </a:xfrm>
          <a:prstGeom prst="rect">
            <a:avLst/>
          </a:prstGeom>
        </p:spPr>
        <p:txBody>
          <a:bodyPr wrap="square">
            <a:spAutoFit/>
          </a:bodyPr>
          <a:lstStyle/>
          <a:p>
            <a:pPr algn="ctr"/>
            <a:r>
              <a:rPr lang="ro-RO" altLang="ro-RO" dirty="0">
                <a:latin typeface="Times New Roman" panose="02020603050405020304" pitchFamily="18" charset="0"/>
                <a:cs typeface="Times New Roman" panose="02020603050405020304" pitchFamily="18" charset="0"/>
              </a:rPr>
              <a:t>Diagrama de stare</a:t>
            </a:r>
          </a:p>
          <a:p>
            <a:pPr algn="ctr"/>
            <a:endParaRPr lang="ro-RO" altLang="ro-RO" dirty="0">
              <a:latin typeface="Times New Roman" panose="02020603050405020304" pitchFamily="18" charset="0"/>
              <a:cs typeface="Times New Roman" panose="02020603050405020304" pitchFamily="18" charset="0"/>
            </a:endParaRPr>
          </a:p>
        </p:txBody>
      </p:sp>
      <p:pic>
        <p:nvPicPr>
          <p:cNvPr id="8" name="Рисунок 23">
            <a:extLst>
              <a:ext uri="{FF2B5EF4-FFF2-40B4-BE49-F238E27FC236}">
                <a16:creationId xmlns:a16="http://schemas.microsoft.com/office/drawing/2014/main" xmlns="" id="{F5E79B41-735F-D44A-BF7D-E61B78D49DB3}"/>
              </a:ext>
            </a:extLst>
          </p:cNvPr>
          <p:cNvPicPr/>
          <p:nvPr/>
        </p:nvPicPr>
        <p:blipFill>
          <a:blip r:embed="rId4"/>
          <a:stretch>
            <a:fillRect/>
          </a:stretch>
        </p:blipFill>
        <p:spPr>
          <a:xfrm>
            <a:off x="1535289" y="1973086"/>
            <a:ext cx="6366934" cy="3614914"/>
          </a:xfrm>
          <a:prstGeom prst="rect">
            <a:avLst/>
          </a:prstGeom>
        </p:spPr>
      </p:pic>
    </p:spTree>
    <p:extLst>
      <p:ext uri="{BB962C8B-B14F-4D97-AF65-F5344CB8AC3E}">
        <p14:creationId xmlns:p14="http://schemas.microsoft.com/office/powerpoint/2010/main" val="334274339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78E3BA09-D8C2-584C-988E-98E7DDBAB4E2}"/>
              </a:ext>
            </a:extLst>
          </p:cNvPr>
          <p:cNvSpPr/>
          <p:nvPr/>
        </p:nvSpPr>
        <p:spPr>
          <a:xfrm>
            <a:off x="2624668" y="1055992"/>
            <a:ext cx="4460240" cy="646331"/>
          </a:xfrm>
          <a:prstGeom prst="rect">
            <a:avLst/>
          </a:prstGeom>
        </p:spPr>
        <p:txBody>
          <a:bodyPr wrap="square">
            <a:spAutoFit/>
          </a:bodyPr>
          <a:lstStyle/>
          <a:p>
            <a:pPr algn="ctr"/>
            <a:r>
              <a:rPr lang="ro-RO" altLang="ro-RO" dirty="0">
                <a:latin typeface="Times New Roman" panose="02020603050405020304" pitchFamily="18" charset="0"/>
                <a:cs typeface="Times New Roman" panose="02020603050405020304" pitchFamily="18" charset="0"/>
              </a:rPr>
              <a:t>Diagrama de stare</a:t>
            </a:r>
          </a:p>
          <a:p>
            <a:pPr algn="ctr"/>
            <a:endParaRPr lang="ro-RO" altLang="ro-RO" dirty="0">
              <a:latin typeface="Times New Roman" panose="02020603050405020304" pitchFamily="18" charset="0"/>
              <a:cs typeface="Times New Roman" panose="02020603050405020304" pitchFamily="18" charset="0"/>
            </a:endParaRPr>
          </a:p>
        </p:txBody>
      </p:sp>
      <p:pic>
        <p:nvPicPr>
          <p:cNvPr id="6" name="Рисунок 25">
            <a:extLst>
              <a:ext uri="{FF2B5EF4-FFF2-40B4-BE49-F238E27FC236}">
                <a16:creationId xmlns:a16="http://schemas.microsoft.com/office/drawing/2014/main" xmlns="" id="{06EC206C-8625-644E-907A-8823738881A1}"/>
              </a:ext>
            </a:extLst>
          </p:cNvPr>
          <p:cNvPicPr/>
          <p:nvPr/>
        </p:nvPicPr>
        <p:blipFill>
          <a:blip r:embed="rId4"/>
          <a:stretch>
            <a:fillRect/>
          </a:stretch>
        </p:blipFill>
        <p:spPr>
          <a:xfrm>
            <a:off x="2381956" y="1526082"/>
            <a:ext cx="4955822" cy="5331918"/>
          </a:xfrm>
          <a:prstGeom prst="rect">
            <a:avLst/>
          </a:prstGeom>
        </p:spPr>
      </p:pic>
    </p:spTree>
    <p:extLst>
      <p:ext uri="{BB962C8B-B14F-4D97-AF65-F5344CB8AC3E}">
        <p14:creationId xmlns:p14="http://schemas.microsoft.com/office/powerpoint/2010/main" val="314028927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78E3BA09-D8C2-584C-988E-98E7DDBAB4E2}"/>
              </a:ext>
            </a:extLst>
          </p:cNvPr>
          <p:cNvSpPr/>
          <p:nvPr/>
        </p:nvSpPr>
        <p:spPr>
          <a:xfrm>
            <a:off x="2624668" y="1055992"/>
            <a:ext cx="4460240" cy="646331"/>
          </a:xfrm>
          <a:prstGeom prst="rect">
            <a:avLst/>
          </a:prstGeom>
        </p:spPr>
        <p:txBody>
          <a:bodyPr wrap="square">
            <a:spAutoFit/>
          </a:bodyPr>
          <a:lstStyle/>
          <a:p>
            <a:pPr algn="ctr"/>
            <a:r>
              <a:rPr lang="ro-RO" altLang="ro-RO" dirty="0">
                <a:latin typeface="Times New Roman" panose="02020603050405020304" pitchFamily="18" charset="0"/>
                <a:cs typeface="Times New Roman" panose="02020603050405020304" pitchFamily="18" charset="0"/>
              </a:rPr>
              <a:t>Diagrama de activitate</a:t>
            </a:r>
          </a:p>
          <a:p>
            <a:pPr algn="ctr"/>
            <a:endParaRPr lang="ro-RO" altLang="ro-RO" dirty="0">
              <a:latin typeface="Times New Roman" panose="02020603050405020304" pitchFamily="18" charset="0"/>
              <a:cs typeface="Times New Roman" panose="02020603050405020304" pitchFamily="18" charset="0"/>
            </a:endParaRPr>
          </a:p>
        </p:txBody>
      </p:sp>
      <p:pic>
        <p:nvPicPr>
          <p:cNvPr id="6" name="Рисунок 22">
            <a:extLst>
              <a:ext uri="{FF2B5EF4-FFF2-40B4-BE49-F238E27FC236}">
                <a16:creationId xmlns:a16="http://schemas.microsoft.com/office/drawing/2014/main" xmlns="" id="{1E8A0021-E8A5-574B-8118-257FCCDDAC30}"/>
              </a:ext>
            </a:extLst>
          </p:cNvPr>
          <p:cNvPicPr/>
          <p:nvPr/>
        </p:nvPicPr>
        <p:blipFill>
          <a:blip r:embed="rId4"/>
          <a:stretch>
            <a:fillRect/>
          </a:stretch>
        </p:blipFill>
        <p:spPr>
          <a:xfrm>
            <a:off x="1117600" y="2131695"/>
            <a:ext cx="6931377" cy="3343416"/>
          </a:xfrm>
          <a:prstGeom prst="rect">
            <a:avLst/>
          </a:prstGeom>
        </p:spPr>
      </p:pic>
    </p:spTree>
    <p:extLst>
      <p:ext uri="{BB962C8B-B14F-4D97-AF65-F5344CB8AC3E}">
        <p14:creationId xmlns:p14="http://schemas.microsoft.com/office/powerpoint/2010/main" val="27511192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a:spLocks noChangeArrowheads="1"/>
          </p:cNvSpPr>
          <p:nvPr/>
        </p:nvSpPr>
        <p:spPr bwMode="auto">
          <a:xfrm>
            <a:off x="243840" y="1427192"/>
            <a:ext cx="8534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473825" algn="r"/>
              </a:tabLst>
              <a:defRPr>
                <a:solidFill>
                  <a:schemeClr val="tx1"/>
                </a:solidFill>
                <a:latin typeface="Arial" panose="020B0604020202020204" pitchFamily="34" charset="0"/>
              </a:defRPr>
            </a:lvl1pPr>
            <a:lvl2pPr eaLnBrk="0" fontAlgn="base" hangingPunct="0">
              <a:spcBef>
                <a:spcPct val="0"/>
              </a:spcBef>
              <a:spcAft>
                <a:spcPct val="0"/>
              </a:spcAft>
              <a:tabLst>
                <a:tab pos="6473825" algn="r"/>
              </a:tabLst>
              <a:defRPr>
                <a:solidFill>
                  <a:schemeClr val="tx1"/>
                </a:solidFill>
                <a:latin typeface="Arial" panose="020B0604020202020204" pitchFamily="34" charset="0"/>
              </a:defRPr>
            </a:lvl2pPr>
            <a:lvl3pPr eaLnBrk="0" fontAlgn="base" hangingPunct="0">
              <a:spcBef>
                <a:spcPct val="0"/>
              </a:spcBef>
              <a:spcAft>
                <a:spcPct val="0"/>
              </a:spcAft>
              <a:tabLst>
                <a:tab pos="6473825" algn="r"/>
              </a:tabLst>
              <a:defRPr>
                <a:solidFill>
                  <a:schemeClr val="tx1"/>
                </a:solidFill>
                <a:latin typeface="Arial" panose="020B0604020202020204" pitchFamily="34" charset="0"/>
              </a:defRPr>
            </a:lvl3pPr>
            <a:lvl4pPr eaLnBrk="0" fontAlgn="base" hangingPunct="0">
              <a:spcBef>
                <a:spcPct val="0"/>
              </a:spcBef>
              <a:spcAft>
                <a:spcPct val="0"/>
              </a:spcAft>
              <a:tabLst>
                <a:tab pos="6473825" algn="r"/>
              </a:tabLst>
              <a:defRPr>
                <a:solidFill>
                  <a:schemeClr val="tx1"/>
                </a:solidFill>
                <a:latin typeface="Arial" panose="020B0604020202020204" pitchFamily="34" charset="0"/>
              </a:defRPr>
            </a:lvl4pPr>
            <a:lvl5pPr eaLnBrk="0" fontAlgn="base" hangingPunct="0">
              <a:spcBef>
                <a:spcPct val="0"/>
              </a:spcBef>
              <a:spcAft>
                <a:spcPct val="0"/>
              </a:spcAft>
              <a:tabLst>
                <a:tab pos="6473825" algn="r"/>
              </a:tabLst>
              <a:defRPr>
                <a:solidFill>
                  <a:schemeClr val="tx1"/>
                </a:solidFill>
                <a:latin typeface="Arial" panose="020B0604020202020204" pitchFamily="34" charset="0"/>
              </a:defRPr>
            </a:lvl5pPr>
            <a:lvl6pPr eaLnBrk="0" fontAlgn="base" hangingPunct="0">
              <a:spcBef>
                <a:spcPct val="0"/>
              </a:spcBef>
              <a:spcAft>
                <a:spcPct val="0"/>
              </a:spcAft>
              <a:tabLst>
                <a:tab pos="6473825" algn="r"/>
              </a:tabLst>
              <a:defRPr>
                <a:solidFill>
                  <a:schemeClr val="tx1"/>
                </a:solidFill>
                <a:latin typeface="Arial" panose="020B0604020202020204" pitchFamily="34" charset="0"/>
              </a:defRPr>
            </a:lvl6pPr>
            <a:lvl7pPr eaLnBrk="0" fontAlgn="base" hangingPunct="0">
              <a:spcBef>
                <a:spcPct val="0"/>
              </a:spcBef>
              <a:spcAft>
                <a:spcPct val="0"/>
              </a:spcAft>
              <a:tabLst>
                <a:tab pos="6473825" algn="r"/>
              </a:tabLst>
              <a:defRPr>
                <a:solidFill>
                  <a:schemeClr val="tx1"/>
                </a:solidFill>
                <a:latin typeface="Arial" panose="020B0604020202020204" pitchFamily="34" charset="0"/>
              </a:defRPr>
            </a:lvl7pPr>
            <a:lvl8pPr eaLnBrk="0" fontAlgn="base" hangingPunct="0">
              <a:spcBef>
                <a:spcPct val="0"/>
              </a:spcBef>
              <a:spcAft>
                <a:spcPct val="0"/>
              </a:spcAft>
              <a:tabLst>
                <a:tab pos="6473825" algn="r"/>
              </a:tabLst>
              <a:defRPr>
                <a:solidFill>
                  <a:schemeClr val="tx1"/>
                </a:solidFill>
                <a:latin typeface="Arial" panose="020B0604020202020204" pitchFamily="34" charset="0"/>
              </a:defRPr>
            </a:lvl8pPr>
            <a:lvl9pPr eaLnBrk="0" fontAlgn="base" hangingPunct="0">
              <a:spcBef>
                <a:spcPct val="0"/>
              </a:spcBef>
              <a:spcAft>
                <a:spcPct val="0"/>
              </a:spcAft>
              <a:tabLst>
                <a:tab pos="6473825"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473825" algn="r"/>
              </a:tabLst>
            </a:pPr>
            <a:endParaRPr kumimoji="0" lang="ro-RO" altLang="ro-RO" sz="1400" b="0"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473825" algn="r"/>
              </a:tabLst>
            </a:pPr>
            <a:r>
              <a:rPr kumimoji="0" lang="ro-RO" altLang="ro-RO" sz="1400" b="0" strike="noStrike" cap="none" normalizeH="0" baseline="0" dirty="0">
                <a:ln>
                  <a:noFill/>
                </a:ln>
                <a:effectLst/>
                <a:latin typeface="Times New Roman" panose="02020603050405020304" pitchFamily="18" charset="0"/>
                <a:cs typeface="Times New Roman" panose="02020603050405020304" pitchFamily="18" charset="0"/>
              </a:rPr>
              <a:t>Introducere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lang="ro-RO" altLang="ro-RO" sz="1400" dirty="0">
                <a:latin typeface="Times New Roman" panose="02020603050405020304" pitchFamily="18" charset="0"/>
                <a:cs typeface="Times New Roman" panose="02020603050405020304" pitchFamily="18" charset="0"/>
              </a:rPr>
              <a:t>Diagrama cazurilor de utilizare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kumimoji="0" lang="ro-RO" altLang="ro-RO" sz="1400" b="0" strike="noStrike" cap="none" normalizeH="0" baseline="0" dirty="0">
                <a:ln>
                  <a:noFill/>
                </a:ln>
                <a:effectLst/>
                <a:latin typeface="Times New Roman" panose="02020603050405020304" pitchFamily="18" charset="0"/>
                <a:cs typeface="Times New Roman" panose="02020603050405020304" pitchFamily="18" charset="0"/>
              </a:rPr>
              <a:t>Diagrama de secvenț</a:t>
            </a:r>
            <a:r>
              <a:rPr lang="ro-RO" altLang="ro-RO" sz="1400" dirty="0">
                <a:latin typeface="Times New Roman" panose="02020603050405020304" pitchFamily="18" charset="0"/>
                <a:cs typeface="Times New Roman" panose="02020603050405020304" pitchFamily="18" charset="0"/>
              </a:rPr>
              <a:t>ă</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kumimoji="0" lang="ro-RO" altLang="ro-RO" sz="1400" b="0" strike="noStrike" cap="none" normalizeH="0" baseline="0" dirty="0">
                <a:ln>
                  <a:noFill/>
                </a:ln>
                <a:effectLst/>
                <a:latin typeface="Times New Roman" panose="02020603050405020304" pitchFamily="18" charset="0"/>
                <a:cs typeface="Times New Roman" panose="02020603050405020304" pitchFamily="18" charset="0"/>
              </a:rPr>
              <a:t>Diagrama de colaborare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lang="ro-RO" altLang="ro-RO" sz="1400" dirty="0">
                <a:latin typeface="Times New Roman" panose="02020603050405020304" pitchFamily="18" charset="0"/>
                <a:cs typeface="Times New Roman" panose="02020603050405020304" pitchFamily="18" charset="0"/>
              </a:rPr>
              <a:t>Diagrama de clase</a:t>
            </a:r>
          </a:p>
          <a:p>
            <a:pPr marL="342900" indent="-342900" algn="just">
              <a:buFontTx/>
              <a:buAutoNum type="arabicPeriod"/>
            </a:pPr>
            <a:r>
              <a:rPr lang="ro-RO" altLang="ro-RO" sz="1400" dirty="0">
                <a:latin typeface="Times New Roman" panose="02020603050405020304" pitchFamily="18" charset="0"/>
                <a:cs typeface="Times New Roman" panose="02020603050405020304" pitchFamily="18" charset="0"/>
              </a:rPr>
              <a:t>Diagrama de stare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lang="ro-RO" altLang="ro-RO" sz="1400" dirty="0">
                <a:latin typeface="Times New Roman" panose="02020603050405020304" pitchFamily="18" charset="0"/>
                <a:cs typeface="Times New Roman" panose="02020603050405020304" pitchFamily="18" charset="0"/>
              </a:rPr>
              <a:t>Diagrama de activitate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lang="ro-RO" altLang="ro-RO" sz="1400" dirty="0">
                <a:latin typeface="Times New Roman" panose="02020603050405020304" pitchFamily="18" charset="0"/>
                <a:cs typeface="Times New Roman" panose="02020603050405020304" pitchFamily="18" charset="0"/>
              </a:rPr>
              <a:t>Diagrama de componente</a:t>
            </a:r>
          </a:p>
          <a:p>
            <a:pPr marL="342900" marR="0" lvl="0" indent="-342900" algn="just" defTabSz="914400" rtl="0" eaLnBrk="0" fontAlgn="base" latinLnBrk="0" hangingPunct="0">
              <a:lnSpc>
                <a:spcPct val="100000"/>
              </a:lnSpc>
              <a:spcBef>
                <a:spcPct val="0"/>
              </a:spcBef>
              <a:spcAft>
                <a:spcPct val="0"/>
              </a:spcAft>
              <a:buClrTx/>
              <a:buSzTx/>
              <a:buFontTx/>
              <a:buAutoNum type="arabicPeriod"/>
              <a:tabLst>
                <a:tab pos="6473825" algn="r"/>
              </a:tabLst>
            </a:pPr>
            <a:r>
              <a:rPr lang="ro-RO" altLang="ro-RO" sz="1400" dirty="0">
                <a:latin typeface="Times New Roman" panose="02020603050405020304" pitchFamily="18" charset="0"/>
                <a:cs typeface="Times New Roman" panose="02020603050405020304" pitchFamily="18" charset="0"/>
              </a:rPr>
              <a:t>Diagrama de desfășurare(plasare)</a:t>
            </a:r>
          </a:p>
          <a:p>
            <a:pPr marR="0" lvl="0" algn="just" defTabSz="914400" rtl="0" eaLnBrk="0" fontAlgn="base" latinLnBrk="0" hangingPunct="0">
              <a:lnSpc>
                <a:spcPct val="100000"/>
              </a:lnSpc>
              <a:spcBef>
                <a:spcPct val="0"/>
              </a:spcBef>
              <a:spcAft>
                <a:spcPct val="0"/>
              </a:spcAft>
              <a:buClrTx/>
              <a:buSzTx/>
              <a:tabLst>
                <a:tab pos="6473825" algn="r"/>
              </a:tabLst>
            </a:pPr>
            <a:r>
              <a:rPr lang="ro-RO" altLang="ro-RO" sz="1400" dirty="0">
                <a:latin typeface="Times New Roman" panose="02020603050405020304" pitchFamily="18" charset="0"/>
                <a:cs typeface="Times New Roman" panose="02020603050405020304" pitchFamily="18" charset="0"/>
              </a:rPr>
              <a:t>Concluzie</a:t>
            </a:r>
          </a:p>
        </p:txBody>
      </p:sp>
    </p:spTree>
    <p:extLst>
      <p:ext uri="{BB962C8B-B14F-4D97-AF65-F5344CB8AC3E}">
        <p14:creationId xmlns:p14="http://schemas.microsoft.com/office/powerpoint/2010/main" val="160850645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a:extLst>
              <a:ext uri="{FF2B5EF4-FFF2-40B4-BE49-F238E27FC236}">
                <a16:creationId xmlns:a16="http://schemas.microsoft.com/office/drawing/2014/main" xmlns="" id="{EC56E8DD-3856-A24A-9455-97D43C3F31EE}"/>
              </a:ext>
            </a:extLst>
          </p:cNvPr>
          <p:cNvSpPr>
            <a:spLocks noChangeArrowheads="1"/>
          </p:cNvSpPr>
          <p:nvPr/>
        </p:nvSpPr>
        <p:spPr bwMode="auto">
          <a:xfrm>
            <a:off x="558800" y="2197528"/>
            <a:ext cx="796713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400" b="0" i="0" u="none" strike="noStrike" cap="none" normalizeH="0" baseline="0" dirty="0">
              <a:ln>
                <a:noFill/>
              </a:ln>
              <a:solidFill>
                <a:schemeClr val="tx1"/>
              </a:solidFill>
              <a:effectLst/>
              <a:latin typeface="Times" pitchFamily="2" charset="0"/>
            </a:endParaRPr>
          </a:p>
        </p:txBody>
      </p:sp>
      <p:sp>
        <p:nvSpPr>
          <p:cNvPr id="7" name="Rectangle 6">
            <a:extLst>
              <a:ext uri="{FF2B5EF4-FFF2-40B4-BE49-F238E27FC236}">
                <a16:creationId xmlns:a16="http://schemas.microsoft.com/office/drawing/2014/main" xmlns="" id="{78E3BA09-D8C2-584C-988E-98E7DDBAB4E2}"/>
              </a:ext>
            </a:extLst>
          </p:cNvPr>
          <p:cNvSpPr/>
          <p:nvPr/>
        </p:nvSpPr>
        <p:spPr>
          <a:xfrm>
            <a:off x="2624668" y="1055992"/>
            <a:ext cx="4460240" cy="646331"/>
          </a:xfrm>
          <a:prstGeom prst="rect">
            <a:avLst/>
          </a:prstGeom>
        </p:spPr>
        <p:txBody>
          <a:bodyPr wrap="square">
            <a:spAutoFit/>
          </a:bodyPr>
          <a:lstStyle/>
          <a:p>
            <a:pPr algn="ctr"/>
            <a:r>
              <a:rPr lang="ro-RO" altLang="ro-RO" dirty="0">
                <a:latin typeface="Times New Roman" panose="02020603050405020304" pitchFamily="18" charset="0"/>
                <a:cs typeface="Times New Roman" panose="02020603050405020304" pitchFamily="18" charset="0"/>
              </a:rPr>
              <a:t>Diagrama de activitate</a:t>
            </a:r>
          </a:p>
          <a:p>
            <a:pPr algn="ctr"/>
            <a:endParaRPr lang="ro-RO" altLang="ro-RO" dirty="0">
              <a:latin typeface="Times New Roman" panose="02020603050405020304" pitchFamily="18" charset="0"/>
              <a:cs typeface="Times New Roman" panose="02020603050405020304" pitchFamily="18" charset="0"/>
            </a:endParaRPr>
          </a:p>
        </p:txBody>
      </p:sp>
      <p:pic>
        <p:nvPicPr>
          <p:cNvPr id="6" name="Рисунок 24">
            <a:extLst>
              <a:ext uri="{FF2B5EF4-FFF2-40B4-BE49-F238E27FC236}">
                <a16:creationId xmlns:a16="http://schemas.microsoft.com/office/drawing/2014/main" xmlns="" id="{E2EEA980-408F-124E-8AAD-9BABD2599B8F}"/>
              </a:ext>
            </a:extLst>
          </p:cNvPr>
          <p:cNvPicPr/>
          <p:nvPr/>
        </p:nvPicPr>
        <p:blipFill>
          <a:blip r:embed="rId4"/>
          <a:stretch>
            <a:fillRect/>
          </a:stretch>
        </p:blipFill>
        <p:spPr>
          <a:xfrm>
            <a:off x="1591733" y="1994393"/>
            <a:ext cx="6299200" cy="3401695"/>
          </a:xfrm>
          <a:prstGeom prst="rect">
            <a:avLst/>
          </a:prstGeom>
        </p:spPr>
      </p:pic>
    </p:spTree>
    <p:extLst>
      <p:ext uri="{BB962C8B-B14F-4D97-AF65-F5344CB8AC3E}">
        <p14:creationId xmlns:p14="http://schemas.microsoft.com/office/powerpoint/2010/main" val="3545458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4" name="Rectangle 3">
            <a:extLst>
              <a:ext uri="{FF2B5EF4-FFF2-40B4-BE49-F238E27FC236}">
                <a16:creationId xmlns:a16="http://schemas.microsoft.com/office/drawing/2014/main" xmlns="" id="{52921CEE-CD3E-4C42-8ABE-E1971325FE0F}"/>
              </a:ext>
            </a:extLst>
          </p:cNvPr>
          <p:cNvSpPr/>
          <p:nvPr/>
        </p:nvSpPr>
        <p:spPr>
          <a:xfrm>
            <a:off x="2624668" y="1055992"/>
            <a:ext cx="4460240" cy="646331"/>
          </a:xfrm>
          <a:prstGeom prst="rect">
            <a:avLst/>
          </a:prstGeom>
        </p:spPr>
        <p:txBody>
          <a:bodyPr wrap="square">
            <a:spAutoFit/>
          </a:bodyPr>
          <a:lstStyle/>
          <a:p>
            <a:pPr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componente</a:t>
            </a:r>
          </a:p>
          <a:p>
            <a:pPr lvl="0" algn="ctr" eaLnBrk="0" fontAlgn="base" hangingPunct="0">
              <a:spcBef>
                <a:spcPct val="0"/>
              </a:spcBef>
              <a:spcAft>
                <a:spcPct val="0"/>
              </a:spcAft>
              <a:tabLst>
                <a:tab pos="6473825" algn="r"/>
              </a:tabLst>
            </a:pPr>
            <a:endParaRPr lang="ro-RO" altLang="ro-RO"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546DDDCD-96FF-8344-A41A-FF891BD7D893}"/>
              </a:ext>
            </a:extLst>
          </p:cNvPr>
          <p:cNvSpPr>
            <a:spLocks noChangeArrowheads="1"/>
          </p:cNvSpPr>
          <p:nvPr/>
        </p:nvSpPr>
        <p:spPr bwMode="auto">
          <a:xfrm>
            <a:off x="270933" y="1951995"/>
            <a:ext cx="84328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800" b="0" i="0" u="none" strike="noStrike" cap="none" normalizeH="0" baseline="0" dirty="0">
              <a:ln>
                <a:noFill/>
              </a:ln>
              <a:solidFill>
                <a:schemeClr val="tx1"/>
              </a:solidFill>
              <a:effectLst/>
              <a:latin typeface="Arial" panose="020B0604020202020204" pitchFamily="34" charset="0"/>
            </a:endParaRPr>
          </a:p>
        </p:txBody>
      </p:sp>
      <p:pic>
        <p:nvPicPr>
          <p:cNvPr id="7" name="Рисунок 26">
            <a:extLst>
              <a:ext uri="{FF2B5EF4-FFF2-40B4-BE49-F238E27FC236}">
                <a16:creationId xmlns:a16="http://schemas.microsoft.com/office/drawing/2014/main" xmlns="" id="{83297B26-177E-1E4C-9B73-A1FB912A2AFC}"/>
              </a:ext>
            </a:extLst>
          </p:cNvPr>
          <p:cNvPicPr/>
          <p:nvPr/>
        </p:nvPicPr>
        <p:blipFill rotWithShape="1">
          <a:blip r:embed="rId4"/>
          <a:srcRect l="1026" t="1253" r="6423" b="5467"/>
          <a:stretch/>
        </p:blipFill>
        <p:spPr bwMode="auto">
          <a:xfrm>
            <a:off x="1625600" y="2306002"/>
            <a:ext cx="6457244" cy="31013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904561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4" name="Rectangle 3">
            <a:extLst>
              <a:ext uri="{FF2B5EF4-FFF2-40B4-BE49-F238E27FC236}">
                <a16:creationId xmlns:a16="http://schemas.microsoft.com/office/drawing/2014/main" xmlns="" id="{52921CEE-CD3E-4C42-8ABE-E1971325FE0F}"/>
              </a:ext>
            </a:extLst>
          </p:cNvPr>
          <p:cNvSpPr/>
          <p:nvPr/>
        </p:nvSpPr>
        <p:spPr>
          <a:xfrm>
            <a:off x="2624668" y="1055992"/>
            <a:ext cx="4460240" cy="646331"/>
          </a:xfrm>
          <a:prstGeom prst="rect">
            <a:avLst/>
          </a:prstGeom>
        </p:spPr>
        <p:txBody>
          <a:bodyPr wrap="square">
            <a:spAutoFit/>
          </a:bodyPr>
          <a:lstStyle/>
          <a:p>
            <a:pPr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componente</a:t>
            </a:r>
          </a:p>
          <a:p>
            <a:pPr lvl="0" algn="ctr" eaLnBrk="0" fontAlgn="base" hangingPunct="0">
              <a:spcBef>
                <a:spcPct val="0"/>
              </a:spcBef>
              <a:spcAft>
                <a:spcPct val="0"/>
              </a:spcAft>
              <a:tabLst>
                <a:tab pos="6473825" algn="r"/>
              </a:tabLst>
            </a:pPr>
            <a:endParaRPr lang="ro-RO" altLang="ro-RO"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546DDDCD-96FF-8344-A41A-FF891BD7D893}"/>
              </a:ext>
            </a:extLst>
          </p:cNvPr>
          <p:cNvSpPr>
            <a:spLocks noChangeArrowheads="1"/>
          </p:cNvSpPr>
          <p:nvPr/>
        </p:nvSpPr>
        <p:spPr bwMode="auto">
          <a:xfrm>
            <a:off x="270933" y="1951995"/>
            <a:ext cx="84328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27">
            <a:extLst>
              <a:ext uri="{FF2B5EF4-FFF2-40B4-BE49-F238E27FC236}">
                <a16:creationId xmlns:a16="http://schemas.microsoft.com/office/drawing/2014/main" xmlns="" id="{60813891-538F-9D4F-8FD1-8B2C99AC7010}"/>
              </a:ext>
            </a:extLst>
          </p:cNvPr>
          <p:cNvPicPr/>
          <p:nvPr/>
        </p:nvPicPr>
        <p:blipFill>
          <a:blip r:embed="rId4"/>
          <a:stretch>
            <a:fillRect/>
          </a:stretch>
        </p:blipFill>
        <p:spPr>
          <a:xfrm>
            <a:off x="1524001" y="1885632"/>
            <a:ext cx="6366932" cy="3916857"/>
          </a:xfrm>
          <a:prstGeom prst="rect">
            <a:avLst/>
          </a:prstGeom>
        </p:spPr>
      </p:pic>
    </p:spTree>
    <p:extLst>
      <p:ext uri="{BB962C8B-B14F-4D97-AF65-F5344CB8AC3E}">
        <p14:creationId xmlns:p14="http://schemas.microsoft.com/office/powerpoint/2010/main" val="87191975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4" name="Rectangle 3">
            <a:extLst>
              <a:ext uri="{FF2B5EF4-FFF2-40B4-BE49-F238E27FC236}">
                <a16:creationId xmlns:a16="http://schemas.microsoft.com/office/drawing/2014/main" xmlns="" id="{52921CEE-CD3E-4C42-8ABE-E1971325FE0F}"/>
              </a:ext>
            </a:extLst>
          </p:cNvPr>
          <p:cNvSpPr/>
          <p:nvPr/>
        </p:nvSpPr>
        <p:spPr>
          <a:xfrm>
            <a:off x="2624668" y="1055992"/>
            <a:ext cx="4460240" cy="646331"/>
          </a:xfrm>
          <a:prstGeom prst="rect">
            <a:avLst/>
          </a:prstGeom>
        </p:spPr>
        <p:txBody>
          <a:bodyPr wrap="square">
            <a:spAutoFit/>
          </a:bodyPr>
          <a:lstStyle/>
          <a:p>
            <a:pPr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componente</a:t>
            </a:r>
          </a:p>
          <a:p>
            <a:pPr lvl="0" algn="ctr" eaLnBrk="0" fontAlgn="base" hangingPunct="0">
              <a:spcBef>
                <a:spcPct val="0"/>
              </a:spcBef>
              <a:spcAft>
                <a:spcPct val="0"/>
              </a:spcAft>
              <a:tabLst>
                <a:tab pos="6473825" algn="r"/>
              </a:tabLst>
            </a:pPr>
            <a:endParaRPr lang="ro-RO" altLang="ro-RO"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546DDDCD-96FF-8344-A41A-FF891BD7D893}"/>
              </a:ext>
            </a:extLst>
          </p:cNvPr>
          <p:cNvSpPr>
            <a:spLocks noChangeArrowheads="1"/>
          </p:cNvSpPr>
          <p:nvPr/>
        </p:nvSpPr>
        <p:spPr bwMode="auto">
          <a:xfrm>
            <a:off x="270933" y="1951995"/>
            <a:ext cx="84328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o-RO" altLang="en-US" sz="1400" b="0" i="0" u="none" strike="noStrike" cap="none" normalizeH="0" baseline="0" dirty="0">
                <a:ln>
                  <a:noFill/>
                </a:ln>
                <a:solidFill>
                  <a:schemeClr val="tx1"/>
                </a:solidFill>
                <a:effectLst/>
                <a:latin typeface="Times" pitchFamily="2" charset="0"/>
                <a:ea typeface="Times New Roman" panose="02020603050405020304" pitchFamily="18" charset="0"/>
              </a:rPr>
              <a:t>	</a:t>
            </a:r>
            <a:endParaRPr kumimoji="0" lang="ro-RO" altLang="en-US" sz="1800" b="0" i="0" u="none" strike="noStrike" cap="none" normalizeH="0" baseline="0" dirty="0">
              <a:ln>
                <a:noFill/>
              </a:ln>
              <a:solidFill>
                <a:schemeClr val="tx1"/>
              </a:solidFill>
              <a:effectLst/>
              <a:latin typeface="Arial" panose="020B0604020202020204" pitchFamily="34" charset="0"/>
            </a:endParaRPr>
          </a:p>
        </p:txBody>
      </p:sp>
      <p:pic>
        <p:nvPicPr>
          <p:cNvPr id="7" name="Рисунок 28">
            <a:extLst>
              <a:ext uri="{FF2B5EF4-FFF2-40B4-BE49-F238E27FC236}">
                <a16:creationId xmlns:a16="http://schemas.microsoft.com/office/drawing/2014/main" xmlns="" id="{103C7264-A805-6B45-BE51-CF3C7ED6C971}"/>
              </a:ext>
            </a:extLst>
          </p:cNvPr>
          <p:cNvPicPr/>
          <p:nvPr/>
        </p:nvPicPr>
        <p:blipFill rotWithShape="1">
          <a:blip r:embed="rId4"/>
          <a:srcRect l="513" t="3127" r="677" b="6002"/>
          <a:stretch/>
        </p:blipFill>
        <p:spPr bwMode="auto">
          <a:xfrm>
            <a:off x="1603022" y="2149369"/>
            <a:ext cx="6389511" cy="31902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798392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3025422" y="891294"/>
            <a:ext cx="3341948" cy="646331"/>
          </a:xfrm>
          <a:prstGeom prst="rect">
            <a:avLst/>
          </a:prstGeom>
        </p:spPr>
        <p:txBody>
          <a:bodyPr wrap="square">
            <a:spAutoFit/>
          </a:bodyPr>
          <a:lstStyle/>
          <a:p>
            <a:pPr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desfășurărilor(plasare)</a:t>
            </a:r>
          </a:p>
          <a:p>
            <a:pPr lvl="0" algn="just" eaLnBrk="0" fontAlgn="base" hangingPunct="0">
              <a:spcBef>
                <a:spcPct val="0"/>
              </a:spcBef>
              <a:spcAft>
                <a:spcPct val="0"/>
              </a:spcAft>
              <a:tabLst>
                <a:tab pos="6473825" algn="r"/>
              </a:tabLst>
            </a:pPr>
            <a:endParaRPr lang="ro-RO" altLang="ro-RO" dirty="0">
              <a:latin typeface="Times New Roman" panose="02020603050405020304" pitchFamily="18" charset="0"/>
              <a:cs typeface="Times New Roman" panose="02020603050405020304" pitchFamily="18" charset="0"/>
            </a:endParaRPr>
          </a:p>
        </p:txBody>
      </p:sp>
      <p:pic>
        <p:nvPicPr>
          <p:cNvPr id="6" name="Рисунок 37">
            <a:extLst>
              <a:ext uri="{FF2B5EF4-FFF2-40B4-BE49-F238E27FC236}">
                <a16:creationId xmlns:a16="http://schemas.microsoft.com/office/drawing/2014/main" xmlns="" id="{F1CD136D-FA59-3348-8ABB-889FDCF0F0EE}"/>
              </a:ext>
            </a:extLst>
          </p:cNvPr>
          <p:cNvPicPr/>
          <p:nvPr/>
        </p:nvPicPr>
        <p:blipFill>
          <a:blip r:embed="rId4"/>
          <a:stretch>
            <a:fillRect/>
          </a:stretch>
        </p:blipFill>
        <p:spPr>
          <a:xfrm>
            <a:off x="2528711" y="1788935"/>
            <a:ext cx="4188883" cy="3889375"/>
          </a:xfrm>
          <a:prstGeom prst="rect">
            <a:avLst/>
          </a:prstGeom>
        </p:spPr>
      </p:pic>
    </p:spTree>
    <p:extLst>
      <p:ext uri="{BB962C8B-B14F-4D97-AF65-F5344CB8AC3E}">
        <p14:creationId xmlns:p14="http://schemas.microsoft.com/office/powerpoint/2010/main" val="78805920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3342968" y="891294"/>
            <a:ext cx="3024402"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Concluzie</a:t>
            </a:r>
          </a:p>
        </p:txBody>
      </p:sp>
      <p:sp>
        <p:nvSpPr>
          <p:cNvPr id="6" name="Rectangle 5">
            <a:extLst>
              <a:ext uri="{FF2B5EF4-FFF2-40B4-BE49-F238E27FC236}">
                <a16:creationId xmlns:a16="http://schemas.microsoft.com/office/drawing/2014/main" xmlns="" id="{192B4C09-4129-004A-A6BA-FDD02450DB1D}"/>
              </a:ext>
            </a:extLst>
          </p:cNvPr>
          <p:cNvSpPr/>
          <p:nvPr/>
        </p:nvSpPr>
        <p:spPr>
          <a:xfrm>
            <a:off x="304800" y="1754893"/>
            <a:ext cx="8511822" cy="4185761"/>
          </a:xfrm>
          <a:prstGeom prst="rect">
            <a:avLst/>
          </a:prstGeom>
        </p:spPr>
        <p:txBody>
          <a:bodyPr wrap="square">
            <a:spAutoFit/>
          </a:bodyPr>
          <a:lstStyle/>
          <a:p>
            <a:r>
              <a:rPr lang="ro-MD" sz="1400" dirty="0">
                <a:latin typeface="Times" pitchFamily="2" charset="0"/>
              </a:rPr>
              <a:t>	În această lucrare am studiat tipurile de diagrame din limbajul UML, am elaborat aceste diagrame  la tema „Analiza si modelarea unei aplicatii care va gestiona necesitatile unui club de sport”. În realizarea sarcinii  propuse m-a ajutat foarte mult conspectul de la cursul de AMOO, însa am utilizat  și surse adiționale cum ar fi tutoriale, literatura adăugătoare utilizatînd instrumentul „Enterprise Architect”. </a:t>
            </a:r>
            <a:endParaRPr lang="en-US" sz="1400" dirty="0">
              <a:latin typeface="Times" pitchFamily="2" charset="0"/>
            </a:endParaRPr>
          </a:p>
          <a:p>
            <a:r>
              <a:rPr lang="ro-MD" sz="1400" dirty="0">
                <a:latin typeface="Times" pitchFamily="2" charset="0"/>
              </a:rPr>
              <a:t>	În concluzie, scopul UML poate fi definit ca un mecanism simplu de modelare pentru a modela toate sistemele practice posibile în mediul complex de astăzi.</a:t>
            </a:r>
            <a:endParaRPr lang="en-US" sz="1400" dirty="0">
              <a:latin typeface="Times" pitchFamily="2" charset="0"/>
            </a:endParaRPr>
          </a:p>
          <a:p>
            <a:r>
              <a:rPr lang="ro-MD" sz="1400" dirty="0">
                <a:latin typeface="Times" pitchFamily="2" charset="0"/>
              </a:rPr>
              <a:t>	Una dintre condiţiile ce trebuie îndeplinite ca un proiect să aibă succes este aceea ca cerinţele proiectului să fie definite într-o manieră care să permită o uşoară înţelegere, indiferent de nivelul de pregătire informatică al celui care este implicat în proiect.</a:t>
            </a:r>
            <a:r>
              <a:rPr lang="en-US" sz="1400" dirty="0">
                <a:latin typeface="Times" pitchFamily="2" charset="0"/>
              </a:rPr>
              <a:t> </a:t>
            </a:r>
          </a:p>
          <a:p>
            <a:r>
              <a:rPr lang="ro-MD" sz="1400" dirty="0">
                <a:latin typeface="Times" pitchFamily="2" charset="0"/>
              </a:rPr>
              <a:t>	De asemenea, modificările ce apar pe parcurs în cerinţe trebuie să fie cu uşurinţă asimilate de către membrii echipei de dezvoltare.</a:t>
            </a:r>
            <a:endParaRPr lang="en-US" sz="1400" dirty="0">
              <a:latin typeface="Times" pitchFamily="2" charset="0"/>
            </a:endParaRPr>
          </a:p>
          <a:p>
            <a:r>
              <a:rPr lang="ro-MD" sz="1400" dirty="0">
                <a:latin typeface="Times" pitchFamily="2" charset="0"/>
              </a:rPr>
              <a:t>	Fazele de dezvoltare a unui sistem informatic prin limbajul UML</a:t>
            </a:r>
            <a:r>
              <a:rPr lang="en-US" sz="1400" dirty="0">
                <a:latin typeface="Times" pitchFamily="2" charset="0"/>
              </a:rPr>
              <a:t>:</a:t>
            </a:r>
          </a:p>
          <a:p>
            <a:r>
              <a:rPr lang="ro-MD" sz="1400" dirty="0">
                <a:latin typeface="Times" pitchFamily="2" charset="0"/>
              </a:rPr>
              <a:t>Analiza cerintelor - are ca principal rol definirea claselor, obiectelor, mecanismelor specifice procesului modelat. 	Clasele vor fi stabilite în paralel cu relaţiile lor specifice şi descrise în cadrul diagramei claselor, în timp ce relaţiile dintre ele vor fi surprinse în modelele dinamice UML.</a:t>
            </a:r>
            <a:endParaRPr lang="en-US" sz="1400" dirty="0">
              <a:latin typeface="Times" pitchFamily="2" charset="0"/>
            </a:endParaRPr>
          </a:p>
          <a:p>
            <a:r>
              <a:rPr lang="ro-MD" sz="1400" dirty="0">
                <a:latin typeface="Times" pitchFamily="2" charset="0"/>
              </a:rPr>
              <a:t>	Analiza si abstractizarea - Această fază are ca principal rol definirea claselor, obiectelor, mecanismelor specifice procesului modelat. Clasele vor fi stabilite în paralel cu relaţiile lor specifice şi descrise în cadrul diagramei claselor, în timp ce relaţiile dintre ele vor fi surprinse în modelele dinamice UML.</a:t>
            </a:r>
            <a:endParaRPr lang="en-US" sz="1400" dirty="0">
              <a:latin typeface="Times" pitchFamily="2" charset="0"/>
            </a:endParaRPr>
          </a:p>
          <a:p>
            <a:endParaRPr lang="ro-RO" altLang="ro-RO" sz="1400" dirty="0">
              <a:latin typeface="Times" pitchFamily="2" charset="0"/>
              <a:cs typeface="Times New Roman" panose="02020603050405020304" pitchFamily="18" charset="0"/>
            </a:endParaRPr>
          </a:p>
        </p:txBody>
      </p:sp>
    </p:spTree>
    <p:extLst>
      <p:ext uri="{BB962C8B-B14F-4D97-AF65-F5344CB8AC3E}">
        <p14:creationId xmlns:p14="http://schemas.microsoft.com/office/powerpoint/2010/main" val="24671130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4" name="Rectangle 3">
            <a:extLst>
              <a:ext uri="{FF2B5EF4-FFF2-40B4-BE49-F238E27FC236}">
                <a16:creationId xmlns:a16="http://schemas.microsoft.com/office/drawing/2014/main" xmlns="" id="{18102AF1-760A-8E4E-8C95-EF85971E1A02}"/>
              </a:ext>
            </a:extLst>
          </p:cNvPr>
          <p:cNvSpPr/>
          <p:nvPr/>
        </p:nvSpPr>
        <p:spPr>
          <a:xfrm>
            <a:off x="521111" y="3362468"/>
            <a:ext cx="8170606" cy="646331"/>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sz="3600" dirty="0">
                <a:latin typeface="Times New Roman" panose="02020603050405020304" pitchFamily="18" charset="0"/>
                <a:cs typeface="Times New Roman" panose="02020603050405020304" pitchFamily="18" charset="0"/>
              </a:rPr>
              <a:t>Mulțumesc pentru atenție</a:t>
            </a:r>
          </a:p>
        </p:txBody>
      </p:sp>
    </p:spTree>
    <p:extLst>
      <p:ext uri="{BB962C8B-B14F-4D97-AF65-F5344CB8AC3E}">
        <p14:creationId xmlns:p14="http://schemas.microsoft.com/office/powerpoint/2010/main" val="293598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4416445" y="1093317"/>
            <a:ext cx="1356140" cy="369332"/>
          </a:xfrm>
          <a:prstGeom prst="rect">
            <a:avLst/>
          </a:prstGeom>
        </p:spPr>
        <p:txBody>
          <a:bodyPr wrap="none">
            <a:spAutoFit/>
          </a:bodyPr>
          <a:lstStyle/>
          <a:p>
            <a:pPr lvl="0" algn="just" eaLnBrk="0" fontAlgn="base" hangingPunct="0">
              <a:spcBef>
                <a:spcPct val="0"/>
              </a:spcBef>
              <a:spcAft>
                <a:spcPct val="0"/>
              </a:spcAft>
              <a:tabLst>
                <a:tab pos="6473825" algn="r"/>
              </a:tabLst>
            </a:pPr>
            <a:r>
              <a:rPr lang="ro-RO" altLang="ro-RO" b="1" dirty="0">
                <a:latin typeface="Times New Roman" panose="02020603050405020304" pitchFamily="18" charset="0"/>
                <a:cs typeface="Times New Roman" panose="02020603050405020304" pitchFamily="18" charset="0"/>
              </a:rPr>
              <a:t>Introducere</a:t>
            </a:r>
          </a:p>
        </p:txBody>
      </p:sp>
      <p:sp>
        <p:nvSpPr>
          <p:cNvPr id="4" name="TextBox 3">
            <a:extLst>
              <a:ext uri="{FF2B5EF4-FFF2-40B4-BE49-F238E27FC236}">
                <a16:creationId xmlns:a16="http://schemas.microsoft.com/office/drawing/2014/main" xmlns="" id="{2B8A3E5C-6D8E-E843-8007-ED507488C934}"/>
              </a:ext>
            </a:extLst>
          </p:cNvPr>
          <p:cNvSpPr txBox="1"/>
          <p:nvPr/>
        </p:nvSpPr>
        <p:spPr>
          <a:xfrm>
            <a:off x="609600" y="1820333"/>
            <a:ext cx="7941733" cy="3816429"/>
          </a:xfrm>
          <a:prstGeom prst="rect">
            <a:avLst/>
          </a:prstGeom>
          <a:noFill/>
        </p:spPr>
        <p:txBody>
          <a:bodyPr wrap="square" rtlCol="0">
            <a:spAutoFit/>
          </a:bodyPr>
          <a:lstStyle/>
          <a:p>
            <a:r>
              <a:rPr lang="ro-RO" sz="1400" dirty="0">
                <a:latin typeface="Times" pitchFamily="2" charset="0"/>
              </a:rPr>
              <a:t>	</a:t>
            </a:r>
            <a:r>
              <a:rPr lang="ro-MD" sz="1400" dirty="0">
                <a:latin typeface="Times" pitchFamily="2" charset="0"/>
              </a:rPr>
              <a:t>Limbajul unificat de modelare a fost definit în intenţia de a introduce o standardizare întipologia, semantică şi reprezentarea rezultatelor (artifactelor) produse de analiza şi proiectarea orientate obiect.</a:t>
            </a:r>
            <a:endParaRPr lang="en-US" sz="1400" dirty="0">
              <a:latin typeface="Times" pitchFamily="2" charset="0"/>
            </a:endParaRPr>
          </a:p>
          <a:p>
            <a:r>
              <a:rPr lang="ro-MD" sz="1400" dirty="0">
                <a:latin typeface="Times" pitchFamily="2" charset="0"/>
              </a:rPr>
              <a:t>	UML este rezultatul unui efort de unificare în care au contribuit elemente dezvoltate de numeroase cercetări şi metode. UML este definit drept o “ colecţie a celor mai bune practice ”aplicate în modelarea  sistemelor informatice de mari dimensiuni şi complexitate.</a:t>
            </a:r>
            <a:endParaRPr lang="en-US" sz="1400" dirty="0">
              <a:latin typeface="Times" pitchFamily="2" charset="0"/>
            </a:endParaRPr>
          </a:p>
          <a:p>
            <a:r>
              <a:rPr lang="ro-MD" sz="1400" dirty="0">
                <a:latin typeface="Times" pitchFamily="2" charset="0"/>
              </a:rPr>
              <a:t>	UML a fost definit pornind de la rolul esenţial pe care-l joacă modelarea în conceperea şi realizarea de sisteme software. UML-lui îi este specific un set de diagrame şi notaţii convenţionale pentru modelarea sistemelor şi care poate fi folosit pentru modelare a diferitelor tipuri de sisteme, pornind de la software până la procese organizaţionale.</a:t>
            </a:r>
            <a:endParaRPr lang="en-US" sz="1400" dirty="0">
              <a:latin typeface="Times" pitchFamily="2" charset="0"/>
            </a:endParaRPr>
          </a:p>
          <a:p>
            <a:r>
              <a:rPr lang="ro-MD" sz="1400" dirty="0">
                <a:latin typeface="Times" pitchFamily="2" charset="0"/>
              </a:rPr>
              <a:t>O definiţie a limbajului unificat de modelare (UML) ar fi: </a:t>
            </a:r>
            <a:endParaRPr lang="en-US" sz="1400" dirty="0">
              <a:latin typeface="Times" pitchFamily="2" charset="0"/>
            </a:endParaRPr>
          </a:p>
          <a:p>
            <a:r>
              <a:rPr lang="ro-MD" sz="1400" dirty="0">
                <a:latin typeface="Times" pitchFamily="2" charset="0"/>
              </a:rPr>
              <a:t>„</a:t>
            </a:r>
            <a:r>
              <a:rPr lang="ro-MD" sz="1400" i="1" dirty="0">
                <a:latin typeface="Times" pitchFamily="2" charset="0"/>
              </a:rPr>
              <a:t>Limbaj grafic folosit pentru vizualizarea, specificarea, construcţia şi documentarea artifactel or unui sistem software intensiv. UML oferă o modalitate standard de scriere a copiilor sistemului, incluzând atât elemente conceptuale cum ar fi procesele de afaceri şi funcţiile unui sistem, cât şi elemente concrete constând în codurile unor limbaje de programare, schema bazei de date şi componente software reutilizabile</a:t>
            </a:r>
            <a:r>
              <a:rPr lang="ro-MD" sz="1400" dirty="0">
                <a:latin typeface="Times" pitchFamily="2" charset="0"/>
              </a:rPr>
              <a:t>”.</a:t>
            </a:r>
            <a:endParaRPr lang="en-US" sz="1400" dirty="0">
              <a:latin typeface="Times" pitchFamily="2" charset="0"/>
            </a:endParaRPr>
          </a:p>
          <a:p>
            <a:endParaRPr lang="ro-RO" dirty="0"/>
          </a:p>
        </p:txBody>
      </p:sp>
    </p:spTree>
    <p:extLst>
      <p:ext uri="{BB962C8B-B14F-4D97-AF65-F5344CB8AC3E}">
        <p14:creationId xmlns:p14="http://schemas.microsoft.com/office/powerpoint/2010/main" val="2208976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2624668" y="1055992"/>
            <a:ext cx="4460240" cy="646331"/>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cazurilor de utilizare</a:t>
            </a: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6EFBB67-6875-1445-815C-30E858B5FE7E}"/>
              </a:ext>
            </a:extLst>
          </p:cNvPr>
          <p:cNvSpPr txBox="1"/>
          <p:nvPr/>
        </p:nvSpPr>
        <p:spPr>
          <a:xfrm>
            <a:off x="330200" y="1761067"/>
            <a:ext cx="8297333" cy="307777"/>
          </a:xfrm>
          <a:prstGeom prst="rect">
            <a:avLst/>
          </a:prstGeom>
          <a:noFill/>
        </p:spPr>
        <p:txBody>
          <a:bodyPr wrap="square" rtlCol="0">
            <a:spAutoFit/>
          </a:bodyPr>
          <a:lstStyle/>
          <a:p>
            <a:pPr algn="just"/>
            <a:r>
              <a:rPr lang="ro-RO" sz="1400" dirty="0">
                <a:latin typeface="Times" pitchFamily="2" charset="0"/>
              </a:rPr>
              <a:t>	</a:t>
            </a:r>
          </a:p>
        </p:txBody>
      </p:sp>
      <p:pic>
        <p:nvPicPr>
          <p:cNvPr id="7" name="Рисунок 6">
            <a:extLst>
              <a:ext uri="{FF2B5EF4-FFF2-40B4-BE49-F238E27FC236}">
                <a16:creationId xmlns:a16="http://schemas.microsoft.com/office/drawing/2014/main" xmlns="" id="{5ED009D4-EFE5-1B4B-89BF-FC75F62FECBA}"/>
              </a:ext>
            </a:extLst>
          </p:cNvPr>
          <p:cNvPicPr/>
          <p:nvPr/>
        </p:nvPicPr>
        <p:blipFill>
          <a:blip r:embed="rId4"/>
          <a:stretch>
            <a:fillRect/>
          </a:stretch>
        </p:blipFill>
        <p:spPr>
          <a:xfrm>
            <a:off x="2295525" y="2026532"/>
            <a:ext cx="4552950" cy="3121025"/>
          </a:xfrm>
          <a:prstGeom prst="rect">
            <a:avLst/>
          </a:prstGeom>
        </p:spPr>
      </p:pic>
    </p:spTree>
    <p:extLst>
      <p:ext uri="{BB962C8B-B14F-4D97-AF65-F5344CB8AC3E}">
        <p14:creationId xmlns:p14="http://schemas.microsoft.com/office/powerpoint/2010/main" val="1545053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2624668" y="1055992"/>
            <a:ext cx="4460240" cy="646331"/>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cazurilor de utilizare</a:t>
            </a: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6EFBB67-6875-1445-815C-30E858B5FE7E}"/>
              </a:ext>
            </a:extLst>
          </p:cNvPr>
          <p:cNvSpPr txBox="1"/>
          <p:nvPr/>
        </p:nvSpPr>
        <p:spPr>
          <a:xfrm>
            <a:off x="330200" y="1761067"/>
            <a:ext cx="8297333" cy="307777"/>
          </a:xfrm>
          <a:prstGeom prst="rect">
            <a:avLst/>
          </a:prstGeom>
          <a:noFill/>
        </p:spPr>
        <p:txBody>
          <a:bodyPr wrap="square" rtlCol="0">
            <a:spAutoFit/>
          </a:bodyPr>
          <a:lstStyle/>
          <a:p>
            <a:pPr algn="just"/>
            <a:r>
              <a:rPr lang="ro-RO" sz="1400" dirty="0">
                <a:latin typeface="Times" pitchFamily="2" charset="0"/>
              </a:rPr>
              <a:t>	</a:t>
            </a:r>
          </a:p>
        </p:txBody>
      </p:sp>
      <p:pic>
        <p:nvPicPr>
          <p:cNvPr id="6" name="Рисунок 9">
            <a:extLst>
              <a:ext uri="{FF2B5EF4-FFF2-40B4-BE49-F238E27FC236}">
                <a16:creationId xmlns:a16="http://schemas.microsoft.com/office/drawing/2014/main" xmlns="" id="{CF34F7D6-CA89-0946-B9E1-316E3EADBD74}"/>
              </a:ext>
            </a:extLst>
          </p:cNvPr>
          <p:cNvPicPr/>
          <p:nvPr/>
        </p:nvPicPr>
        <p:blipFill rotWithShape="1">
          <a:blip r:embed="rId4"/>
          <a:srcRect l="2445" t="3118"/>
          <a:stretch/>
        </p:blipFill>
        <p:spPr bwMode="auto">
          <a:xfrm>
            <a:off x="2281308" y="2340327"/>
            <a:ext cx="4671695" cy="2425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8682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2624668" y="1055992"/>
            <a:ext cx="4460240" cy="646331"/>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cazurilor de utilizare</a:t>
            </a: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6EFBB67-6875-1445-815C-30E858B5FE7E}"/>
              </a:ext>
            </a:extLst>
          </p:cNvPr>
          <p:cNvSpPr txBox="1"/>
          <p:nvPr/>
        </p:nvSpPr>
        <p:spPr>
          <a:xfrm>
            <a:off x="330200" y="1761067"/>
            <a:ext cx="8297333" cy="307777"/>
          </a:xfrm>
          <a:prstGeom prst="rect">
            <a:avLst/>
          </a:prstGeom>
          <a:noFill/>
        </p:spPr>
        <p:txBody>
          <a:bodyPr wrap="square" rtlCol="0">
            <a:spAutoFit/>
          </a:bodyPr>
          <a:lstStyle/>
          <a:p>
            <a:pPr algn="just"/>
            <a:r>
              <a:rPr lang="ro-RO" sz="1400" dirty="0">
                <a:latin typeface="Times" pitchFamily="2" charset="0"/>
              </a:rPr>
              <a:t>	</a:t>
            </a:r>
          </a:p>
        </p:txBody>
      </p:sp>
      <p:pic>
        <p:nvPicPr>
          <p:cNvPr id="6" name="Рисунок 7">
            <a:extLst>
              <a:ext uri="{FF2B5EF4-FFF2-40B4-BE49-F238E27FC236}">
                <a16:creationId xmlns:a16="http://schemas.microsoft.com/office/drawing/2014/main" xmlns="" id="{0D7797E6-83E2-6448-BBEE-4F5171AC7973}"/>
              </a:ext>
            </a:extLst>
          </p:cNvPr>
          <p:cNvPicPr/>
          <p:nvPr/>
        </p:nvPicPr>
        <p:blipFill rotWithShape="1">
          <a:blip r:embed="rId4"/>
          <a:srcRect b="7812"/>
          <a:stretch/>
        </p:blipFill>
        <p:spPr bwMode="auto">
          <a:xfrm>
            <a:off x="2437165" y="2256014"/>
            <a:ext cx="4314825" cy="2571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2497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2" name="Rectangle 1"/>
          <p:cNvSpPr/>
          <p:nvPr/>
        </p:nvSpPr>
        <p:spPr>
          <a:xfrm>
            <a:off x="2624668" y="1055992"/>
            <a:ext cx="4460240" cy="646331"/>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cazurilor de utilizare</a:t>
            </a: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6EFBB67-6875-1445-815C-30E858B5FE7E}"/>
              </a:ext>
            </a:extLst>
          </p:cNvPr>
          <p:cNvSpPr txBox="1"/>
          <p:nvPr/>
        </p:nvSpPr>
        <p:spPr>
          <a:xfrm>
            <a:off x="330200" y="1761067"/>
            <a:ext cx="8297333" cy="307777"/>
          </a:xfrm>
          <a:prstGeom prst="rect">
            <a:avLst/>
          </a:prstGeom>
          <a:noFill/>
        </p:spPr>
        <p:txBody>
          <a:bodyPr wrap="square" rtlCol="0">
            <a:spAutoFit/>
          </a:bodyPr>
          <a:lstStyle/>
          <a:p>
            <a:pPr algn="just"/>
            <a:r>
              <a:rPr lang="ro-RO" sz="1400" dirty="0">
                <a:latin typeface="Times" pitchFamily="2" charset="0"/>
              </a:rPr>
              <a:t>	</a:t>
            </a:r>
          </a:p>
        </p:txBody>
      </p:sp>
      <p:pic>
        <p:nvPicPr>
          <p:cNvPr id="7" name="Рисунок 13">
            <a:extLst>
              <a:ext uri="{FF2B5EF4-FFF2-40B4-BE49-F238E27FC236}">
                <a16:creationId xmlns:a16="http://schemas.microsoft.com/office/drawing/2014/main" xmlns="" id="{3D6FB821-7DC9-D44A-A2F1-A57D127B1D01}"/>
              </a:ext>
            </a:extLst>
          </p:cNvPr>
          <p:cNvPicPr/>
          <p:nvPr/>
        </p:nvPicPr>
        <p:blipFill rotWithShape="1">
          <a:blip r:embed="rId4"/>
          <a:srcRect l="2694" t="8144" r="3204" b="8777"/>
          <a:stretch/>
        </p:blipFill>
        <p:spPr bwMode="auto">
          <a:xfrm>
            <a:off x="2348406" y="2069606"/>
            <a:ext cx="4707150" cy="34732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1327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AFB06C51-06A1-584C-9AC8-C133E1AAFA2E}"/>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secvență</a:t>
            </a:r>
          </a:p>
        </p:txBody>
      </p:sp>
      <p:sp>
        <p:nvSpPr>
          <p:cNvPr id="4" name="Rectangle 3">
            <a:extLst>
              <a:ext uri="{FF2B5EF4-FFF2-40B4-BE49-F238E27FC236}">
                <a16:creationId xmlns:a16="http://schemas.microsoft.com/office/drawing/2014/main" xmlns="" id="{5A741E66-C8B5-5C46-BABB-48D25819ACEE}"/>
              </a:ext>
            </a:extLst>
          </p:cNvPr>
          <p:cNvSpPr/>
          <p:nvPr/>
        </p:nvSpPr>
        <p:spPr>
          <a:xfrm>
            <a:off x="694268" y="2088925"/>
            <a:ext cx="7789332" cy="1661993"/>
          </a:xfrm>
          <a:prstGeom prst="rect">
            <a:avLst/>
          </a:prstGeom>
        </p:spPr>
        <p:txBody>
          <a:bodyPr wrap="square">
            <a:spAutoFit/>
          </a:bodyPr>
          <a:lstStyle/>
          <a:p>
            <a:r>
              <a:rPr lang="ro-RO" sz="1400" dirty="0">
                <a:latin typeface="Times" pitchFamily="2" charset="0"/>
              </a:rPr>
              <a:t>	</a:t>
            </a:r>
          </a:p>
          <a:p>
            <a:endParaRPr lang="ro-RO" sz="1400" dirty="0">
              <a:latin typeface="Times" pitchFamily="2" charset="0"/>
            </a:endParaRPr>
          </a:p>
          <a:p>
            <a:endParaRPr lang="ro-RO" sz="1400" dirty="0">
              <a:latin typeface="Times" pitchFamily="2" charset="0"/>
            </a:endParaRPr>
          </a:p>
          <a:p>
            <a:r>
              <a:rPr lang="ro-RO" sz="1400" dirty="0">
                <a:latin typeface="Times" pitchFamily="2" charset="0"/>
              </a:rPr>
              <a:t>	</a:t>
            </a:r>
          </a:p>
          <a:p>
            <a:endParaRPr lang="ro-RO" sz="1400" dirty="0">
              <a:latin typeface="Times" pitchFamily="2" charset="0"/>
            </a:endParaRPr>
          </a:p>
          <a:p>
            <a:endParaRPr lang="en-US" sz="1400" dirty="0">
              <a:latin typeface="Times" pitchFamily="2" charset="0"/>
            </a:endParaRP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pic>
        <p:nvPicPr>
          <p:cNvPr id="6" name="Рисунок 10">
            <a:extLst>
              <a:ext uri="{FF2B5EF4-FFF2-40B4-BE49-F238E27FC236}">
                <a16:creationId xmlns:a16="http://schemas.microsoft.com/office/drawing/2014/main" xmlns="" id="{E224F5EC-93FF-D74B-AC76-49C90C10A5FC}"/>
              </a:ext>
            </a:extLst>
          </p:cNvPr>
          <p:cNvPicPr/>
          <p:nvPr/>
        </p:nvPicPr>
        <p:blipFill rotWithShape="1">
          <a:blip r:embed="rId4"/>
          <a:srcRect t="4242" r="2275"/>
          <a:stretch/>
        </p:blipFill>
        <p:spPr bwMode="auto">
          <a:xfrm>
            <a:off x="2552593" y="1752423"/>
            <a:ext cx="4512945" cy="4143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565512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a:xfrm>
            <a:off x="5956664" y="217451"/>
            <a:ext cx="3631475" cy="492443"/>
          </a:xfrm>
          <a:prstGeom prst="rect">
            <a:avLst/>
          </a:prstGeom>
        </p:spPr>
        <p:txBody>
          <a:bodyPr wrap="square">
            <a:spAutoFit/>
          </a:bodyPr>
          <a:lstStyle/>
          <a:p>
            <a:r>
              <a:rPr lang="ro-RO" sz="14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Facultatea</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calculatoare</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a:t>
            </a:r>
            <a:b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b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Informatică</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și</a:t>
            </a:r>
            <a:r>
              <a:rPr lang="en-US" sz="1200" b="1" cap="all" spc="100" dirty="0">
                <a:solidFill>
                  <a:srgbClr val="365F91"/>
                </a:solidFill>
                <a:latin typeface="Calibri" panose="020F0502020204030204" pitchFamily="34" charset="0"/>
                <a:ea typeface="Calibri" panose="020F0502020204030204" pitchFamily="34" charset="0"/>
                <a:cs typeface="Times New Roman" panose="02020603050405020304" pitchFamily="18" charset="0"/>
              </a:rPr>
              <a:t> </a:t>
            </a:r>
            <a:r>
              <a:rPr lang="en-US" sz="1200" b="1" cap="all" spc="100" dirty="0" err="1">
                <a:solidFill>
                  <a:srgbClr val="365F91"/>
                </a:solidFill>
                <a:latin typeface="Calibri" panose="020F0502020204030204" pitchFamily="34" charset="0"/>
                <a:ea typeface="Calibri" panose="020F0502020204030204" pitchFamily="34" charset="0"/>
                <a:cs typeface="Times New Roman" panose="02020603050405020304" pitchFamily="18" charset="0"/>
              </a:rPr>
              <a:t>microelectronică</a:t>
            </a:r>
            <a:endParaRPr lang="ro-RO" sz="1400" b="1" dirty="0"/>
          </a:p>
        </p:txBody>
      </p:sp>
      <p:sp>
        <p:nvSpPr>
          <p:cNvPr id="3" name="Rectangle 2">
            <a:extLst>
              <a:ext uri="{FF2B5EF4-FFF2-40B4-BE49-F238E27FC236}">
                <a16:creationId xmlns:a16="http://schemas.microsoft.com/office/drawing/2014/main" xmlns="" id="{AFB06C51-06A1-584C-9AC8-C133E1AAFA2E}"/>
              </a:ext>
            </a:extLst>
          </p:cNvPr>
          <p:cNvSpPr/>
          <p:nvPr/>
        </p:nvSpPr>
        <p:spPr>
          <a:xfrm>
            <a:off x="2624668" y="1055992"/>
            <a:ext cx="4460240" cy="369332"/>
          </a:xfrm>
          <a:prstGeom prst="rect">
            <a:avLst/>
          </a:prstGeom>
        </p:spPr>
        <p:txBody>
          <a:bodyPr wrap="square">
            <a:spAutoFit/>
          </a:bodyPr>
          <a:lstStyle/>
          <a:p>
            <a:pPr lvl="0" algn="ctr" eaLnBrk="0" fontAlgn="base" hangingPunct="0">
              <a:spcBef>
                <a:spcPct val="0"/>
              </a:spcBef>
              <a:spcAft>
                <a:spcPct val="0"/>
              </a:spcAft>
              <a:tabLst>
                <a:tab pos="6473825" algn="r"/>
              </a:tabLst>
            </a:pPr>
            <a:r>
              <a:rPr lang="ro-RO" altLang="ro-RO" dirty="0">
                <a:latin typeface="Times New Roman" panose="02020603050405020304" pitchFamily="18" charset="0"/>
                <a:cs typeface="Times New Roman" panose="02020603050405020304" pitchFamily="18" charset="0"/>
              </a:rPr>
              <a:t>Diagrama de secvență</a:t>
            </a:r>
          </a:p>
        </p:txBody>
      </p:sp>
      <p:sp>
        <p:nvSpPr>
          <p:cNvPr id="4" name="Rectangle 3">
            <a:extLst>
              <a:ext uri="{FF2B5EF4-FFF2-40B4-BE49-F238E27FC236}">
                <a16:creationId xmlns:a16="http://schemas.microsoft.com/office/drawing/2014/main" xmlns="" id="{5A741E66-C8B5-5C46-BABB-48D25819ACEE}"/>
              </a:ext>
            </a:extLst>
          </p:cNvPr>
          <p:cNvSpPr/>
          <p:nvPr/>
        </p:nvSpPr>
        <p:spPr>
          <a:xfrm>
            <a:off x="694268" y="2088925"/>
            <a:ext cx="7789332" cy="1661993"/>
          </a:xfrm>
          <a:prstGeom prst="rect">
            <a:avLst/>
          </a:prstGeom>
        </p:spPr>
        <p:txBody>
          <a:bodyPr wrap="square">
            <a:spAutoFit/>
          </a:bodyPr>
          <a:lstStyle/>
          <a:p>
            <a:r>
              <a:rPr lang="ro-RO" sz="1400" dirty="0">
                <a:latin typeface="Times" pitchFamily="2" charset="0"/>
              </a:rPr>
              <a:t>	</a:t>
            </a:r>
          </a:p>
          <a:p>
            <a:endParaRPr lang="ro-RO" sz="1400" dirty="0">
              <a:latin typeface="Times" pitchFamily="2" charset="0"/>
            </a:endParaRPr>
          </a:p>
          <a:p>
            <a:endParaRPr lang="ro-RO" sz="1400" dirty="0">
              <a:latin typeface="Times" pitchFamily="2" charset="0"/>
            </a:endParaRPr>
          </a:p>
          <a:p>
            <a:r>
              <a:rPr lang="ro-RO" sz="1400" dirty="0">
                <a:latin typeface="Times" pitchFamily="2" charset="0"/>
              </a:rPr>
              <a:t>	</a:t>
            </a:r>
          </a:p>
          <a:p>
            <a:endParaRPr lang="ro-RO" sz="1400" dirty="0">
              <a:latin typeface="Times" pitchFamily="2" charset="0"/>
            </a:endParaRPr>
          </a:p>
          <a:p>
            <a:endParaRPr lang="en-US" sz="1400" dirty="0">
              <a:latin typeface="Times" pitchFamily="2" charset="0"/>
            </a:endParaRPr>
          </a:p>
          <a:p>
            <a:pPr lvl="0" algn="just" eaLnBrk="0" fontAlgn="base" hangingPunct="0">
              <a:spcBef>
                <a:spcPct val="0"/>
              </a:spcBef>
              <a:spcAft>
                <a:spcPct val="0"/>
              </a:spcAft>
              <a:tabLst>
                <a:tab pos="6473825" algn="r"/>
              </a:tabLst>
            </a:pPr>
            <a:endParaRPr lang="ro-RO" altLang="ro-RO" b="1" dirty="0">
              <a:latin typeface="Times New Roman" panose="02020603050405020304" pitchFamily="18" charset="0"/>
              <a:cs typeface="Times New Roman" panose="02020603050405020304" pitchFamily="18" charset="0"/>
            </a:endParaRPr>
          </a:p>
        </p:txBody>
      </p:sp>
      <p:pic>
        <p:nvPicPr>
          <p:cNvPr id="7" name="Рисунок 11">
            <a:extLst>
              <a:ext uri="{FF2B5EF4-FFF2-40B4-BE49-F238E27FC236}">
                <a16:creationId xmlns:a16="http://schemas.microsoft.com/office/drawing/2014/main" xmlns="" id="{38DD1959-77BB-9F4E-8BFC-D442401DE5F2}"/>
              </a:ext>
            </a:extLst>
          </p:cNvPr>
          <p:cNvPicPr/>
          <p:nvPr/>
        </p:nvPicPr>
        <p:blipFill rotWithShape="1">
          <a:blip r:embed="rId4"/>
          <a:srcRect l="1623" t="1601" r="2341" b="1661"/>
          <a:stretch/>
        </p:blipFill>
        <p:spPr bwMode="auto">
          <a:xfrm>
            <a:off x="2561483" y="1605704"/>
            <a:ext cx="4495165" cy="4594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37920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2430</TotalTime>
  <Words>247</Words>
  <Application>Microsoft Office PowerPoint</Application>
  <PresentationFormat>Экран (4:3)</PresentationFormat>
  <Paragraphs>139</Paragraphs>
  <Slides>26</Slides>
  <Notes>26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Arial</vt:lpstr>
      <vt:lpstr>Calibri</vt:lpstr>
      <vt:lpstr>Calibri Light</vt:lpstr>
      <vt:lpstr>PT Sans</vt:lpstr>
      <vt:lpstr>Times</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UTM</dc:creator>
  <cp:lastModifiedBy>Учетная запись Майкрософт</cp:lastModifiedBy>
  <cp:revision>182</cp:revision>
  <dcterms:created xsi:type="dcterms:W3CDTF">2016-11-09T12:50:21Z</dcterms:created>
  <dcterms:modified xsi:type="dcterms:W3CDTF">2022-05-20T19:36:13Z</dcterms:modified>
</cp:coreProperties>
</file>