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66" r:id="rId2"/>
    <p:sldId id="280" r:id="rId3"/>
    <p:sldId id="291" r:id="rId4"/>
    <p:sldId id="292" r:id="rId5"/>
    <p:sldId id="308" r:id="rId6"/>
    <p:sldId id="281" r:id="rId7"/>
    <p:sldId id="293" r:id="rId8"/>
    <p:sldId id="294" r:id="rId9"/>
    <p:sldId id="282" r:id="rId10"/>
    <p:sldId id="295" r:id="rId11"/>
    <p:sldId id="296" r:id="rId12"/>
    <p:sldId id="298" r:id="rId13"/>
    <p:sldId id="299" r:id="rId14"/>
    <p:sldId id="309" r:id="rId15"/>
    <p:sldId id="305" r:id="rId16"/>
    <p:sldId id="310" r:id="rId17"/>
    <p:sldId id="289" r:id="rId18"/>
    <p:sldId id="306" r:id="rId19"/>
    <p:sldId id="283" r:id="rId20"/>
    <p:sldId id="303" r:id="rId21"/>
    <p:sldId id="307" r:id="rId22"/>
    <p:sldId id="284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4" autoAdjust="0"/>
    <p:restoredTop sz="96006"/>
  </p:normalViewPr>
  <p:slideViewPr>
    <p:cSldViewPr snapToGrid="0" snapToObjects="1">
      <p:cViewPr varScale="1">
        <p:scale>
          <a:sx n="69" d="100"/>
          <a:sy n="69" d="100"/>
        </p:scale>
        <p:origin x="15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CFB59-953D-4B40-9DE2-51728D942EF2}" type="datetimeFigureOut">
              <a:rPr lang="ro-RO" smtClean="0"/>
              <a:t>21.05.2022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60906-6C8E-5947-B3D6-6D89E0C682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7080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0216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496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426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8066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293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66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9338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13404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07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3429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761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5068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203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0172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4275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174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378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83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774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907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6469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60906-6C8E-5947-B3D6-6D89E0C68232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857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68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cu bullet-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17FAAEA8-86CB-1746-941C-A66B88063DE8}" type="datetimeFigureOut">
              <a:rPr lang="en-US" smtClean="0"/>
              <a:pPr/>
              <a:t>5/21/2022</a:t>
            </a:fld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en-US" dirty="0" err="1"/>
              <a:t>Introduceți</a:t>
            </a:r>
            <a:r>
              <a:rPr lang="en-US" dirty="0"/>
              <a:t> text </a:t>
            </a:r>
            <a:r>
              <a:rPr lang="en-US" dirty="0" err="1"/>
              <a:t>simplu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en-US" dirty="0" err="1"/>
              <a:t>Introduceți</a:t>
            </a:r>
            <a:r>
              <a:rPr lang="en-US" dirty="0"/>
              <a:t> </a:t>
            </a:r>
            <a:r>
              <a:rPr lang="en-US" dirty="0" err="1"/>
              <a:t>Subcapitol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EA8-86CB-1746-941C-A66B88063DE8}" type="datetimeFigureOut">
              <a:rPr lang="en-US" smtClean="0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A003D-1A8D-424E-B56A-572F078B8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2" r:id="rId3"/>
    <p:sldLayoutId id="2147483673" r:id="rId4"/>
    <p:sldLayoutId id="2147483664" r:id="rId5"/>
    <p:sldLayoutId id="214748366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2891" y="3753395"/>
            <a:ext cx="7960550" cy="13689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Bunescu Gabriel, st.gr.</a:t>
            </a:r>
            <a:r>
              <a:rPr lang="ro-RO" dirty="0"/>
              <a:t> </a:t>
            </a:r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TI-207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o-M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Inga Lisnic, asis.univ </a:t>
            </a:r>
          </a:p>
          <a:p>
            <a:r>
              <a:rPr lang="ro-MD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Radu Melnic lect.univ</a:t>
            </a:r>
          </a:p>
          <a:p>
            <a:r>
              <a:rPr lang="ro-RO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73188" y="719687"/>
            <a:ext cx="36314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o-MD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 calculatoare,</a:t>
            </a:r>
            <a:br>
              <a:rPr lang="ro-MD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MD" sz="1400" b="1" cap="all" spc="100" dirty="0" smtClean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Informatică și microelectronică</a:t>
            </a:r>
            <a:endParaRPr lang="ro-MD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975361" y="2233849"/>
            <a:ext cx="7724503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MD" dirty="0">
                <a:latin typeface="Times" pitchFamily="2" charset="0"/>
              </a:rPr>
              <a:t>Analiza și modelarea unei aplicații care va gestiona necesitățile unui club de sport</a:t>
            </a:r>
            <a:r>
              <a:rPr lang="en-US" dirty="0">
                <a:latin typeface="Times" pitchFamily="2" charset="0"/>
              </a:rPr>
              <a:t> </a:t>
            </a:r>
            <a:endParaRPr lang="ro-RO" dirty="0">
              <a:latin typeface="Times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32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ro-RO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291" y="6388129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Chișinău</a:t>
            </a:r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2022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7152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7" name="Рисунок 17">
            <a:extLst>
              <a:ext uri="{FF2B5EF4-FFF2-40B4-BE49-F238E27FC236}">
                <a16:creationId xmlns="" xmlns:a16="http://schemas.microsoft.com/office/drawing/2014/main" id="{8105D404-5D89-524C-8CCB-6B6FB890C38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36888" y="2168524"/>
            <a:ext cx="6186311" cy="30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96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7" name="Рисунок 18">
            <a:extLst>
              <a:ext uri="{FF2B5EF4-FFF2-40B4-BE49-F238E27FC236}">
                <a16:creationId xmlns="" xmlns:a16="http://schemas.microsoft.com/office/drawing/2014/main" id="{B7FEBAB9-B260-B344-9D51-F75D9E790CD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2311" y="2254285"/>
            <a:ext cx="5215467" cy="32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E36896-3A75-D24E-BF2F-786DF15BD55A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1771422"/>
            <a:ext cx="6683596" cy="398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5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E36896-3A75-D24E-BF2F-786DF15BD55A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09" y="1838243"/>
            <a:ext cx="6549913" cy="392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82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5E36896-3A75-D24E-BF2F-786DF15BD55A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clase</a:t>
            </a:r>
          </a:p>
        </p:txBody>
      </p:sp>
      <p:pic>
        <p:nvPicPr>
          <p:cNvPr id="6" name="Рисунок 19">
            <a:extLst>
              <a:ext uri="{FF2B5EF4-FFF2-40B4-BE49-F238E27FC236}">
                <a16:creationId xmlns="" xmlns:a16="http://schemas.microsoft.com/office/drawing/2014/main" id="{4C055F81-8773-1C47-AF8F-3F2CFEF525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98134" y="2052002"/>
            <a:ext cx="5678310" cy="351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4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stare</a:t>
            </a:r>
          </a:p>
          <a:p>
            <a:pPr algn="ctr"/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23">
            <a:extLst>
              <a:ext uri="{FF2B5EF4-FFF2-40B4-BE49-F238E27FC236}">
                <a16:creationId xmlns="" xmlns:a16="http://schemas.microsoft.com/office/drawing/2014/main" id="{F5E79B41-735F-D44A-BF7D-E61B78D49D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5289" y="1973086"/>
            <a:ext cx="6366934" cy="36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43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stare</a:t>
            </a:r>
          </a:p>
          <a:p>
            <a:pPr algn="ctr"/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22">
            <a:extLst>
              <a:ext uri="{FF2B5EF4-FFF2-40B4-BE49-F238E27FC236}">
                <a16:creationId xmlns="" xmlns:a16="http://schemas.microsoft.com/office/drawing/2014/main" id="{1E8A0021-E8A5-574B-8118-257FCCDDAC3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17600" y="2131695"/>
            <a:ext cx="6931377" cy="33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activitate</a:t>
            </a:r>
          </a:p>
          <a:p>
            <a:pPr algn="ctr"/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25">
            <a:extLst>
              <a:ext uri="{FF2B5EF4-FFF2-40B4-BE49-F238E27FC236}">
                <a16:creationId xmlns="" xmlns:a16="http://schemas.microsoft.com/office/drawing/2014/main" id="{06EC206C-8625-644E-907A-8823738881A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1956" y="1526082"/>
            <a:ext cx="4955822" cy="533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8E3BA09-D8C2-584C-988E-98E7DDBAB4E2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activitate</a:t>
            </a:r>
          </a:p>
          <a:p>
            <a:pPr algn="ctr"/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24">
            <a:extLst>
              <a:ext uri="{FF2B5EF4-FFF2-40B4-BE49-F238E27FC236}">
                <a16:creationId xmlns="" xmlns:a16="http://schemas.microsoft.com/office/drawing/2014/main" id="{E2EEA980-408F-124E-8AAD-9BABD2599B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91733" y="1994393"/>
            <a:ext cx="6299200" cy="34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921CEE-CD3E-4C42-8ABE-E1971325FE0F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46DDDCD-96FF-8344-A41A-FF891BD7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33" y="1951995"/>
            <a:ext cx="84328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26">
            <a:extLst>
              <a:ext uri="{FF2B5EF4-FFF2-40B4-BE49-F238E27FC236}">
                <a16:creationId xmlns="" xmlns:a16="http://schemas.microsoft.com/office/drawing/2014/main" id="{83297B26-177E-1E4C-9B73-A1FB912A2AFC}"/>
              </a:ext>
            </a:extLst>
          </p:cNvPr>
          <p:cNvPicPr/>
          <p:nvPr/>
        </p:nvPicPr>
        <p:blipFill rotWithShape="1">
          <a:blip r:embed="rId4"/>
          <a:srcRect l="1026" t="1253" r="6423" b="5467"/>
          <a:stretch/>
        </p:blipFill>
        <p:spPr bwMode="auto">
          <a:xfrm>
            <a:off x="1625600" y="2306002"/>
            <a:ext cx="6457244" cy="31013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59045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5ED009D4-EFE5-1B4B-89BF-FC75F62FECB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95525" y="2026532"/>
            <a:ext cx="4552950" cy="31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5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921CEE-CD3E-4C42-8ABE-E1971325FE0F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46DDDCD-96FF-8344-A41A-FF891BD7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33" y="1951995"/>
            <a:ext cx="84328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27">
            <a:extLst>
              <a:ext uri="{FF2B5EF4-FFF2-40B4-BE49-F238E27FC236}">
                <a16:creationId xmlns="" xmlns:a16="http://schemas.microsoft.com/office/drawing/2014/main" id="{60813891-538F-9D4F-8FD1-8B2C99AC70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1" y="1885632"/>
            <a:ext cx="6366932" cy="39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1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2921CEE-CD3E-4C42-8ABE-E1971325FE0F}"/>
              </a:ext>
            </a:extLst>
          </p:cNvPr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46DDDCD-96FF-8344-A41A-FF891BD7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33" y="1951995"/>
            <a:ext cx="84328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28">
            <a:extLst>
              <a:ext uri="{FF2B5EF4-FFF2-40B4-BE49-F238E27FC236}">
                <a16:creationId xmlns="" xmlns:a16="http://schemas.microsoft.com/office/drawing/2014/main" id="{103C7264-A805-6B45-BE51-CF3C7ED6C971}"/>
              </a:ext>
            </a:extLst>
          </p:cNvPr>
          <p:cNvPicPr/>
          <p:nvPr/>
        </p:nvPicPr>
        <p:blipFill rotWithShape="1">
          <a:blip r:embed="rId4"/>
          <a:srcRect l="513" t="3127" r="677" b="6002"/>
          <a:stretch/>
        </p:blipFill>
        <p:spPr bwMode="auto">
          <a:xfrm>
            <a:off x="1603022" y="2149369"/>
            <a:ext cx="6389511" cy="319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798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3025422" y="891294"/>
            <a:ext cx="3341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desfășurărilor(plasare)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37">
            <a:extLst>
              <a:ext uri="{FF2B5EF4-FFF2-40B4-BE49-F238E27FC236}">
                <a16:creationId xmlns="" xmlns:a16="http://schemas.microsoft.com/office/drawing/2014/main" id="{F1CD136D-FA59-3348-8ABB-889FDCF0F0E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28711" y="1788935"/>
            <a:ext cx="4188883" cy="388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59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8102AF1-760A-8E4E-8C95-EF85971E1A02}"/>
              </a:ext>
            </a:extLst>
          </p:cNvPr>
          <p:cNvSpPr/>
          <p:nvPr/>
        </p:nvSpPr>
        <p:spPr>
          <a:xfrm>
            <a:off x="521111" y="3362468"/>
            <a:ext cx="81706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Mulțumesc pentru atenție</a:t>
            </a:r>
          </a:p>
        </p:txBody>
      </p:sp>
    </p:spTree>
    <p:extLst>
      <p:ext uri="{BB962C8B-B14F-4D97-AF65-F5344CB8AC3E}">
        <p14:creationId xmlns:p14="http://schemas.microsoft.com/office/powerpoint/2010/main" val="29359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6" name="Рисунок 9">
            <a:extLst>
              <a:ext uri="{FF2B5EF4-FFF2-40B4-BE49-F238E27FC236}">
                <a16:creationId xmlns="" xmlns:a16="http://schemas.microsoft.com/office/drawing/2014/main" id="{CF34F7D6-CA89-0946-B9E1-316E3EADBD74}"/>
              </a:ext>
            </a:extLst>
          </p:cNvPr>
          <p:cNvPicPr/>
          <p:nvPr/>
        </p:nvPicPr>
        <p:blipFill rotWithShape="1">
          <a:blip r:embed="rId4"/>
          <a:srcRect l="2445" t="3118"/>
          <a:stretch/>
        </p:blipFill>
        <p:spPr bwMode="auto">
          <a:xfrm>
            <a:off x="2281308" y="2340327"/>
            <a:ext cx="4671695" cy="2425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868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6" name="Рисунок 7">
            <a:extLst>
              <a:ext uri="{FF2B5EF4-FFF2-40B4-BE49-F238E27FC236}">
                <a16:creationId xmlns="" xmlns:a16="http://schemas.microsoft.com/office/drawing/2014/main" id="{0D7797E6-83E2-6448-BBEE-4F5171AC7973}"/>
              </a:ext>
            </a:extLst>
          </p:cNvPr>
          <p:cNvPicPr/>
          <p:nvPr/>
        </p:nvPicPr>
        <p:blipFill rotWithShape="1">
          <a:blip r:embed="rId4"/>
          <a:srcRect b="7812"/>
          <a:stretch/>
        </p:blipFill>
        <p:spPr bwMode="auto">
          <a:xfrm>
            <a:off x="2437165" y="2256014"/>
            <a:ext cx="4314825" cy="2571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2497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2624668" y="1055992"/>
            <a:ext cx="4460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cazurilor de utilizare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EFBB67-6875-1445-815C-30E858B5FE7E}"/>
              </a:ext>
            </a:extLst>
          </p:cNvPr>
          <p:cNvSpPr txBox="1"/>
          <p:nvPr/>
        </p:nvSpPr>
        <p:spPr>
          <a:xfrm>
            <a:off x="330200" y="1761067"/>
            <a:ext cx="829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1400" dirty="0">
                <a:latin typeface="Times" pitchFamily="2" charset="0"/>
              </a:rPr>
              <a:t>	</a:t>
            </a:r>
          </a:p>
        </p:txBody>
      </p:sp>
      <p:pic>
        <p:nvPicPr>
          <p:cNvPr id="7" name="Рисунок 13">
            <a:extLst>
              <a:ext uri="{FF2B5EF4-FFF2-40B4-BE49-F238E27FC236}">
                <a16:creationId xmlns="" xmlns:a16="http://schemas.microsoft.com/office/drawing/2014/main" id="{3D6FB821-7DC9-D44A-A2F1-A57D127B1D01}"/>
              </a:ext>
            </a:extLst>
          </p:cNvPr>
          <p:cNvPicPr/>
          <p:nvPr/>
        </p:nvPicPr>
        <p:blipFill rotWithShape="1">
          <a:blip r:embed="rId4"/>
          <a:srcRect l="2694" t="8144" r="3204" b="8777"/>
          <a:stretch/>
        </p:blipFill>
        <p:spPr bwMode="auto">
          <a:xfrm>
            <a:off x="2348406" y="2069606"/>
            <a:ext cx="4707150" cy="3473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1327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secvență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10">
            <a:extLst>
              <a:ext uri="{FF2B5EF4-FFF2-40B4-BE49-F238E27FC236}">
                <a16:creationId xmlns="" xmlns:a16="http://schemas.microsoft.com/office/drawing/2014/main" id="{E224F5EC-93FF-D74B-AC76-49C90C10A5FC}"/>
              </a:ext>
            </a:extLst>
          </p:cNvPr>
          <p:cNvPicPr/>
          <p:nvPr/>
        </p:nvPicPr>
        <p:blipFill rotWithShape="1">
          <a:blip r:embed="rId4"/>
          <a:srcRect t="4242" r="2275"/>
          <a:stretch/>
        </p:blipFill>
        <p:spPr bwMode="auto">
          <a:xfrm>
            <a:off x="2552593" y="1752423"/>
            <a:ext cx="4512945" cy="41433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5655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secvență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1">
            <a:extLst>
              <a:ext uri="{FF2B5EF4-FFF2-40B4-BE49-F238E27FC236}">
                <a16:creationId xmlns="" xmlns:a16="http://schemas.microsoft.com/office/drawing/2014/main" id="{38DD1959-77BB-9F4E-8BFC-D442401DE5F2}"/>
              </a:ext>
            </a:extLst>
          </p:cNvPr>
          <p:cNvPicPr/>
          <p:nvPr/>
        </p:nvPicPr>
        <p:blipFill rotWithShape="1">
          <a:blip r:embed="rId4"/>
          <a:srcRect l="1623" t="1601" r="2341" b="1661"/>
          <a:stretch/>
        </p:blipFill>
        <p:spPr bwMode="auto">
          <a:xfrm>
            <a:off x="2561483" y="1605704"/>
            <a:ext cx="4495165" cy="45948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379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FB06C51-06A1-584C-9AC8-C133E1AAFA2E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secvență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A741E66-C8B5-5C46-BABB-48D25819ACEE}"/>
              </a:ext>
            </a:extLst>
          </p:cNvPr>
          <p:cNvSpPr/>
          <p:nvPr/>
        </p:nvSpPr>
        <p:spPr>
          <a:xfrm>
            <a:off x="694268" y="2088925"/>
            <a:ext cx="7789332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ro-RO" sz="1400" dirty="0">
              <a:latin typeface="Times" pitchFamily="2" charset="0"/>
            </a:endParaRPr>
          </a:p>
          <a:p>
            <a:r>
              <a:rPr lang="ro-RO" sz="1400" dirty="0">
                <a:latin typeface="Times" pitchFamily="2" charset="0"/>
              </a:rPr>
              <a:t>	</a:t>
            </a:r>
          </a:p>
          <a:p>
            <a:endParaRPr lang="ro-RO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endParaRPr lang="ro-RO" alt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4">
            <a:extLst>
              <a:ext uri="{FF2B5EF4-FFF2-40B4-BE49-F238E27FC236}">
                <a16:creationId xmlns="" xmlns:a16="http://schemas.microsoft.com/office/drawing/2014/main" id="{89CE0F6B-47FA-3343-B96B-A1E0F64FA684}"/>
              </a:ext>
            </a:extLst>
          </p:cNvPr>
          <p:cNvPicPr/>
          <p:nvPr/>
        </p:nvPicPr>
        <p:blipFill rotWithShape="1">
          <a:blip r:embed="rId4"/>
          <a:srcRect l="3242" t="3420" r="1540" b="1116"/>
          <a:stretch/>
        </p:blipFill>
        <p:spPr bwMode="auto">
          <a:xfrm>
            <a:off x="2536684" y="1615122"/>
            <a:ext cx="4499610" cy="484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7190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56664" y="217451"/>
            <a:ext cx="36314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Facultatea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calculatoare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Informatică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200" b="1" cap="all" spc="100" dirty="0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cap="all" spc="100" dirty="0" err="1">
                <a:solidFill>
                  <a:srgbClr val="365F9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microelectronică</a:t>
            </a:r>
            <a:endParaRPr lang="ro-RO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ADF1B5-B745-3F4E-8174-921539461DA4}"/>
              </a:ext>
            </a:extLst>
          </p:cNvPr>
          <p:cNvSpPr/>
          <p:nvPr/>
        </p:nvSpPr>
        <p:spPr>
          <a:xfrm>
            <a:off x="2624668" y="1055992"/>
            <a:ext cx="44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473825" algn="r"/>
              </a:tabLst>
            </a:pPr>
            <a:r>
              <a:rPr lang="ro-RO" alt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C56E8DD-3856-A24A-9455-97D43C3F3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2197528"/>
            <a:ext cx="796713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  <a:ea typeface="Times New Roman" panose="02020603050405020304" pitchFamily="18" charset="0"/>
              </a:rPr>
              <a:t>	</a:t>
            </a:r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 </a:t>
            </a:r>
          </a:p>
        </p:txBody>
      </p:sp>
      <p:pic>
        <p:nvPicPr>
          <p:cNvPr id="6" name="Рисунок 16">
            <a:extLst>
              <a:ext uri="{FF2B5EF4-FFF2-40B4-BE49-F238E27FC236}">
                <a16:creationId xmlns="" xmlns:a16="http://schemas.microsoft.com/office/drawing/2014/main" id="{52D87B05-7F65-C74C-9044-4BCE23799F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38489" y="2087880"/>
            <a:ext cx="5847643" cy="32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05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2499</TotalTime>
  <Words>202</Words>
  <Application>Microsoft Office PowerPoint</Application>
  <PresentationFormat>Экран (4:3)</PresentationFormat>
  <Paragraphs>108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PT Sans</vt:lpstr>
      <vt:lpstr>Times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UTM</dc:creator>
  <cp:lastModifiedBy>Учетная запись Майкрософт</cp:lastModifiedBy>
  <cp:revision>187</cp:revision>
  <dcterms:created xsi:type="dcterms:W3CDTF">2016-11-09T12:50:21Z</dcterms:created>
  <dcterms:modified xsi:type="dcterms:W3CDTF">2022-05-21T06:22:05Z</dcterms:modified>
</cp:coreProperties>
</file>