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66" r:id="rId2"/>
    <p:sldId id="278" r:id="rId3"/>
    <p:sldId id="279" r:id="rId4"/>
    <p:sldId id="280" r:id="rId5"/>
    <p:sldId id="291" r:id="rId6"/>
    <p:sldId id="292" r:id="rId7"/>
    <p:sldId id="281" r:id="rId8"/>
    <p:sldId id="293" r:id="rId9"/>
    <p:sldId id="294" r:id="rId10"/>
    <p:sldId id="282" r:id="rId11"/>
    <p:sldId id="295" r:id="rId12"/>
    <p:sldId id="296" r:id="rId13"/>
    <p:sldId id="297" r:id="rId14"/>
    <p:sldId id="287" r:id="rId15"/>
    <p:sldId id="298" r:id="rId16"/>
    <p:sldId id="299" r:id="rId17"/>
    <p:sldId id="289" r:id="rId18"/>
    <p:sldId id="300" r:id="rId19"/>
    <p:sldId id="301" r:id="rId20"/>
    <p:sldId id="290" r:id="rId21"/>
    <p:sldId id="302" r:id="rId22"/>
    <p:sldId id="283" r:id="rId23"/>
    <p:sldId id="303" r:id="rId24"/>
    <p:sldId id="284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6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4" autoAdjust="0"/>
    <p:restoredTop sz="96006"/>
  </p:normalViewPr>
  <p:slideViewPr>
    <p:cSldViewPr snapToGrid="0" snapToObjects="1">
      <p:cViewPr varScale="1">
        <p:scale>
          <a:sx n="113" d="100"/>
          <a:sy n="113" d="100"/>
        </p:scale>
        <p:origin x="1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CFB59-953D-4B40-9DE2-51728D942EF2}" type="datetimeFigureOut">
              <a:rPr lang="ro-RO" smtClean="0"/>
              <a:t>14.05.2022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60906-6C8E-5947-B3D6-6D89E0C6823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708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0216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8575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4961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42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3540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8166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8066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2937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073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74546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31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37816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2043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2730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7611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203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4275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2174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019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5068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3780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8306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774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0907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646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5/14/22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5/14/22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5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5/14/22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5/14/22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68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5/14/22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5/14/22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1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AEA8-86CB-1746-941C-A66B88063DE8}" type="datetimeFigureOut">
              <a:rPr lang="en-US" smtClean="0"/>
              <a:pPr/>
              <a:t>5/14/22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2" r:id="rId3"/>
    <p:sldLayoutId id="2147483673" r:id="rId4"/>
    <p:sldLayoutId id="2147483664" r:id="rId5"/>
    <p:sldLayoutId id="214748366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2891" y="3753395"/>
            <a:ext cx="7960550" cy="13689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Rusu Cătălin, </a:t>
            </a:r>
            <a:r>
              <a:rPr lang="ro-R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st.gr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dirty="0"/>
              <a:t> 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TI-207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Inga </a:t>
            </a:r>
            <a:r>
              <a:rPr lang="ro-R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Lisnic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asis.univ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Radu Melnic </a:t>
            </a:r>
            <a:r>
              <a:rPr lang="ro-RO" sz="1400">
                <a:latin typeface="Times New Roman" panose="02020603050405020304" pitchFamily="18" charset="0"/>
                <a:cs typeface="Times New Roman" panose="02020603050405020304" pitchFamily="18" charset="0"/>
              </a:rPr>
              <a:t>lect.univ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73188" y="719687"/>
            <a:ext cx="3631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4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975361" y="2233849"/>
            <a:ext cx="7724503" cy="1843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dirty="0">
                <a:latin typeface="Times" pitchFamily="2" charset="0"/>
              </a:rPr>
              <a:t>Analiza și modelarea unei aplicații care va gestiona necesitățile unei companii de mobilă</a:t>
            </a:r>
            <a:endParaRPr lang="en-US" dirty="0">
              <a:latin typeface="Times" pitchFamily="2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o-RO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o-RO" sz="32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o-RO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84291" y="6388129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Chișinău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2022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271520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DF1B5-B745-3F4E-8174-921539461DA4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colaborare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5992C-EBEA-3C40-8130-812FC6B7B0B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90" y="1941160"/>
            <a:ext cx="49053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05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DF1B5-B745-3F4E-8174-921539461DA4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colaborare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921F5-C08D-F24C-A431-3C1476A8C27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79" y="2138150"/>
            <a:ext cx="4829175" cy="312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966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DF1B5-B745-3F4E-8174-921539461DA4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colaborare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62DBF-CF4D-A846-9B78-14B83D15EF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22" y="2216150"/>
            <a:ext cx="455549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738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DF1B5-B745-3F4E-8174-921539461DA4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colaborare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rPr>
              <a:t> </a:t>
            </a:r>
          </a:p>
        </p:txBody>
      </p:sp>
      <p:pic>
        <p:nvPicPr>
          <p:cNvPr id="7" name="Picture 6" descr="/Users/victorrusu/Desktop/lab03/collaboration_diag1_restore.png">
            <a:extLst>
              <a:ext uri="{FF2B5EF4-FFF2-40B4-BE49-F238E27FC236}">
                <a16:creationId xmlns:a16="http://schemas.microsoft.com/office/drawing/2014/main" id="{0546BB21-DCFD-FB4E-B1BB-31754E7B7B7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21" y="1948886"/>
            <a:ext cx="5931535" cy="4066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84551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36896-3A75-D24E-BF2F-786DF15BD55A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80448-BEAB-1B49-BD31-CD5406537BB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2553970"/>
            <a:ext cx="5219700" cy="175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3452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36896-3A75-D24E-BF2F-786DF15BD55A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49617E-7414-AA40-B363-7A98126B0A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62" y="1524000"/>
            <a:ext cx="49403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05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36896-3A75-D24E-BF2F-786DF15BD55A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77CD9-4E8F-D444-8B34-11C747C2E2A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17" y="1524000"/>
            <a:ext cx="49403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825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3BA09-D8C2-584C-988E-98E7DDBAB4E2}"/>
              </a:ext>
            </a:extLst>
          </p:cNvPr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stări</a:t>
            </a:r>
          </a:p>
          <a:p>
            <a:pPr algn="ctr"/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/Users/victorrusu/Desktop/AMOO/lab05/state_customer.png">
            <a:extLst>
              <a:ext uri="{FF2B5EF4-FFF2-40B4-BE49-F238E27FC236}">
                <a16:creationId xmlns:a16="http://schemas.microsoft.com/office/drawing/2014/main" id="{2B816AB5-C92C-214B-89A2-BB78A3B68A1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12" y="2400300"/>
            <a:ext cx="592582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11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3BA09-D8C2-584C-988E-98E7DDBAB4E2}"/>
              </a:ext>
            </a:extLst>
          </p:cNvPr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stări</a:t>
            </a:r>
          </a:p>
          <a:p>
            <a:pPr algn="ctr"/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582DD-535E-F347-92FD-1CEAA41BA9A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3" y="2092148"/>
            <a:ext cx="53340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0256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3BA09-D8C2-584C-988E-98E7DDBAB4E2}"/>
              </a:ext>
            </a:extLst>
          </p:cNvPr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stări</a:t>
            </a:r>
          </a:p>
          <a:p>
            <a:pPr algn="ctr"/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/Users/victorrusu/Desktop/AMOO/lab05/state_cart.png">
            <a:extLst>
              <a:ext uri="{FF2B5EF4-FFF2-40B4-BE49-F238E27FC236}">
                <a16:creationId xmlns:a16="http://schemas.microsoft.com/office/drawing/2014/main" id="{05B43327-3734-8A49-B54B-FC49EDFCAA8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30" y="1889935"/>
            <a:ext cx="5895340" cy="3507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4228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840" y="1534913"/>
            <a:ext cx="8534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73825" algn="r"/>
              </a:tabLst>
            </a:pPr>
            <a:endParaRPr kumimoji="0" lang="ro-RO" altLang="ro-RO" sz="1400" b="0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73825" algn="r"/>
              </a:tabLst>
            </a:pPr>
            <a:r>
              <a:rPr kumimoji="0" lang="ro-RO" altLang="ro-RO" sz="1400" b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6473825" algn="r"/>
              </a:tabLst>
            </a:pPr>
            <a:r>
              <a:rPr lang="ro-RO" alt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cazurilor de utilizare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6473825" algn="r"/>
              </a:tabLst>
            </a:pPr>
            <a:r>
              <a:rPr kumimoji="0" lang="ro-RO" altLang="ro-RO" sz="1400" b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Diagrama de secvenț</a:t>
            </a:r>
            <a:r>
              <a:rPr lang="ro-RO" alt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6473825" algn="r"/>
              </a:tabLst>
            </a:pPr>
            <a:r>
              <a:rPr kumimoji="0" lang="ro-RO" altLang="ro-RO" sz="1400" b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colaborare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6473825" algn="r"/>
              </a:tabLst>
            </a:pPr>
            <a:r>
              <a:rPr lang="ro-RO" alt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6473825" algn="r"/>
              </a:tabLst>
            </a:pPr>
            <a:r>
              <a:rPr lang="ro-RO" alt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stări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6473825" algn="r"/>
              </a:tabLst>
            </a:pPr>
            <a:r>
              <a:rPr lang="ro-RO" alt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activități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6473825" algn="r"/>
              </a:tabLst>
            </a:pPr>
            <a:r>
              <a:rPr lang="ro-RO" alt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componente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6473825" algn="r"/>
              </a:tabLst>
            </a:pPr>
            <a:r>
              <a:rPr lang="ro-RO" alt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desfășurare</a:t>
            </a:r>
          </a:p>
        </p:txBody>
      </p:sp>
    </p:spTree>
    <p:extLst>
      <p:ext uri="{BB962C8B-B14F-4D97-AF65-F5344CB8AC3E}">
        <p14:creationId xmlns:p14="http://schemas.microsoft.com/office/powerpoint/2010/main" val="160850645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3BA09-D8C2-584C-988E-98E7DDBAB4E2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activități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5560E-4FBC-EF47-B909-147CA875C5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44" y="1624189"/>
            <a:ext cx="5461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1961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3BA09-D8C2-584C-988E-98E7DDBAB4E2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activități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40019-B84D-7446-812C-68FC8787AD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11" y="2357014"/>
            <a:ext cx="6309501" cy="22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73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21CEE-CD3E-4C42-8ABE-E1971325FE0F}"/>
              </a:ext>
            </a:extLst>
          </p:cNvPr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componente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DDDCD-96FF-8344-A41A-FF891BD7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33" y="1951995"/>
            <a:ext cx="84328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/Users/victorrusu/Desktop/AMOO/lab07/component_mvp.png">
            <a:extLst>
              <a:ext uri="{FF2B5EF4-FFF2-40B4-BE49-F238E27FC236}">
                <a16:creationId xmlns:a16="http://schemas.microsoft.com/office/drawing/2014/main" id="{3326F0AB-EBA3-6942-A62B-5465B12455F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57" b="39744"/>
          <a:stretch/>
        </p:blipFill>
        <p:spPr bwMode="auto">
          <a:xfrm>
            <a:off x="2520880" y="1667863"/>
            <a:ext cx="4621530" cy="39738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9045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21CEE-CD3E-4C42-8ABE-E1971325FE0F}"/>
              </a:ext>
            </a:extLst>
          </p:cNvPr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componente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DDDCD-96FF-8344-A41A-FF891BD7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33" y="1951995"/>
            <a:ext cx="84328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/Users/victorrusu/Desktop/component_order.png">
            <a:extLst>
              <a:ext uri="{FF2B5EF4-FFF2-40B4-BE49-F238E27FC236}">
                <a16:creationId xmlns:a16="http://schemas.microsoft.com/office/drawing/2014/main" id="{655FAB11-C8A6-5442-AC54-B419DF0DAFA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6" y="2281731"/>
            <a:ext cx="5490210" cy="2317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91975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3342968" y="891294"/>
            <a:ext cx="302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desfășurărilor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/Users/victorrusu/Desktop/AMOO/lab07/deploy.png">
            <a:extLst>
              <a:ext uri="{FF2B5EF4-FFF2-40B4-BE49-F238E27FC236}">
                <a16:creationId xmlns:a16="http://schemas.microsoft.com/office/drawing/2014/main" id="{2AE6243A-AE11-E44E-9181-3FE13E9C4DA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201" y="2413705"/>
            <a:ext cx="3575685" cy="232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059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102AF1-760A-8E4E-8C95-EF85971E1A02}"/>
              </a:ext>
            </a:extLst>
          </p:cNvPr>
          <p:cNvSpPr/>
          <p:nvPr/>
        </p:nvSpPr>
        <p:spPr>
          <a:xfrm>
            <a:off x="521111" y="1398201"/>
            <a:ext cx="8170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Mulțumesc pentru atenție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11663-7DA9-F945-946C-2A3DD495DE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22058" r="222"/>
          <a:stretch/>
        </p:blipFill>
        <p:spPr>
          <a:xfrm>
            <a:off x="2020006" y="2032000"/>
            <a:ext cx="5385506" cy="45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8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4416445" y="1093317"/>
            <a:ext cx="1356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A3E5C-6D8E-E843-8007-ED507488C934}"/>
              </a:ext>
            </a:extLst>
          </p:cNvPr>
          <p:cNvSpPr txBox="1"/>
          <p:nvPr/>
        </p:nvSpPr>
        <p:spPr>
          <a:xfrm>
            <a:off x="609600" y="1820333"/>
            <a:ext cx="794173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>
                <a:latin typeface="Times" pitchFamily="2" charset="0"/>
              </a:rPr>
              <a:t>	Analiza și modelarea sistemelor informaționale comportă o varietate mare de activități și manipularea unor mari volume de informații. Scopul final este realizarea sistemului informațional bazat pe un sistem de prelucrare automată a datelor.</a:t>
            </a:r>
            <a:endParaRPr lang="en-US" sz="1400" dirty="0">
              <a:latin typeface="Times" pitchFamily="2" charset="0"/>
            </a:endParaRPr>
          </a:p>
          <a:p>
            <a:r>
              <a:rPr lang="ro-RO" sz="1400" dirty="0">
                <a:latin typeface="Times" pitchFamily="2" charset="0"/>
              </a:rPr>
              <a:t>	Sistemul informațional trebuie să se realizeze pe baza unei analize amănunțite a sistemului condus și a sistemului de conducere.</a:t>
            </a:r>
            <a:endParaRPr lang="en-US" sz="1400" dirty="0">
              <a:latin typeface="Times" pitchFamily="2" charset="0"/>
            </a:endParaRPr>
          </a:p>
          <a:p>
            <a:r>
              <a:rPr lang="ro-RO" sz="1400" dirty="0">
                <a:latin typeface="Times" pitchFamily="2" charset="0"/>
              </a:rPr>
              <a:t>	Modelarea este esențială în orice proiect software, în special în proiectele mari.</a:t>
            </a:r>
            <a:endParaRPr lang="en-US" sz="1400" dirty="0">
              <a:latin typeface="Times" pitchFamily="2" charset="0"/>
            </a:endParaRPr>
          </a:p>
          <a:p>
            <a:r>
              <a:rPr lang="ro-RO" sz="1400" dirty="0">
                <a:latin typeface="Times" pitchFamily="2" charset="0"/>
              </a:rPr>
              <a:t>Modelele sunt:</a:t>
            </a:r>
            <a:endParaRPr lang="en-US" sz="1400" dirty="0">
              <a:latin typeface="Times" pitchFamily="2" charset="0"/>
            </a:endParaRPr>
          </a:p>
          <a:p>
            <a:pPr lvl="0"/>
            <a:r>
              <a:rPr lang="ro-RO" sz="1400" dirty="0">
                <a:latin typeface="Times" pitchFamily="2" charset="0"/>
              </a:rPr>
              <a:t>-reprezentări abstracte ale sistemului;</a:t>
            </a:r>
            <a:endParaRPr lang="en-US" sz="1400" dirty="0">
              <a:latin typeface="Times" pitchFamily="2" charset="0"/>
            </a:endParaRPr>
          </a:p>
          <a:p>
            <a:pPr lvl="0"/>
            <a:r>
              <a:rPr lang="ro-RO" sz="1400" dirty="0">
                <a:latin typeface="Times" pitchFamily="2" charset="0"/>
              </a:rPr>
              <a:t>-create în etapele care preced codificarea;</a:t>
            </a:r>
            <a:endParaRPr lang="en-US" sz="1400" dirty="0">
              <a:latin typeface="Times" pitchFamily="2" charset="0"/>
            </a:endParaRPr>
          </a:p>
          <a:p>
            <a:pPr lvl="0"/>
            <a:r>
              <a:rPr lang="ro-RO" sz="1400" dirty="0">
                <a:latin typeface="Times" pitchFamily="2" charset="0"/>
              </a:rPr>
              <a:t>-utilizate înainte de codificare pentru a verifica dacă toate cerințele utilizatorilor sunt acoperite, dacă funcțiile prevăzute sunt complete și corect modelate, dacă arhitectura este robustă și extensibilă;</a:t>
            </a:r>
            <a:endParaRPr lang="en-US" sz="1400" dirty="0">
              <a:latin typeface="Times" pitchFamily="2" charset="0"/>
            </a:endParaRPr>
          </a:p>
          <a:p>
            <a:pPr lvl="0"/>
            <a:r>
              <a:rPr lang="ro-RO" sz="1400" dirty="0">
                <a:latin typeface="Times" pitchFamily="2" charset="0"/>
              </a:rPr>
              <a:t>-după codificare, pentru verificarea și validarea sistemului.</a:t>
            </a:r>
            <a:endParaRPr lang="en-US" sz="1400" dirty="0">
              <a:latin typeface="Times" pitchFamily="2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8976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cazurilor de utilizare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330200" y="1761067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latin typeface="Times" pitchFamily="2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107D2-9F57-6247-BE23-DAC5910CFF1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41" y="2078214"/>
            <a:ext cx="4819650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53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cazurilor de utilizare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330200" y="1761067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latin typeface="Times" pitchFamily="2" charset="0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556CC-A2EB-B247-B1D7-A4776680882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86" y="2017007"/>
            <a:ext cx="4819650" cy="31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82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cazurilor de utilizare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330200" y="1761067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latin typeface="Times" pitchFamily="2" charset="0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AF550C-636E-E249-92E4-18470AD12B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29" y="2032458"/>
            <a:ext cx="4791075" cy="31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97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B06C51-06A1-584C-9AC8-C133E1AAFA2E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secvență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741E66-C8B5-5C46-BABB-48D25819ACEE}"/>
              </a:ext>
            </a:extLst>
          </p:cNvPr>
          <p:cNvSpPr/>
          <p:nvPr/>
        </p:nvSpPr>
        <p:spPr>
          <a:xfrm>
            <a:off x="694268" y="2088925"/>
            <a:ext cx="778933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ro-RO" sz="1400" dirty="0">
              <a:latin typeface="Times" pitchFamily="2" charset="0"/>
            </a:endParaRPr>
          </a:p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en-US" sz="1400" dirty="0">
              <a:latin typeface="Times" pitchFamily="2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DCFD11-5030-EC4F-840B-9E1DF9786A1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28" y="1870463"/>
            <a:ext cx="5194300" cy="42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5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B06C51-06A1-584C-9AC8-C133E1AAFA2E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secvență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741E66-C8B5-5C46-BABB-48D25819ACEE}"/>
              </a:ext>
            </a:extLst>
          </p:cNvPr>
          <p:cNvSpPr/>
          <p:nvPr/>
        </p:nvSpPr>
        <p:spPr>
          <a:xfrm>
            <a:off x="694268" y="2088925"/>
            <a:ext cx="778933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ro-RO" sz="1400" dirty="0">
              <a:latin typeface="Times" pitchFamily="2" charset="0"/>
            </a:endParaRPr>
          </a:p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en-US" sz="1400" dirty="0">
              <a:latin typeface="Times" pitchFamily="2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/Users/victorrusu/Desktop/AMOO/lab03/seq_5_login (2).png">
            <a:extLst>
              <a:ext uri="{FF2B5EF4-FFF2-40B4-BE49-F238E27FC236}">
                <a16:creationId xmlns:a16="http://schemas.microsoft.com/office/drawing/2014/main" id="{661D68CC-0FC3-FB49-9B64-041AB54732D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808" y="2165314"/>
            <a:ext cx="5445760" cy="349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7920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B06C51-06A1-584C-9AC8-C133E1AAFA2E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secvență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741E66-C8B5-5C46-BABB-48D25819ACEE}"/>
              </a:ext>
            </a:extLst>
          </p:cNvPr>
          <p:cNvSpPr/>
          <p:nvPr/>
        </p:nvSpPr>
        <p:spPr>
          <a:xfrm>
            <a:off x="694268" y="2088925"/>
            <a:ext cx="778933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ro-RO" sz="1400" dirty="0">
              <a:latin typeface="Times" pitchFamily="2" charset="0"/>
            </a:endParaRPr>
          </a:p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en-US" sz="1400" dirty="0">
              <a:latin typeface="Times" pitchFamily="2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71F7C-EF75-204E-BCA5-4B96EE44575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2" y="1904294"/>
            <a:ext cx="469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900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2397</TotalTime>
  <Words>554</Words>
  <Application>Microsoft Macintosh PowerPoint</Application>
  <PresentationFormat>On-screen Show (4:3)</PresentationFormat>
  <Paragraphs>132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PT Sans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UTM</dc:creator>
  <cp:lastModifiedBy>Microsoft Office User</cp:lastModifiedBy>
  <cp:revision>172</cp:revision>
  <dcterms:created xsi:type="dcterms:W3CDTF">2016-11-09T12:50:21Z</dcterms:created>
  <dcterms:modified xsi:type="dcterms:W3CDTF">2022-05-14T12:22:18Z</dcterms:modified>
</cp:coreProperties>
</file>