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2" r:id="rId3"/>
    <p:sldId id="263" r:id="rId4"/>
    <p:sldId id="259" r:id="rId5"/>
    <p:sldId id="260" r:id="rId6"/>
    <p:sldId id="261" r:id="rId7"/>
    <p:sldId id="264" r:id="rId8"/>
    <p:sldId id="265" r:id="rId9"/>
    <p:sldId id="266" r:id="rId10"/>
    <p:sldId id="267"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5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9607F050-3507-4575-BAE7-B49AF2D868B9}" type="datetimeFigureOut">
              <a:rPr lang="ru-RU" smtClean="0"/>
              <a:t>25.01.2022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ABD3E2C-3FDD-43E4-AC09-32A849FC0F11}" type="slidenum">
              <a:rPr lang="ru-RU" smtClean="0"/>
              <a:t>‹#›</a:t>
            </a:fld>
            <a:endParaRPr lang="ru-RU"/>
          </a:p>
        </p:txBody>
      </p:sp>
    </p:spTree>
    <p:extLst>
      <p:ext uri="{BB962C8B-B14F-4D97-AF65-F5344CB8AC3E}">
        <p14:creationId xmlns:p14="http://schemas.microsoft.com/office/powerpoint/2010/main" val="187776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607F050-3507-4575-BAE7-B49AF2D868B9}" type="datetimeFigureOut">
              <a:rPr lang="ru-RU" smtClean="0"/>
              <a:t>25.01.2022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ABD3E2C-3FDD-43E4-AC09-32A849FC0F11}" type="slidenum">
              <a:rPr lang="ru-RU" smtClean="0"/>
              <a:t>‹#›</a:t>
            </a:fld>
            <a:endParaRPr lang="ru-RU"/>
          </a:p>
        </p:txBody>
      </p:sp>
    </p:spTree>
    <p:extLst>
      <p:ext uri="{BB962C8B-B14F-4D97-AF65-F5344CB8AC3E}">
        <p14:creationId xmlns:p14="http://schemas.microsoft.com/office/powerpoint/2010/main" val="3619743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607F050-3507-4575-BAE7-B49AF2D868B9}" type="datetimeFigureOut">
              <a:rPr lang="ru-RU" smtClean="0"/>
              <a:t>25.01.2022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ABD3E2C-3FDD-43E4-AC09-32A849FC0F11}" type="slidenum">
              <a:rPr lang="ru-RU" smtClean="0"/>
              <a:t>‹#›</a:t>
            </a:fld>
            <a:endParaRPr lang="ru-R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04002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607F050-3507-4575-BAE7-B49AF2D868B9}" type="datetimeFigureOut">
              <a:rPr lang="ru-RU" smtClean="0"/>
              <a:t>25.01.2022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ABD3E2C-3FDD-43E4-AC09-32A849FC0F11}" type="slidenum">
              <a:rPr lang="ru-RU" smtClean="0"/>
              <a:t>‹#›</a:t>
            </a:fld>
            <a:endParaRPr lang="ru-RU"/>
          </a:p>
        </p:txBody>
      </p:sp>
    </p:spTree>
    <p:extLst>
      <p:ext uri="{BB962C8B-B14F-4D97-AF65-F5344CB8AC3E}">
        <p14:creationId xmlns:p14="http://schemas.microsoft.com/office/powerpoint/2010/main" val="1303043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607F050-3507-4575-BAE7-B49AF2D868B9}" type="datetimeFigureOut">
              <a:rPr lang="ru-RU" smtClean="0"/>
              <a:t>25.01.2022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ABD3E2C-3FDD-43E4-AC09-32A849FC0F11}"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107482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607F050-3507-4575-BAE7-B49AF2D868B9}" type="datetimeFigureOut">
              <a:rPr lang="ru-RU" smtClean="0"/>
              <a:t>25.01.2022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ABD3E2C-3FDD-43E4-AC09-32A849FC0F11}" type="slidenum">
              <a:rPr lang="ru-RU" smtClean="0"/>
              <a:t>‹#›</a:t>
            </a:fld>
            <a:endParaRPr lang="ru-RU"/>
          </a:p>
        </p:txBody>
      </p:sp>
    </p:spTree>
    <p:extLst>
      <p:ext uri="{BB962C8B-B14F-4D97-AF65-F5344CB8AC3E}">
        <p14:creationId xmlns:p14="http://schemas.microsoft.com/office/powerpoint/2010/main" val="136637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607F050-3507-4575-BAE7-B49AF2D868B9}" type="datetimeFigureOut">
              <a:rPr lang="ru-RU" smtClean="0"/>
              <a:t>25.01.2022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ABD3E2C-3FDD-43E4-AC09-32A849FC0F11}" type="slidenum">
              <a:rPr lang="ru-RU" smtClean="0"/>
              <a:t>‹#›</a:t>
            </a:fld>
            <a:endParaRPr lang="ru-RU"/>
          </a:p>
        </p:txBody>
      </p:sp>
    </p:spTree>
    <p:extLst>
      <p:ext uri="{BB962C8B-B14F-4D97-AF65-F5344CB8AC3E}">
        <p14:creationId xmlns:p14="http://schemas.microsoft.com/office/powerpoint/2010/main" val="30046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607F050-3507-4575-BAE7-B49AF2D868B9}" type="datetimeFigureOut">
              <a:rPr lang="ru-RU" smtClean="0"/>
              <a:t>25.01.2022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ABD3E2C-3FDD-43E4-AC09-32A849FC0F11}" type="slidenum">
              <a:rPr lang="ru-RU" smtClean="0"/>
              <a:t>‹#›</a:t>
            </a:fld>
            <a:endParaRPr lang="ru-RU"/>
          </a:p>
        </p:txBody>
      </p:sp>
    </p:spTree>
    <p:extLst>
      <p:ext uri="{BB962C8B-B14F-4D97-AF65-F5344CB8AC3E}">
        <p14:creationId xmlns:p14="http://schemas.microsoft.com/office/powerpoint/2010/main" val="3871944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607F050-3507-4575-BAE7-B49AF2D868B9}" type="datetimeFigureOut">
              <a:rPr lang="ru-RU" smtClean="0"/>
              <a:t>25.01.2022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ABD3E2C-3FDD-43E4-AC09-32A849FC0F11}" type="slidenum">
              <a:rPr lang="ru-RU" smtClean="0"/>
              <a:t>‹#›</a:t>
            </a:fld>
            <a:endParaRPr lang="ru-RU"/>
          </a:p>
        </p:txBody>
      </p:sp>
    </p:spTree>
    <p:extLst>
      <p:ext uri="{BB962C8B-B14F-4D97-AF65-F5344CB8AC3E}">
        <p14:creationId xmlns:p14="http://schemas.microsoft.com/office/powerpoint/2010/main" val="1055819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607F050-3507-4575-BAE7-B49AF2D868B9}" type="datetimeFigureOut">
              <a:rPr lang="ru-RU" smtClean="0"/>
              <a:t>25.01.2022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ABD3E2C-3FDD-43E4-AC09-32A849FC0F11}" type="slidenum">
              <a:rPr lang="ru-RU" smtClean="0"/>
              <a:t>‹#›</a:t>
            </a:fld>
            <a:endParaRPr lang="ru-RU"/>
          </a:p>
        </p:txBody>
      </p:sp>
    </p:spTree>
    <p:extLst>
      <p:ext uri="{BB962C8B-B14F-4D97-AF65-F5344CB8AC3E}">
        <p14:creationId xmlns:p14="http://schemas.microsoft.com/office/powerpoint/2010/main" val="2600029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9607F050-3507-4575-BAE7-B49AF2D868B9}" type="datetimeFigureOut">
              <a:rPr lang="ru-RU" smtClean="0"/>
              <a:t>25.01.2022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ABD3E2C-3FDD-43E4-AC09-32A849FC0F11}" type="slidenum">
              <a:rPr lang="ru-RU" smtClean="0"/>
              <a:t>‹#›</a:t>
            </a:fld>
            <a:endParaRPr lang="ru-RU"/>
          </a:p>
        </p:txBody>
      </p:sp>
    </p:spTree>
    <p:extLst>
      <p:ext uri="{BB962C8B-B14F-4D97-AF65-F5344CB8AC3E}">
        <p14:creationId xmlns:p14="http://schemas.microsoft.com/office/powerpoint/2010/main" val="4110837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9607F050-3507-4575-BAE7-B49AF2D868B9}" type="datetimeFigureOut">
              <a:rPr lang="ru-RU" smtClean="0"/>
              <a:t>25.01.2022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4ABD3E2C-3FDD-43E4-AC09-32A849FC0F11}" type="slidenum">
              <a:rPr lang="ru-RU" smtClean="0"/>
              <a:t>‹#›</a:t>
            </a:fld>
            <a:endParaRPr lang="ru-RU"/>
          </a:p>
        </p:txBody>
      </p:sp>
    </p:spTree>
    <p:extLst>
      <p:ext uri="{BB962C8B-B14F-4D97-AF65-F5344CB8AC3E}">
        <p14:creationId xmlns:p14="http://schemas.microsoft.com/office/powerpoint/2010/main" val="3634531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9607F050-3507-4575-BAE7-B49AF2D868B9}" type="datetimeFigureOut">
              <a:rPr lang="ru-RU" smtClean="0"/>
              <a:t>25.01.2022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4ABD3E2C-3FDD-43E4-AC09-32A849FC0F11}" type="slidenum">
              <a:rPr lang="ru-RU" smtClean="0"/>
              <a:t>‹#›</a:t>
            </a:fld>
            <a:endParaRPr lang="ru-RU"/>
          </a:p>
        </p:txBody>
      </p:sp>
    </p:spTree>
    <p:extLst>
      <p:ext uri="{BB962C8B-B14F-4D97-AF65-F5344CB8AC3E}">
        <p14:creationId xmlns:p14="http://schemas.microsoft.com/office/powerpoint/2010/main" val="1809052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07F050-3507-4575-BAE7-B49AF2D868B9}" type="datetimeFigureOut">
              <a:rPr lang="ru-RU" smtClean="0"/>
              <a:t>25.01.2022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4ABD3E2C-3FDD-43E4-AC09-32A849FC0F11}" type="slidenum">
              <a:rPr lang="ru-RU" smtClean="0"/>
              <a:t>‹#›</a:t>
            </a:fld>
            <a:endParaRPr lang="ru-RU"/>
          </a:p>
        </p:txBody>
      </p:sp>
    </p:spTree>
    <p:extLst>
      <p:ext uri="{BB962C8B-B14F-4D97-AF65-F5344CB8AC3E}">
        <p14:creationId xmlns:p14="http://schemas.microsoft.com/office/powerpoint/2010/main" val="2017032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9607F050-3507-4575-BAE7-B49AF2D868B9}" type="datetimeFigureOut">
              <a:rPr lang="ru-RU" smtClean="0"/>
              <a:t>25.01.2022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ABD3E2C-3FDD-43E4-AC09-32A849FC0F11}" type="slidenum">
              <a:rPr lang="ru-RU" smtClean="0"/>
              <a:t>‹#›</a:t>
            </a:fld>
            <a:endParaRPr lang="ru-RU"/>
          </a:p>
        </p:txBody>
      </p:sp>
    </p:spTree>
    <p:extLst>
      <p:ext uri="{BB962C8B-B14F-4D97-AF65-F5344CB8AC3E}">
        <p14:creationId xmlns:p14="http://schemas.microsoft.com/office/powerpoint/2010/main" val="3281660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9607F050-3507-4575-BAE7-B49AF2D868B9}" type="datetimeFigureOut">
              <a:rPr lang="ru-RU" smtClean="0"/>
              <a:t>25.01.2022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ABD3E2C-3FDD-43E4-AC09-32A849FC0F11}" type="slidenum">
              <a:rPr lang="ru-RU" smtClean="0"/>
              <a:t>‹#›</a:t>
            </a:fld>
            <a:endParaRPr lang="ru-RU"/>
          </a:p>
        </p:txBody>
      </p:sp>
    </p:spTree>
    <p:extLst>
      <p:ext uri="{BB962C8B-B14F-4D97-AF65-F5344CB8AC3E}">
        <p14:creationId xmlns:p14="http://schemas.microsoft.com/office/powerpoint/2010/main" val="2541976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07F050-3507-4575-BAE7-B49AF2D868B9}" type="datetimeFigureOut">
              <a:rPr lang="ru-RU" smtClean="0"/>
              <a:t>25.01.2022</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ABD3E2C-3FDD-43E4-AC09-32A849FC0F11}" type="slidenum">
              <a:rPr lang="ru-RU" smtClean="0"/>
              <a:t>‹#›</a:t>
            </a:fld>
            <a:endParaRPr lang="ru-RU"/>
          </a:p>
        </p:txBody>
      </p:sp>
    </p:spTree>
    <p:extLst>
      <p:ext uri="{BB962C8B-B14F-4D97-AF65-F5344CB8AC3E}">
        <p14:creationId xmlns:p14="http://schemas.microsoft.com/office/powerpoint/2010/main" val="4123594158"/>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66725" y="1181100"/>
            <a:ext cx="10633075" cy="2730500"/>
          </a:xfrm>
        </p:spPr>
        <p:txBody>
          <a:bodyPr/>
          <a:lstStyle/>
          <a:p>
            <a:pPr algn="l"/>
            <a:r>
              <a:rPr lang="en-US" sz="2800" dirty="0" smtClean="0">
                <a:solidFill>
                  <a:schemeClr val="accent2"/>
                </a:solidFill>
              </a:rPr>
              <a:t>	</a:t>
            </a:r>
            <a:r>
              <a:rPr lang="ro-MD" sz="2800" dirty="0" smtClean="0">
                <a:solidFill>
                  <a:schemeClr val="accent2"/>
                </a:solidFill>
              </a:rPr>
              <a:t>Tema: </a:t>
            </a:r>
            <a:r>
              <a:rPr lang="ro-MD" sz="2800" dirty="0" smtClean="0"/>
              <a:t>Familiarizarea cu instrumentul CASE „Enterprise Architect” şi analiza generală a principiilor de modelare în baza limbajului de modelare UML. </a:t>
            </a:r>
            <a:r>
              <a:rPr lang="en-US" sz="2800" dirty="0" smtClean="0"/>
              <a:t/>
            </a:r>
            <a:br>
              <a:rPr lang="en-US" sz="2800" dirty="0" smtClean="0"/>
            </a:br>
            <a:r>
              <a:rPr lang="ro-MD" sz="2800" dirty="0" smtClean="0"/>
              <a:t>		</a:t>
            </a:r>
            <a:r>
              <a:rPr lang="en-US" sz="2800" dirty="0" smtClean="0"/>
              <a:t/>
            </a:r>
            <a:br>
              <a:rPr lang="en-US" sz="2800" dirty="0" smtClean="0"/>
            </a:br>
            <a:r>
              <a:rPr lang="ro-MD" sz="2800" dirty="0" smtClean="0">
                <a:solidFill>
                  <a:schemeClr val="accent2"/>
                </a:solidFill>
              </a:rPr>
              <a:t>Scopul lucrării: </a:t>
            </a:r>
            <a:r>
              <a:rPr lang="ro-MD" sz="2800" dirty="0" smtClean="0"/>
              <a:t>studierea elementelor și entităților instrumentului de modelare Enterprise Architect</a:t>
            </a:r>
            <a:r>
              <a:rPr lang="en-US" sz="2800" dirty="0" smtClean="0"/>
              <a:t>.</a:t>
            </a:r>
            <a:endParaRPr lang="ru-RU" sz="2800" dirty="0"/>
          </a:p>
        </p:txBody>
      </p:sp>
      <p:sp>
        <p:nvSpPr>
          <p:cNvPr id="3" name="Подзаголовок 2"/>
          <p:cNvSpPr>
            <a:spLocks noGrp="1"/>
          </p:cNvSpPr>
          <p:nvPr>
            <p:ph type="subTitle" idx="1"/>
          </p:nvPr>
        </p:nvSpPr>
        <p:spPr>
          <a:xfrm>
            <a:off x="3107267" y="4927133"/>
            <a:ext cx="7766936" cy="1096899"/>
          </a:xfrm>
        </p:spPr>
        <p:txBody>
          <a:bodyPr/>
          <a:lstStyle/>
          <a:p>
            <a:r>
              <a:rPr lang="ro-RO" dirty="0"/>
              <a:t> Elaborat: st.gr. </a:t>
            </a:r>
            <a:r>
              <a:rPr lang="ro-RO" dirty="0" smtClean="0"/>
              <a:t>TI-</a:t>
            </a:r>
            <a:r>
              <a:rPr lang="ru-RU" dirty="0" smtClean="0"/>
              <a:t>207</a:t>
            </a:r>
            <a:r>
              <a:rPr lang="ro-RO" dirty="0" smtClean="0"/>
              <a:t>, </a:t>
            </a:r>
            <a:r>
              <a:rPr lang="en-US" dirty="0" smtClean="0"/>
              <a:t>Bunescu Gabriel</a:t>
            </a:r>
            <a:endParaRPr lang="ru-RU" dirty="0"/>
          </a:p>
        </p:txBody>
      </p:sp>
    </p:spTree>
    <p:extLst>
      <p:ext uri="{BB962C8B-B14F-4D97-AF65-F5344CB8AC3E}">
        <p14:creationId xmlns:p14="http://schemas.microsoft.com/office/powerpoint/2010/main" val="37411174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7434" y="215900"/>
            <a:ext cx="11286066" cy="1320800"/>
          </a:xfrm>
        </p:spPr>
        <p:txBody>
          <a:bodyPr>
            <a:normAutofit fontScale="90000"/>
          </a:bodyPr>
          <a:lstStyle/>
          <a:p>
            <a:r>
              <a:rPr lang="ro-RO" sz="2200" b="1" dirty="0">
                <a:latin typeface="Times New Roman" panose="02020603050405020304" pitchFamily="18" charset="0"/>
                <a:cs typeface="Times New Roman" panose="02020603050405020304" pitchFamily="18" charset="0"/>
              </a:rPr>
              <a:t>Diagrama de clase</a:t>
            </a:r>
            <a:r>
              <a:rPr lang="ro-RO" sz="2200" dirty="0">
                <a:latin typeface="Times New Roman" panose="02020603050405020304" pitchFamily="18" charset="0"/>
                <a:cs typeface="Times New Roman" panose="02020603050405020304" pitchFamily="18" charset="0"/>
              </a:rPr>
              <a:t> UML modelează componentele (entităţile) de interes ale unui </a:t>
            </a:r>
            <a:r>
              <a:rPr lang="ro-RO" sz="2200" dirty="0" smtClean="0">
                <a:latin typeface="Times New Roman" panose="02020603050405020304" pitchFamily="18" charset="0"/>
                <a:cs typeface="Times New Roman" panose="02020603050405020304" pitchFamily="18" charset="0"/>
              </a:rPr>
              <a:t>sistem. </a:t>
            </a:r>
            <a:r>
              <a:rPr lang="ro-RO" sz="2200" dirty="0">
                <a:latin typeface="Times New Roman" panose="02020603050405020304" pitchFamily="18" charset="0"/>
                <a:cs typeface="Times New Roman" panose="02020603050405020304" pitchFamily="18" charset="0"/>
              </a:rPr>
              <a:t>Clasa are instanţe, sau realizări. Aceste instanţe sunt obiectele clasei. Prin conceptul de clasă se descriu structura şi comportarea obiectelor clasei. Structura conţine atributele fiecărui obiect din clasă.</a:t>
            </a: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ro-RO" sz="2200" dirty="0">
                <a:latin typeface="Times New Roman" panose="02020603050405020304" pitchFamily="18" charset="0"/>
                <a:cs typeface="Times New Roman" panose="02020603050405020304" pitchFamily="18" charset="0"/>
              </a:rPr>
              <a:t>	Clasele dunt entități de strucutură de bază al limbajului UML. Sunt reprezentate prin pătrate, delimitate în 3 părți. Clasa este alcătuită din numele, atributele și metodele sale.</a:t>
            </a: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ro-RO" sz="2200" dirty="0">
                <a:latin typeface="Times New Roman" panose="02020603050405020304" pitchFamily="18" charset="0"/>
                <a:cs typeface="Times New Roman" panose="02020603050405020304" pitchFamily="18" charset="0"/>
              </a:rPr>
              <a:t>Atributele și metodele au în față nivele de acces și anume +, -, # care se descifrează ca public, privat și protected în ordinea scrisă a simbourilor.</a:t>
            </a:r>
            <a:r>
              <a:rPr lang="ru-RU" dirty="0"/>
              <a:t/>
            </a:r>
            <a:br>
              <a:rPr lang="ru-RU" dirty="0"/>
            </a:br>
            <a:endParaRPr lang="ru-RU" dirty="0"/>
          </a:p>
        </p:txBody>
      </p:sp>
      <p:pic>
        <p:nvPicPr>
          <p:cNvPr id="4" name="Picture 22"/>
          <p:cNvPicPr/>
          <p:nvPr/>
        </p:nvPicPr>
        <p:blipFill>
          <a:blip r:embed="rId2">
            <a:extLst>
              <a:ext uri="{28A0092B-C50C-407E-A947-70E740481C1C}">
                <a14:useLocalDpi xmlns:a14="http://schemas.microsoft.com/office/drawing/2010/main" val="0"/>
              </a:ext>
            </a:extLst>
          </a:blip>
          <a:stretch>
            <a:fillRect/>
          </a:stretch>
        </p:blipFill>
        <p:spPr>
          <a:xfrm>
            <a:off x="2184717" y="2415222"/>
            <a:ext cx="6883083" cy="3909378"/>
          </a:xfrm>
          <a:prstGeom prst="rect">
            <a:avLst/>
          </a:prstGeom>
        </p:spPr>
      </p:pic>
    </p:spTree>
    <p:extLst>
      <p:ext uri="{BB962C8B-B14F-4D97-AF65-F5344CB8AC3E}">
        <p14:creationId xmlns:p14="http://schemas.microsoft.com/office/powerpoint/2010/main" val="3963560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876300"/>
            <a:ext cx="3854528" cy="859370"/>
          </a:xfrm>
        </p:spPr>
        <p:txBody>
          <a:bodyPr/>
          <a:lstStyle/>
          <a:p>
            <a:r>
              <a:rPr lang="ro-RO" b="1" dirty="0"/>
              <a:t>Descrierea principiului de lucru al EA </a:t>
            </a:r>
            <a:endParaRPr lang="ru-RU" dirty="0"/>
          </a:p>
        </p:txBody>
      </p:sp>
      <p:sp>
        <p:nvSpPr>
          <p:cNvPr id="3" name="Объект 2"/>
          <p:cNvSpPr>
            <a:spLocks noGrp="1"/>
          </p:cNvSpPr>
          <p:nvPr>
            <p:ph idx="1"/>
          </p:nvPr>
        </p:nvSpPr>
        <p:spPr>
          <a:xfrm>
            <a:off x="4760461" y="514924"/>
            <a:ext cx="5297939" cy="5526437"/>
          </a:xfrm>
        </p:spPr>
        <p:txBody>
          <a:bodyPr>
            <a:noAutofit/>
          </a:bodyPr>
          <a:lstStyle/>
          <a:p>
            <a:r>
              <a:rPr lang="ro-RO" sz="2400" dirty="0">
                <a:solidFill>
                  <a:schemeClr val="accent2"/>
                </a:solidFill>
              </a:rPr>
              <a:t>Aici o entitate poate să fie utilizată în mai multe diagrame, adică nu este necesară crerea elementelor noi de fiecare dată, dacă acestea deja există undeva și modificarea în una din diagrame face modificarea în toate celelalte unde a fost utilizată. Relațiile dintre entități nu sunt simple reprezentări ale săgeților ci conectivitatea acestora și sensul funcționării lor</a:t>
            </a:r>
            <a:r>
              <a:rPr lang="ro-RO" sz="2400" dirty="0" smtClean="0">
                <a:solidFill>
                  <a:schemeClr val="accent2"/>
                </a:solidFill>
              </a:rPr>
              <a:t>.</a:t>
            </a:r>
            <a:endParaRPr lang="ru-RU" sz="2400" dirty="0">
              <a:solidFill>
                <a:schemeClr val="accent2"/>
              </a:solidFill>
            </a:endParaRPr>
          </a:p>
        </p:txBody>
      </p:sp>
      <p:sp>
        <p:nvSpPr>
          <p:cNvPr id="4" name="Текст 3"/>
          <p:cNvSpPr>
            <a:spLocks noGrp="1"/>
          </p:cNvSpPr>
          <p:nvPr>
            <p:ph type="body" sz="half" idx="2"/>
          </p:nvPr>
        </p:nvSpPr>
        <p:spPr/>
        <p:txBody>
          <a:bodyPr/>
          <a:lstStyle/>
          <a:p>
            <a:endParaRPr lang="ru-RU" dirty="0"/>
          </a:p>
        </p:txBody>
      </p:sp>
      <p:pic>
        <p:nvPicPr>
          <p:cNvPr id="5" name="Picture 13" descr="C:\Users\natal\Desktop\DbBNKUVW0AAXAQG.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7334" y="2777068"/>
            <a:ext cx="3854528" cy="2584450"/>
          </a:xfrm>
          <a:prstGeom prst="rect">
            <a:avLst/>
          </a:prstGeom>
          <a:noFill/>
          <a:ln>
            <a:noFill/>
          </a:ln>
        </p:spPr>
      </p:pic>
    </p:spTree>
    <p:extLst>
      <p:ext uri="{BB962C8B-B14F-4D97-AF65-F5344CB8AC3E}">
        <p14:creationId xmlns:p14="http://schemas.microsoft.com/office/powerpoint/2010/main" val="13643869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3" y="88900"/>
            <a:ext cx="9825566" cy="1453159"/>
          </a:xfrm>
        </p:spPr>
        <p:txBody>
          <a:bodyPr>
            <a:normAutofit fontScale="90000"/>
          </a:bodyPr>
          <a:lstStyle/>
          <a:p>
            <a:r>
              <a:rPr lang="ro-RO" sz="2000" dirty="0"/>
              <a:t>După descărcarea EA și deschiderea acestuia trebuie creat sau deschis un proiect, interfața ce apare </a:t>
            </a:r>
            <a:r>
              <a:rPr lang="ro-RO" sz="2000" dirty="0" smtClean="0"/>
              <a:t>inițial. </a:t>
            </a:r>
            <a:r>
              <a:rPr lang="ro-RO" sz="2000" dirty="0"/>
              <a:t>Din momentul în care prima dată este utilizat EA, trebuie creat un repozitoriu pentru salvarea datelor proiectului creat. Din start se poate crea o mapă și deja în ea să fie salvate datele. </a:t>
            </a:r>
            <a:r>
              <a:rPr lang="ru-RU" dirty="0"/>
              <a:t/>
            </a:r>
            <a:br>
              <a:rPr lang="ru-RU" dirty="0"/>
            </a:br>
            <a:endParaRPr lang="ru-RU" dirty="0"/>
          </a:p>
        </p:txBody>
      </p:sp>
      <p:sp>
        <p:nvSpPr>
          <p:cNvPr id="3" name="Рисунок 2"/>
          <p:cNvSpPr>
            <a:spLocks noGrp="1"/>
          </p:cNvSpPr>
          <p:nvPr>
            <p:ph type="pic" idx="1"/>
          </p:nvPr>
        </p:nvSpPr>
        <p:spPr>
          <a:xfrm>
            <a:off x="677334" y="1521620"/>
            <a:ext cx="8596668" cy="3845718"/>
          </a:xfrm>
        </p:spPr>
      </p:sp>
      <p:sp>
        <p:nvSpPr>
          <p:cNvPr id="4" name="Текст 3"/>
          <p:cNvSpPr>
            <a:spLocks noGrp="1"/>
          </p:cNvSpPr>
          <p:nvPr>
            <p:ph type="body" sz="half" idx="2"/>
          </p:nvPr>
        </p:nvSpPr>
        <p:spPr>
          <a:xfrm>
            <a:off x="677334" y="5367338"/>
            <a:ext cx="8596667" cy="995362"/>
          </a:xfrm>
        </p:spPr>
        <p:txBody>
          <a:bodyPr>
            <a:noAutofit/>
          </a:bodyPr>
          <a:lstStyle/>
          <a:p>
            <a:r>
              <a:rPr lang="ro-RO" sz="2000" dirty="0">
                <a:solidFill>
                  <a:schemeClr val="accent2"/>
                </a:solidFill>
              </a:rPr>
              <a:t>Crearea unui proiect se face prin selectarea New File de pe Start Page a Enterprise Architect, urmat de indicarea unui nume al proiectului și selectarea repozitoriului. </a:t>
            </a:r>
            <a:endParaRPr lang="ru-RU" sz="2000" dirty="0">
              <a:solidFill>
                <a:schemeClr val="accent2"/>
              </a:solidFill>
            </a:endParaRPr>
          </a:p>
        </p:txBody>
      </p:sp>
      <p:pic>
        <p:nvPicPr>
          <p:cNvPr id="5" name="Picture 12" descr="C:\Users\natal\Pictures\Screenshots\Screenshot (4).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7333" y="1562498"/>
            <a:ext cx="8596667" cy="3804839"/>
          </a:xfrm>
          <a:prstGeom prst="rect">
            <a:avLst/>
          </a:prstGeom>
          <a:noFill/>
          <a:ln>
            <a:noFill/>
          </a:ln>
        </p:spPr>
      </p:pic>
    </p:spTree>
    <p:extLst>
      <p:ext uri="{BB962C8B-B14F-4D97-AF65-F5344CB8AC3E}">
        <p14:creationId xmlns:p14="http://schemas.microsoft.com/office/powerpoint/2010/main" val="7539397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609600"/>
            <a:ext cx="4072466" cy="5410200"/>
          </a:xfrm>
        </p:spPr>
        <p:txBody>
          <a:bodyPr>
            <a:noAutofit/>
          </a:bodyPr>
          <a:lstStyle/>
          <a:p>
            <a:r>
              <a:rPr lang="ro-RO" sz="2000" dirty="0"/>
              <a:t>După creare proiectului, EA îl afișează pe acesta (gol) pentru ca ulterior să poată fi început lucrul. La pasul dat se afișează fereastra “Select Mode</a:t>
            </a:r>
            <a:r>
              <a:rPr lang="ro-RO" sz="2000" dirty="0" smtClean="0"/>
              <a:t>”, </a:t>
            </a:r>
            <a:r>
              <a:rPr lang="ro-RO" sz="2000" dirty="0"/>
              <a:t>în care trebuie selectate modelele diagramelor care o să fie create.</a:t>
            </a:r>
            <a:endParaRPr lang="ru-RU" sz="2000" dirty="0"/>
          </a:p>
        </p:txBody>
      </p:sp>
      <p:pic>
        <p:nvPicPr>
          <p:cNvPr id="4" name="Picture 14"/>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4953000" y="444500"/>
            <a:ext cx="5029200" cy="5778500"/>
          </a:xfrm>
          <a:prstGeom prst="rect">
            <a:avLst/>
          </a:prstGeom>
        </p:spPr>
      </p:pic>
    </p:spTree>
    <p:extLst>
      <p:ext uri="{BB962C8B-B14F-4D97-AF65-F5344CB8AC3E}">
        <p14:creationId xmlns:p14="http://schemas.microsoft.com/office/powerpoint/2010/main" val="5785943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684" y="254000"/>
            <a:ext cx="9622016" cy="1320800"/>
          </a:xfrm>
        </p:spPr>
        <p:txBody>
          <a:bodyPr>
            <a:noAutofit/>
          </a:bodyPr>
          <a:lstStyle/>
          <a:p>
            <a:r>
              <a:rPr lang="ro-RO" sz="2000" dirty="0"/>
              <a:t>Selectând ”Diagram” cu reprezentarea </a:t>
            </a:r>
            <a:r>
              <a:rPr lang="ro-RO" sz="2000" dirty="0" smtClean="0"/>
              <a:t>observăm </a:t>
            </a:r>
            <a:r>
              <a:rPr lang="ro-RO" sz="2000" dirty="0"/>
              <a:t>funcționalitățile pe care le oferă și anaume crearea diagramei, păstrarea toolbox-ului pe ecran, zoom-ul dar și hotkeys-urile pentru o coordonare a acțiunilor mai ușoară. De asemenea ceea ce oferă butoanele ”View”, ”Package”, ”Extension”.</a:t>
            </a:r>
            <a:endParaRPr lang="ru-RU" sz="2000" dirty="0"/>
          </a:p>
        </p:txBody>
      </p:sp>
      <p:pic>
        <p:nvPicPr>
          <p:cNvPr id="7" name="Picture 23" descr="C:\Users\natal\Desktop\Untitled.png"/>
          <p:cNvPicPr>
            <a:picLocks noGrp="1"/>
          </p:cNvPicPr>
          <p:nvPr>
            <p:ph idx="1"/>
          </p:nvPr>
        </p:nvPicPr>
        <p:blipFill rotWithShape="1">
          <a:blip r:embed="rId2">
            <a:extLst>
              <a:ext uri="{28A0092B-C50C-407E-A947-70E740481C1C}">
                <a14:useLocalDpi xmlns:a14="http://schemas.microsoft.com/office/drawing/2010/main" val="0"/>
              </a:ext>
            </a:extLst>
          </a:blip>
          <a:srcRect r="5641" b="8302"/>
          <a:stretch/>
        </p:blipFill>
        <p:spPr bwMode="auto">
          <a:xfrm>
            <a:off x="677684" y="1574800"/>
            <a:ext cx="9622016" cy="47244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171520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77334" y="228601"/>
            <a:ext cx="11006666" cy="5812762"/>
          </a:xfrm>
        </p:spPr>
        <p:txBody>
          <a:bodyPr/>
          <a:lstStyle/>
          <a:p>
            <a:pPr marL="0" indent="0">
              <a:buNone/>
            </a:pPr>
            <a:r>
              <a:rPr lang="en-US" sz="2400" dirty="0" smtClean="0">
                <a:solidFill>
                  <a:schemeClr val="accent2"/>
                </a:solidFill>
                <a:latin typeface="Times New Roman" panose="02020603050405020304" pitchFamily="18" charset="0"/>
                <a:cs typeface="Times New Roman" panose="02020603050405020304" pitchFamily="18" charset="0"/>
              </a:rPr>
              <a:t>	</a:t>
            </a:r>
            <a:r>
              <a:rPr lang="ro-RO" sz="2400" dirty="0" smtClean="0">
                <a:solidFill>
                  <a:schemeClr val="accent2"/>
                </a:solidFill>
                <a:latin typeface="Times New Roman" panose="02020603050405020304" pitchFamily="18" charset="0"/>
                <a:cs typeface="Times New Roman" panose="02020603050405020304" pitchFamily="18" charset="0"/>
              </a:rPr>
              <a:t>Diagrama </a:t>
            </a:r>
            <a:r>
              <a:rPr lang="ro-RO" sz="2400" dirty="0">
                <a:solidFill>
                  <a:schemeClr val="accent2"/>
                </a:solidFill>
                <a:latin typeface="Times New Roman" panose="02020603050405020304" pitchFamily="18" charset="0"/>
                <a:cs typeface="Times New Roman" panose="02020603050405020304" pitchFamily="18" charset="0"/>
              </a:rPr>
              <a:t>cazurilor de utilizare face parte din ”Use Case Model” și este alcătuită din usecase-uri, actori și relațiile de asociere, generalizare, dependență. Un exemplu al unei </a:t>
            </a:r>
            <a:r>
              <a:rPr lang="ro-RO" sz="2400" dirty="0" smtClean="0">
                <a:solidFill>
                  <a:schemeClr val="accent2"/>
                </a:solidFill>
                <a:latin typeface="Times New Roman" panose="02020603050405020304" pitchFamily="18" charset="0"/>
                <a:cs typeface="Times New Roman" panose="02020603050405020304" pitchFamily="18" charset="0"/>
              </a:rPr>
              <a:t>diagrame</a:t>
            </a:r>
            <a:r>
              <a:rPr lang="en-US" sz="2400" dirty="0" smtClean="0">
                <a:solidFill>
                  <a:schemeClr val="accent2"/>
                </a:solidFill>
                <a:latin typeface="Times New Roman" panose="02020603050405020304" pitchFamily="18" charset="0"/>
                <a:cs typeface="Times New Roman" panose="02020603050405020304" pitchFamily="18" charset="0"/>
              </a:rPr>
              <a:t>.</a:t>
            </a:r>
          </a:p>
          <a:p>
            <a:pPr marL="0" indent="0">
              <a:buNone/>
            </a:pPr>
            <a:endParaRPr lang="en-US" dirty="0"/>
          </a:p>
          <a:p>
            <a:pPr marL="0" indent="0">
              <a:buNone/>
            </a:pPr>
            <a:endParaRPr lang="en-US" dirty="0" smtClean="0"/>
          </a:p>
          <a:p>
            <a:pPr marL="0" indent="0">
              <a:buNone/>
            </a:pPr>
            <a:r>
              <a:rPr lang="en-US" dirty="0"/>
              <a:t>	</a:t>
            </a:r>
            <a:r>
              <a:rPr lang="ro-RO" sz="2400" dirty="0" smtClean="0">
                <a:solidFill>
                  <a:schemeClr val="accent2"/>
                </a:solidFill>
                <a:latin typeface="Times New Roman" panose="02020603050405020304" pitchFamily="18" charset="0"/>
                <a:cs typeface="Times New Roman" panose="02020603050405020304" pitchFamily="18" charset="0"/>
              </a:rPr>
              <a:t>Diagrama </a:t>
            </a:r>
            <a:r>
              <a:rPr lang="ro-RO" sz="2400" dirty="0">
                <a:solidFill>
                  <a:schemeClr val="accent2"/>
                </a:solidFill>
                <a:latin typeface="Times New Roman" panose="02020603050405020304" pitchFamily="18" charset="0"/>
                <a:cs typeface="Times New Roman" panose="02020603050405020304" pitchFamily="18" charset="0"/>
              </a:rPr>
              <a:t>de secvențe este alcătuită din actori, obiecte, relații sincrone, asincrone, de răspuns, linie de viață și o reprezentare ale </a:t>
            </a:r>
            <a:r>
              <a:rPr lang="ro-RO" sz="2400" dirty="0" smtClean="0">
                <a:solidFill>
                  <a:schemeClr val="accent2"/>
                </a:solidFill>
                <a:latin typeface="Times New Roman" panose="02020603050405020304" pitchFamily="18" charset="0"/>
                <a:cs typeface="Times New Roman" panose="02020603050405020304" pitchFamily="18" charset="0"/>
              </a:rPr>
              <a:t>entităților.</a:t>
            </a:r>
            <a:endParaRPr lang="ru-RU" sz="2400" dirty="0">
              <a:solidFill>
                <a:schemeClr val="accent2"/>
              </a:solidFill>
              <a:latin typeface="Times New Roman" panose="02020603050405020304" pitchFamily="18" charset="0"/>
              <a:cs typeface="Times New Roman" panose="02020603050405020304" pitchFamily="18" charset="0"/>
            </a:endParaRPr>
          </a:p>
        </p:txBody>
      </p:sp>
      <p:pic>
        <p:nvPicPr>
          <p:cNvPr id="9" name="Picture 24"/>
          <p:cNvPicPr/>
          <p:nvPr/>
        </p:nvPicPr>
        <p:blipFill>
          <a:blip r:embed="rId2" cstate="print">
            <a:extLst>
              <a:ext uri="{28A0092B-C50C-407E-A947-70E740481C1C}">
                <a14:useLocalDpi xmlns:a14="http://schemas.microsoft.com/office/drawing/2010/main" val="0"/>
              </a:ext>
            </a:extLst>
          </a:blip>
          <a:stretch>
            <a:fillRect/>
          </a:stretch>
        </p:blipFill>
        <p:spPr>
          <a:xfrm>
            <a:off x="3368674" y="1026948"/>
            <a:ext cx="4899025" cy="1309687"/>
          </a:xfrm>
          <a:prstGeom prst="rect">
            <a:avLst/>
          </a:prstGeom>
        </p:spPr>
      </p:pic>
      <p:pic>
        <p:nvPicPr>
          <p:cNvPr id="10" name="Picture 25"/>
          <p:cNvPicPr/>
          <p:nvPr/>
        </p:nvPicPr>
        <p:blipFill rotWithShape="1">
          <a:blip r:embed="rId3">
            <a:extLst>
              <a:ext uri="{28A0092B-C50C-407E-A947-70E740481C1C}">
                <a14:useLocalDpi xmlns:a14="http://schemas.microsoft.com/office/drawing/2010/main" val="0"/>
              </a:ext>
            </a:extLst>
          </a:blip>
          <a:srcRect b="30545"/>
          <a:stretch/>
        </p:blipFill>
        <p:spPr bwMode="auto">
          <a:xfrm>
            <a:off x="3740467" y="3134982"/>
            <a:ext cx="4692333" cy="290638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412716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190500"/>
            <a:ext cx="8596668" cy="1320800"/>
          </a:xfrm>
        </p:spPr>
        <p:txBody>
          <a:bodyPr>
            <a:noAutofit/>
          </a:bodyPr>
          <a:lstStyle/>
          <a:p>
            <a:r>
              <a:rPr lang="ro-RO" sz="2400" dirty="0" smtClean="0">
                <a:latin typeface="Times New Roman" panose="02020603050405020304" pitchFamily="18" charset="0"/>
                <a:cs typeface="Times New Roman" panose="02020603050405020304" pitchFamily="18" charset="0"/>
              </a:rPr>
              <a:t>Diagrama </a:t>
            </a:r>
            <a:r>
              <a:rPr lang="ro-RO" sz="2400" dirty="0">
                <a:latin typeface="Times New Roman" panose="02020603050405020304" pitchFamily="18" charset="0"/>
                <a:cs typeface="Times New Roman" panose="02020603050405020304" pitchFamily="18" charset="0"/>
              </a:rPr>
              <a:t>de colaborare conține relații sincrone, asincrone și de răspuns între obiect și actor sau obiect și obiect. Cea de clasă relații de realizare cu interfața, de generalizare, dependență și cazurile particulare ale asocierii, agregarea și compoziția în cazul relațiilor dintre clasă și clasă. </a:t>
            </a:r>
            <a:endParaRPr lang="ru-RU" sz="24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endParaRPr lang="ru-RU" dirty="0"/>
          </a:p>
        </p:txBody>
      </p:sp>
      <p:pic>
        <p:nvPicPr>
          <p:cNvPr id="4" name="Picture 26" descr="C:\Users\natal\Desktop\Untitled.png"/>
          <p:cNvPicPr/>
          <p:nvPr/>
        </p:nvPicPr>
        <p:blipFill rotWithShape="1">
          <a:blip r:embed="rId2">
            <a:extLst>
              <a:ext uri="{28A0092B-C50C-407E-A947-70E740481C1C}">
                <a14:useLocalDpi xmlns:a14="http://schemas.microsoft.com/office/drawing/2010/main" val="0"/>
              </a:ext>
            </a:extLst>
          </a:blip>
          <a:srcRect r="7457" b="22469"/>
          <a:stretch/>
        </p:blipFill>
        <p:spPr bwMode="auto">
          <a:xfrm>
            <a:off x="712702" y="2160588"/>
            <a:ext cx="9231398" cy="413861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872838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292100"/>
            <a:ext cx="10244666" cy="1320800"/>
          </a:xfrm>
        </p:spPr>
        <p:txBody>
          <a:bodyPr>
            <a:normAutofit fontScale="90000"/>
          </a:bodyPr>
          <a:lstStyle/>
          <a:p>
            <a:r>
              <a:rPr lang="ro-RO" sz="2200" b="1" dirty="0">
                <a:latin typeface="Times New Roman" panose="02020603050405020304" pitchFamily="18" charset="0"/>
                <a:cs typeface="Times New Roman" panose="02020603050405020304" pitchFamily="18" charset="0"/>
              </a:rPr>
              <a:t>Cazul de utilizare</a:t>
            </a:r>
            <a:r>
              <a:rPr lang="ro-RO" sz="2200" dirty="0">
                <a:latin typeface="Times New Roman" panose="02020603050405020304" pitchFamily="18" charset="0"/>
                <a:cs typeface="Times New Roman" panose="02020603050405020304" pitchFamily="18" charset="0"/>
              </a:rPr>
              <a:t> implică interacţiunile dintre actori şi </a:t>
            </a:r>
            <a:r>
              <a:rPr lang="ro-RO" sz="2200" dirty="0" smtClean="0">
                <a:latin typeface="Times New Roman" panose="02020603050405020304" pitchFamily="18" charset="0"/>
                <a:cs typeface="Times New Roman" panose="02020603050405020304" pitchFamily="18" charset="0"/>
              </a:rPr>
              <a:t>sistem. </a:t>
            </a:r>
            <a:r>
              <a:rPr lang="ro-RO" sz="2200" dirty="0">
                <a:latin typeface="Times New Roman" panose="02020603050405020304" pitchFamily="18" charset="0"/>
                <a:cs typeface="Times New Roman" panose="02020603050405020304" pitchFamily="18" charset="0"/>
              </a:rPr>
              <a:t>Numerotate sunt entitățile important din cadrul diagramei! Actorii (5) pot fi oameni sau sisteme automate reprezentate în diagramă în formă de omuleț cu un nume scris obilagtoriu cu majusculă. Grafic, un caz de utilizare se reprezintă printr-o elipsă. Fiecare caz de utilizare trebuie să aibă un nume distinct de al celorlalte cazuri de utilizare. Numele este format dintr-un şir de caractere și reprezintă o acțiune.</a:t>
            </a:r>
            <a:r>
              <a:rPr lang="ru-RU" dirty="0"/>
              <a:t/>
            </a:r>
            <a:br>
              <a:rPr lang="ru-RU" dirty="0"/>
            </a:br>
            <a:endParaRPr lang="ru-RU" dirty="0"/>
          </a:p>
        </p:txBody>
      </p:sp>
      <p:pic>
        <p:nvPicPr>
          <p:cNvPr id="4" name="Picture 1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77334" y="1868488"/>
            <a:ext cx="10244666" cy="4430712"/>
          </a:xfrm>
          <a:prstGeom prst="rect">
            <a:avLst/>
          </a:prstGeom>
        </p:spPr>
      </p:pic>
    </p:spTree>
    <p:extLst>
      <p:ext uri="{BB962C8B-B14F-4D97-AF65-F5344CB8AC3E}">
        <p14:creationId xmlns:p14="http://schemas.microsoft.com/office/powerpoint/2010/main" val="41521716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4800" y="279400"/>
            <a:ext cx="11328400" cy="1320800"/>
          </a:xfrm>
        </p:spPr>
        <p:txBody>
          <a:bodyPr>
            <a:noAutofit/>
          </a:bodyPr>
          <a:lstStyle/>
          <a:p>
            <a:r>
              <a:rPr lang="ro-RO" sz="2000" b="1" dirty="0">
                <a:latin typeface="Times New Roman" panose="02020603050405020304" pitchFamily="18" charset="0"/>
                <a:cs typeface="Times New Roman" panose="02020603050405020304" pitchFamily="18" charset="0"/>
              </a:rPr>
              <a:t>Diagrama de secvențe </a:t>
            </a:r>
            <a:r>
              <a:rPr lang="ro-RO" sz="2000" dirty="0">
                <a:latin typeface="Times New Roman" panose="02020603050405020304" pitchFamily="18" charset="0"/>
                <a:cs typeface="Times New Roman" panose="02020603050405020304" pitchFamily="18" charset="0"/>
              </a:rPr>
              <a:t>este una din cele 2 diagrame care fac parte din diagrama de </a:t>
            </a:r>
            <a:r>
              <a:rPr lang="ro-RO" sz="2000" dirty="0" smtClean="0">
                <a:latin typeface="Times New Roman" panose="02020603050405020304" pitchFamily="18" charset="0"/>
                <a:cs typeface="Times New Roman" panose="02020603050405020304" pitchFamily="18" charset="0"/>
              </a:rPr>
              <a:t>interacțiune. </a:t>
            </a:r>
            <a:r>
              <a:rPr lang="ro-RO" sz="2000" dirty="0">
                <a:latin typeface="Times New Roman" panose="02020603050405020304" pitchFamily="18" charset="0"/>
                <a:cs typeface="Times New Roman" panose="02020603050405020304" pitchFamily="18" charset="0"/>
              </a:rPr>
              <a:t>Ea transformă evenimentele identificate în scenariile cazurilor de utilizare într-o reprezentare grafică a utilizărilor sistemelor de către actor. Diagrama de secvență descrie cronologic interacțiunea obiectelor, identificînd mesajele schimbate între obiecte ca răspuns la un eveniment, împreună cu secvența mesajelor.</a:t>
            </a:r>
            <a:r>
              <a:rPr lang="ru-RU" sz="2000" dirty="0">
                <a:latin typeface="Times New Roman" panose="02020603050405020304" pitchFamily="18" charset="0"/>
                <a:cs typeface="Times New Roman" panose="02020603050405020304" pitchFamily="18" charset="0"/>
              </a:rPr>
              <a:t/>
            </a:r>
            <a:br>
              <a:rPr lang="ru-RU" sz="2000" dirty="0">
                <a:latin typeface="Times New Roman" panose="02020603050405020304" pitchFamily="18" charset="0"/>
                <a:cs typeface="Times New Roman" panose="02020603050405020304" pitchFamily="18" charset="0"/>
              </a:rPr>
            </a:br>
            <a:endParaRPr lang="ru-RU" sz="20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endParaRPr lang="ru-RU" dirty="0"/>
          </a:p>
        </p:txBody>
      </p:sp>
      <p:pic>
        <p:nvPicPr>
          <p:cNvPr id="4" name="Picture 16"/>
          <p:cNvPicPr/>
          <p:nvPr/>
        </p:nvPicPr>
        <p:blipFill>
          <a:blip r:embed="rId2">
            <a:extLst>
              <a:ext uri="{28A0092B-C50C-407E-A947-70E740481C1C}">
                <a14:useLocalDpi xmlns:a14="http://schemas.microsoft.com/office/drawing/2010/main" val="0"/>
              </a:ext>
            </a:extLst>
          </a:blip>
          <a:stretch>
            <a:fillRect/>
          </a:stretch>
        </p:blipFill>
        <p:spPr>
          <a:xfrm>
            <a:off x="304800" y="1600200"/>
            <a:ext cx="10502900" cy="4787900"/>
          </a:xfrm>
          <a:prstGeom prst="rect">
            <a:avLst/>
          </a:prstGeom>
        </p:spPr>
      </p:pic>
    </p:spTree>
    <p:extLst>
      <p:ext uri="{BB962C8B-B14F-4D97-AF65-F5344CB8AC3E}">
        <p14:creationId xmlns:p14="http://schemas.microsoft.com/office/powerpoint/2010/main" val="2087955667"/>
      </p:ext>
    </p:extLst>
  </p:cSld>
  <p:clrMapOvr>
    <a:masterClrMapping/>
  </p:clrMapOvr>
  <p:timing>
    <p:tnLst>
      <p:par>
        <p:cTn id="1" dur="indefinite" restart="never" nodeType="tmRoot"/>
      </p:par>
    </p:tnLst>
  </p:timing>
</p:sld>
</file>

<file path=ppt/theme/theme1.xml><?xml version="1.0" encoding="utf-8"?>
<a:theme xmlns:a="http://schemas.openxmlformats.org/drawingml/2006/main" name="Грань">
  <a:themeElements>
    <a:clrScheme name="Грань">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Грань">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рань">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49</TotalTime>
  <Words>492</Words>
  <Application>Microsoft Office PowerPoint</Application>
  <PresentationFormat>Широкоэкранный</PresentationFormat>
  <Paragraphs>16</Paragraphs>
  <Slides>10</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10</vt:i4>
      </vt:variant>
    </vt:vector>
  </HeadingPairs>
  <TitlesOfParts>
    <vt:vector size="15" baseType="lpstr">
      <vt:lpstr>Arial</vt:lpstr>
      <vt:lpstr>Times New Roman</vt:lpstr>
      <vt:lpstr>Trebuchet MS</vt:lpstr>
      <vt:lpstr>Wingdings 3</vt:lpstr>
      <vt:lpstr>Грань</vt:lpstr>
      <vt:lpstr> Tema: Familiarizarea cu instrumentul CASE „Enterprise Architect” şi analiza generală a principiilor de modelare în baza limbajului de modelare UML.     Scopul lucrării: studierea elementelor și entităților instrumentului de modelare Enterprise Architect.</vt:lpstr>
      <vt:lpstr>Descrierea principiului de lucru al EA </vt:lpstr>
      <vt:lpstr>După descărcarea EA și deschiderea acestuia trebuie creat sau deschis un proiect, interfața ce apare inițial. Din momentul în care prima dată este utilizat EA, trebuie creat un repozitoriu pentru salvarea datelor proiectului creat. Din start se poate crea o mapă și deja în ea să fie salvate datele.  </vt:lpstr>
      <vt:lpstr>După creare proiectului, EA îl afișează pe acesta (gol) pentru ca ulterior să poată fi început lucrul. La pasul dat se afișează fereastra “Select Mode”, în care trebuie selectate modelele diagramelor care o să fie create.</vt:lpstr>
      <vt:lpstr>Selectând ”Diagram” cu reprezentarea observăm funcționalitățile pe care le oferă și anaume crearea diagramei, păstrarea toolbox-ului pe ecran, zoom-ul dar și hotkeys-urile pentru o coordonare a acțiunilor mai ușoară. De asemenea ceea ce oferă butoanele ”View”, ”Package”, ”Extension”.</vt:lpstr>
      <vt:lpstr>Презентация PowerPoint</vt:lpstr>
      <vt:lpstr>Diagrama de colaborare conține relații sincrone, asincrone și de răspuns între obiect și actor sau obiect și obiect. Cea de clasă relații de realizare cu interfața, de generalizare, dependență și cazurile particulare ale asocierii, agregarea și compoziția în cazul relațiilor dintre clasă și clasă. </vt:lpstr>
      <vt:lpstr>Cazul de utilizare implică interacţiunile dintre actori şi sistem. Numerotate sunt entitățile important din cadrul diagramei! Actorii (5) pot fi oameni sau sisteme automate reprezentate în diagramă în formă de omuleț cu un nume scris obilagtoriu cu majusculă. Grafic, un caz de utilizare se reprezintă printr-o elipsă. Fiecare caz de utilizare trebuie să aibă un nume distinct de al celorlalte cazuri de utilizare. Numele este format dintr-un şir de caractere și reprezintă o acțiune. </vt:lpstr>
      <vt:lpstr>Diagrama de secvențe este una din cele 2 diagrame care fac parte din diagrama de interacțiune. Ea transformă evenimentele identificate în scenariile cazurilor de utilizare într-o reprezentare grafică a utilizărilor sistemelor de către actor. Diagrama de secvență descrie cronologic interacțiunea obiectelor, identificînd mesajele schimbate între obiecte ca răspuns la un eveniment, împreună cu secvența mesajelor. </vt:lpstr>
      <vt:lpstr>Diagrama de clase UML modelează componentele (entităţile) de interes ale unui sistem. Clasa are instanţe, sau realizări. Aceste instanţe sunt obiectele clasei. Prin conceptul de clasă se descriu structura şi comportarea obiectelor clasei. Structura conţine atributele fiecărui obiect din clasă.  Clasele dunt entități de strucutură de bază al limbajului UML. Sunt reprezentate prin pătrate, delimitate în 3 părți. Clasa este alcătuită din numele, atributele și metodele sale. Atributele și metodele au în față nivele de acces și anume +, -, # care se descifrează ca public, privat și protected în ordinea scrisă a simbourilor. </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Tema: Familiarizarea cu instrumentul CASE „Enterprise Architect” şi analiza generală a principiilor de modelare în baza limbajului de modelare UML. Studierea şi descrierea destinaţiei funcţionale a submeniurilor/opţiunilor din meniuri.   Scopul lucrării: studierea elementelor și entităților instrumentului de modelare Enterprise Architect.</dc:title>
  <dc:creator>Учетная запись Майкрософт</dc:creator>
  <cp:lastModifiedBy>Учетная запись Майкрософт</cp:lastModifiedBy>
  <cp:revision>5</cp:revision>
  <dcterms:created xsi:type="dcterms:W3CDTF">2022-01-25T13:45:29Z</dcterms:created>
  <dcterms:modified xsi:type="dcterms:W3CDTF">2022-01-25T14:34:43Z</dcterms:modified>
</cp:coreProperties>
</file>