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65" r:id="rId6"/>
    <p:sldId id="259" r:id="rId7"/>
    <p:sldId id="260" r:id="rId8"/>
    <p:sldId id="262" r:id="rId9"/>
    <p:sldId id="264"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9B001B66-3606-46ED-BB85-CB33AF078530}" type="datetimeFigureOut">
              <a:rPr lang="ru-RU" smtClean="0"/>
              <a:t>23.03.2022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D3BBD9C-75EF-42B6-911F-3886E8BAC5C3}" type="slidenum">
              <a:rPr lang="ru-RU" smtClean="0"/>
              <a:t>‹#›</a:t>
            </a:fld>
            <a:endParaRPr lang="ru-RU"/>
          </a:p>
        </p:txBody>
      </p:sp>
    </p:spTree>
    <p:extLst>
      <p:ext uri="{BB962C8B-B14F-4D97-AF65-F5344CB8AC3E}">
        <p14:creationId xmlns:p14="http://schemas.microsoft.com/office/powerpoint/2010/main" val="218604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B001B66-3606-46ED-BB85-CB33AF078530}" type="datetimeFigureOut">
              <a:rPr lang="ru-RU" smtClean="0"/>
              <a:t>23.03.2022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D3BBD9C-75EF-42B6-911F-3886E8BAC5C3}" type="slidenum">
              <a:rPr lang="ru-RU" smtClean="0"/>
              <a:t>‹#›</a:t>
            </a:fld>
            <a:endParaRPr lang="ru-RU"/>
          </a:p>
        </p:txBody>
      </p:sp>
    </p:spTree>
    <p:extLst>
      <p:ext uri="{BB962C8B-B14F-4D97-AF65-F5344CB8AC3E}">
        <p14:creationId xmlns:p14="http://schemas.microsoft.com/office/powerpoint/2010/main" val="350855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B001B66-3606-46ED-BB85-CB33AF078530}" type="datetimeFigureOut">
              <a:rPr lang="ru-RU" smtClean="0"/>
              <a:t>23.03.2022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D3BBD9C-75EF-42B6-911F-3886E8BAC5C3}"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86168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B001B66-3606-46ED-BB85-CB33AF078530}" type="datetimeFigureOut">
              <a:rPr lang="ru-RU" smtClean="0"/>
              <a:t>23.03.2022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D3BBD9C-75EF-42B6-911F-3886E8BAC5C3}" type="slidenum">
              <a:rPr lang="ru-RU" smtClean="0"/>
              <a:t>‹#›</a:t>
            </a:fld>
            <a:endParaRPr lang="ru-RU"/>
          </a:p>
        </p:txBody>
      </p:sp>
    </p:spTree>
    <p:extLst>
      <p:ext uri="{BB962C8B-B14F-4D97-AF65-F5344CB8AC3E}">
        <p14:creationId xmlns:p14="http://schemas.microsoft.com/office/powerpoint/2010/main" val="1698020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B001B66-3606-46ED-BB85-CB33AF078530}" type="datetimeFigureOut">
              <a:rPr lang="ru-RU" smtClean="0"/>
              <a:t>23.03.2022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D3BBD9C-75EF-42B6-911F-3886E8BAC5C3}"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371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B001B66-3606-46ED-BB85-CB33AF078530}" type="datetimeFigureOut">
              <a:rPr lang="ru-RU" smtClean="0"/>
              <a:t>23.03.2022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D3BBD9C-75EF-42B6-911F-3886E8BAC5C3}" type="slidenum">
              <a:rPr lang="ru-RU" smtClean="0"/>
              <a:t>‹#›</a:t>
            </a:fld>
            <a:endParaRPr lang="ru-RU"/>
          </a:p>
        </p:txBody>
      </p:sp>
    </p:spTree>
    <p:extLst>
      <p:ext uri="{BB962C8B-B14F-4D97-AF65-F5344CB8AC3E}">
        <p14:creationId xmlns:p14="http://schemas.microsoft.com/office/powerpoint/2010/main" val="1084568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B001B66-3606-46ED-BB85-CB33AF078530}" type="datetimeFigureOut">
              <a:rPr lang="ru-RU" smtClean="0"/>
              <a:t>23.03.2022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D3BBD9C-75EF-42B6-911F-3886E8BAC5C3}" type="slidenum">
              <a:rPr lang="ru-RU" smtClean="0"/>
              <a:t>‹#›</a:t>
            </a:fld>
            <a:endParaRPr lang="ru-RU"/>
          </a:p>
        </p:txBody>
      </p:sp>
    </p:spTree>
    <p:extLst>
      <p:ext uri="{BB962C8B-B14F-4D97-AF65-F5344CB8AC3E}">
        <p14:creationId xmlns:p14="http://schemas.microsoft.com/office/powerpoint/2010/main" val="1408109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B001B66-3606-46ED-BB85-CB33AF078530}" type="datetimeFigureOut">
              <a:rPr lang="ru-RU" smtClean="0"/>
              <a:t>23.03.2022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D3BBD9C-75EF-42B6-911F-3886E8BAC5C3}" type="slidenum">
              <a:rPr lang="ru-RU" smtClean="0"/>
              <a:t>‹#›</a:t>
            </a:fld>
            <a:endParaRPr lang="ru-RU"/>
          </a:p>
        </p:txBody>
      </p:sp>
    </p:spTree>
    <p:extLst>
      <p:ext uri="{BB962C8B-B14F-4D97-AF65-F5344CB8AC3E}">
        <p14:creationId xmlns:p14="http://schemas.microsoft.com/office/powerpoint/2010/main" val="1531276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B001B66-3606-46ED-BB85-CB33AF078530}" type="datetimeFigureOut">
              <a:rPr lang="ru-RU" smtClean="0"/>
              <a:t>23.03.2022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D3BBD9C-75EF-42B6-911F-3886E8BAC5C3}" type="slidenum">
              <a:rPr lang="ru-RU" smtClean="0"/>
              <a:t>‹#›</a:t>
            </a:fld>
            <a:endParaRPr lang="ru-RU"/>
          </a:p>
        </p:txBody>
      </p:sp>
    </p:spTree>
    <p:extLst>
      <p:ext uri="{BB962C8B-B14F-4D97-AF65-F5344CB8AC3E}">
        <p14:creationId xmlns:p14="http://schemas.microsoft.com/office/powerpoint/2010/main" val="255285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B001B66-3606-46ED-BB85-CB33AF078530}" type="datetimeFigureOut">
              <a:rPr lang="ru-RU" smtClean="0"/>
              <a:t>23.03.2022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D3BBD9C-75EF-42B6-911F-3886E8BAC5C3}" type="slidenum">
              <a:rPr lang="ru-RU" smtClean="0"/>
              <a:t>‹#›</a:t>
            </a:fld>
            <a:endParaRPr lang="ru-RU"/>
          </a:p>
        </p:txBody>
      </p:sp>
    </p:spTree>
    <p:extLst>
      <p:ext uri="{BB962C8B-B14F-4D97-AF65-F5344CB8AC3E}">
        <p14:creationId xmlns:p14="http://schemas.microsoft.com/office/powerpoint/2010/main" val="150536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B001B66-3606-46ED-BB85-CB33AF078530}" type="datetimeFigureOut">
              <a:rPr lang="ru-RU" smtClean="0"/>
              <a:t>23.03.2022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D3BBD9C-75EF-42B6-911F-3886E8BAC5C3}" type="slidenum">
              <a:rPr lang="ru-RU" smtClean="0"/>
              <a:t>‹#›</a:t>
            </a:fld>
            <a:endParaRPr lang="ru-RU"/>
          </a:p>
        </p:txBody>
      </p:sp>
    </p:spTree>
    <p:extLst>
      <p:ext uri="{BB962C8B-B14F-4D97-AF65-F5344CB8AC3E}">
        <p14:creationId xmlns:p14="http://schemas.microsoft.com/office/powerpoint/2010/main" val="1169944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B001B66-3606-46ED-BB85-CB33AF078530}" type="datetimeFigureOut">
              <a:rPr lang="ru-RU" smtClean="0"/>
              <a:t>23.03.2022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D3BBD9C-75EF-42B6-911F-3886E8BAC5C3}" type="slidenum">
              <a:rPr lang="ru-RU" smtClean="0"/>
              <a:t>‹#›</a:t>
            </a:fld>
            <a:endParaRPr lang="ru-RU"/>
          </a:p>
        </p:txBody>
      </p:sp>
    </p:spTree>
    <p:extLst>
      <p:ext uri="{BB962C8B-B14F-4D97-AF65-F5344CB8AC3E}">
        <p14:creationId xmlns:p14="http://schemas.microsoft.com/office/powerpoint/2010/main" val="2042296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9B001B66-3606-46ED-BB85-CB33AF078530}" type="datetimeFigureOut">
              <a:rPr lang="ru-RU" smtClean="0"/>
              <a:t>23.03.2022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D3BBD9C-75EF-42B6-911F-3886E8BAC5C3}" type="slidenum">
              <a:rPr lang="ru-RU" smtClean="0"/>
              <a:t>‹#›</a:t>
            </a:fld>
            <a:endParaRPr lang="ru-RU"/>
          </a:p>
        </p:txBody>
      </p:sp>
    </p:spTree>
    <p:extLst>
      <p:ext uri="{BB962C8B-B14F-4D97-AF65-F5344CB8AC3E}">
        <p14:creationId xmlns:p14="http://schemas.microsoft.com/office/powerpoint/2010/main" val="1736808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001B66-3606-46ED-BB85-CB33AF078530}" type="datetimeFigureOut">
              <a:rPr lang="ru-RU" smtClean="0"/>
              <a:t>23.03.2022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D3BBD9C-75EF-42B6-911F-3886E8BAC5C3}" type="slidenum">
              <a:rPr lang="ru-RU" smtClean="0"/>
              <a:t>‹#›</a:t>
            </a:fld>
            <a:endParaRPr lang="ru-RU"/>
          </a:p>
        </p:txBody>
      </p:sp>
    </p:spTree>
    <p:extLst>
      <p:ext uri="{BB962C8B-B14F-4D97-AF65-F5344CB8AC3E}">
        <p14:creationId xmlns:p14="http://schemas.microsoft.com/office/powerpoint/2010/main" val="251247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9B001B66-3606-46ED-BB85-CB33AF078530}" type="datetimeFigureOut">
              <a:rPr lang="ru-RU" smtClean="0"/>
              <a:t>23.03.2022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D3BBD9C-75EF-42B6-911F-3886E8BAC5C3}" type="slidenum">
              <a:rPr lang="ru-RU" smtClean="0"/>
              <a:t>‹#›</a:t>
            </a:fld>
            <a:endParaRPr lang="ru-RU"/>
          </a:p>
        </p:txBody>
      </p:sp>
    </p:spTree>
    <p:extLst>
      <p:ext uri="{BB962C8B-B14F-4D97-AF65-F5344CB8AC3E}">
        <p14:creationId xmlns:p14="http://schemas.microsoft.com/office/powerpoint/2010/main" val="3474262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B001B66-3606-46ED-BB85-CB33AF078530}" type="datetimeFigureOut">
              <a:rPr lang="ru-RU" smtClean="0"/>
              <a:t>23.03.2022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D3BBD9C-75EF-42B6-911F-3886E8BAC5C3}" type="slidenum">
              <a:rPr lang="ru-RU" smtClean="0"/>
              <a:t>‹#›</a:t>
            </a:fld>
            <a:endParaRPr lang="ru-RU"/>
          </a:p>
        </p:txBody>
      </p:sp>
    </p:spTree>
    <p:extLst>
      <p:ext uri="{BB962C8B-B14F-4D97-AF65-F5344CB8AC3E}">
        <p14:creationId xmlns:p14="http://schemas.microsoft.com/office/powerpoint/2010/main" val="4029496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001B66-3606-46ED-BB85-CB33AF078530}" type="datetimeFigureOut">
              <a:rPr lang="ru-RU" smtClean="0"/>
              <a:t>23.03.2022</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3BBD9C-75EF-42B6-911F-3886E8BAC5C3}" type="slidenum">
              <a:rPr lang="ru-RU" smtClean="0"/>
              <a:t>‹#›</a:t>
            </a:fld>
            <a:endParaRPr lang="ru-RU"/>
          </a:p>
        </p:txBody>
      </p:sp>
    </p:spTree>
    <p:extLst>
      <p:ext uri="{BB962C8B-B14F-4D97-AF65-F5344CB8AC3E}">
        <p14:creationId xmlns:p14="http://schemas.microsoft.com/office/powerpoint/2010/main" val="3904158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68818" y="672281"/>
            <a:ext cx="8843433" cy="2654655"/>
          </a:xfrm>
        </p:spPr>
        <p:txBody>
          <a:bodyPr/>
          <a:lstStyle/>
          <a:p>
            <a:pPr algn="l"/>
            <a:r>
              <a:rPr lang="ro-MD" dirty="0" smtClean="0"/>
              <a:t>Tema: Medii de programare în limbajul C#</a:t>
            </a:r>
            <a:endParaRPr lang="ro-MD" dirty="0"/>
          </a:p>
        </p:txBody>
      </p:sp>
      <p:sp>
        <p:nvSpPr>
          <p:cNvPr id="3" name="Подзаголовок 2"/>
          <p:cNvSpPr>
            <a:spLocks noGrp="1"/>
          </p:cNvSpPr>
          <p:nvPr>
            <p:ph type="subTitle" idx="1"/>
          </p:nvPr>
        </p:nvSpPr>
        <p:spPr/>
        <p:txBody>
          <a:bodyPr>
            <a:normAutofit/>
          </a:bodyPr>
          <a:lstStyle/>
          <a:p>
            <a:r>
              <a:rPr lang="ro-MD" sz="2400" b="1" dirty="0">
                <a:solidFill>
                  <a:schemeClr val="tx1"/>
                </a:solidFill>
                <a:latin typeface="Times New Roman" panose="02020603050405020304" pitchFamily="18" charset="0"/>
                <a:cs typeface="Times New Roman" panose="02020603050405020304" pitchFamily="18" charset="0"/>
              </a:rPr>
              <a:t>Efectuat</a:t>
            </a:r>
            <a:r>
              <a:rPr lang="ro-MD" sz="2400" dirty="0">
                <a:solidFill>
                  <a:schemeClr val="tx1"/>
                </a:solidFill>
                <a:latin typeface="Times New Roman" panose="02020603050405020304" pitchFamily="18" charset="0"/>
                <a:cs typeface="Times New Roman" panose="02020603050405020304" pitchFamily="18" charset="0"/>
              </a:rPr>
              <a:t>: st.gr. TI-207 Bunescu Gabriel.</a:t>
            </a:r>
            <a:endParaRPr lang="ru-RU" sz="2400" dirty="0">
              <a:solidFill>
                <a:schemeClr val="tx1"/>
              </a:solidFill>
              <a:latin typeface="Times New Roman" panose="02020603050405020304" pitchFamily="18" charset="0"/>
              <a:cs typeface="Times New Roman" panose="02020603050405020304" pitchFamily="18" charset="0"/>
            </a:endParaRPr>
          </a:p>
          <a:p>
            <a:r>
              <a:rPr lang="ro-MD" sz="2400" b="1" dirty="0">
                <a:solidFill>
                  <a:schemeClr val="tx1"/>
                </a:solidFill>
                <a:latin typeface="Times New Roman" panose="02020603050405020304" pitchFamily="18" charset="0"/>
                <a:cs typeface="Times New Roman" panose="02020603050405020304" pitchFamily="18" charset="0"/>
              </a:rPr>
              <a:t>Verificat</a:t>
            </a:r>
            <a:r>
              <a:rPr lang="ro-MD" sz="2400" dirty="0">
                <a:solidFill>
                  <a:schemeClr val="tx1"/>
                </a:solidFill>
                <a:latin typeface="Times New Roman" panose="02020603050405020304" pitchFamily="18" charset="0"/>
                <a:cs typeface="Times New Roman" panose="02020603050405020304" pitchFamily="18" charset="0"/>
              </a:rPr>
              <a:t>: asist. univ. Gaidarji Alina  </a:t>
            </a:r>
            <a:endParaRPr lang="ru-RU"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841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99884" y="685800"/>
            <a:ext cx="4948766" cy="1320800"/>
          </a:xfrm>
        </p:spPr>
        <p:txBody>
          <a:bodyPr>
            <a:normAutofit/>
          </a:bodyPr>
          <a:lstStyle/>
          <a:p>
            <a:pPr algn="ctr"/>
            <a:r>
              <a:rPr lang="ro-MD" sz="4400" b="1" dirty="0" smtClean="0">
                <a:latin typeface="Times New Roman" panose="02020603050405020304" pitchFamily="18" charset="0"/>
                <a:cs typeface="Times New Roman" panose="02020603050405020304" pitchFamily="18" charset="0"/>
              </a:rPr>
              <a:t>Obiective:</a:t>
            </a:r>
            <a:endParaRPr lang="ro-MD" sz="44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77334" y="2160589"/>
            <a:ext cx="10193866" cy="3880773"/>
          </a:xfrm>
        </p:spPr>
        <p:txBody>
          <a:bodyPr/>
          <a:lstStyle/>
          <a:p>
            <a:r>
              <a:rPr lang="ro-MD" sz="3200" dirty="0" smtClean="0">
                <a:solidFill>
                  <a:schemeClr val="tx1"/>
                </a:solidFill>
                <a:latin typeface="Times New Roman" panose="02020603050405020304" pitchFamily="18" charset="0"/>
                <a:cs typeface="Times New Roman" panose="02020603050405020304" pitchFamily="18" charset="0"/>
              </a:rPr>
              <a:t>analiza mediilor de programare în limbajul C#; </a:t>
            </a:r>
          </a:p>
          <a:p>
            <a:r>
              <a:rPr lang="ro-MD" sz="3200" dirty="0" smtClean="0">
                <a:solidFill>
                  <a:schemeClr val="tx1"/>
                </a:solidFill>
                <a:latin typeface="Times New Roman" panose="02020603050405020304" pitchFamily="18" charset="0"/>
                <a:cs typeface="Times New Roman" panose="02020603050405020304" pitchFamily="18" charset="0"/>
              </a:rPr>
              <a:t>compararea mediilor de programare analizate;</a:t>
            </a:r>
          </a:p>
          <a:p>
            <a:r>
              <a:rPr lang="ro-MD" sz="3200" dirty="0" smtClean="0">
                <a:solidFill>
                  <a:schemeClr val="tx1"/>
                </a:solidFill>
                <a:latin typeface="Times New Roman" panose="02020603050405020304" pitchFamily="18" charset="0"/>
                <a:cs typeface="Times New Roman" panose="02020603050405020304" pitchFamily="18" charset="0"/>
              </a:rPr>
              <a:t>alegerea unui mediu de programare în limbajul C#.</a:t>
            </a:r>
          </a:p>
          <a:p>
            <a:pPr marL="0" indent="0">
              <a:buNone/>
            </a:pPr>
            <a:endParaRPr lang="ru-RU" dirty="0"/>
          </a:p>
        </p:txBody>
      </p:sp>
    </p:spTree>
    <p:extLst>
      <p:ext uri="{BB962C8B-B14F-4D97-AF65-F5344CB8AC3E}">
        <p14:creationId xmlns:p14="http://schemas.microsoft.com/office/powerpoint/2010/main" val="3008915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53834" y="304800"/>
            <a:ext cx="8596668" cy="1320800"/>
          </a:xfrm>
        </p:spPr>
        <p:txBody>
          <a:bodyPr/>
          <a:lstStyle/>
          <a:p>
            <a:r>
              <a:rPr lang="ro-MD" dirty="0" smtClean="0"/>
              <a:t>Limbajul</a:t>
            </a:r>
            <a:r>
              <a:rPr lang="en-US" dirty="0" smtClean="0"/>
              <a:t> </a:t>
            </a:r>
            <a:r>
              <a:rPr lang="en-US" dirty="0"/>
              <a:t>C#</a:t>
            </a:r>
            <a:endParaRPr lang="ru-RU" dirty="0"/>
          </a:p>
        </p:txBody>
      </p:sp>
      <p:sp>
        <p:nvSpPr>
          <p:cNvPr id="3" name="Объект 2"/>
          <p:cNvSpPr>
            <a:spLocks noGrp="1"/>
          </p:cNvSpPr>
          <p:nvPr>
            <p:ph idx="1"/>
          </p:nvPr>
        </p:nvSpPr>
        <p:spPr>
          <a:xfrm>
            <a:off x="677334" y="1295401"/>
            <a:ext cx="8596668" cy="4745962"/>
          </a:xfrm>
        </p:spPr>
        <p:txBody>
          <a:bodyPr>
            <a:normAutofit/>
          </a:bodyPr>
          <a:lstStyle/>
          <a:p>
            <a:pPr marL="0" indent="0">
              <a:buNone/>
            </a:pPr>
            <a:r>
              <a:rPr lang="ro-MD" sz="2000" dirty="0" smtClean="0">
                <a:solidFill>
                  <a:schemeClr val="tx1"/>
                </a:solidFill>
                <a:latin typeface="Times New Roman" panose="02020603050405020304" pitchFamily="18" charset="0"/>
                <a:cs typeface="Times New Roman" panose="02020603050405020304" pitchFamily="18" charset="0"/>
              </a:rPr>
              <a:t>		Ca parte a ansamblului strategiei .NET, dezvoltata de Microsoft, la finele anilor ’90 a fost creat limbajul C#. C# este direct inrudit cu C, C++ si Java. “Bunicul” limbajului C# este C-ul. De la C, C# mosteneste sintaxa, multe din cuvintele cheie si operatorii. </a:t>
            </a:r>
          </a:p>
          <a:p>
            <a:pPr marL="0" indent="0">
              <a:buNone/>
            </a:pPr>
            <a:r>
              <a:rPr lang="ro-MD" sz="2000" dirty="0" smtClean="0">
                <a:solidFill>
                  <a:schemeClr val="tx1"/>
                </a:solidFill>
                <a:latin typeface="Times New Roman" panose="02020603050405020304" pitchFamily="18" charset="0"/>
                <a:cs typeface="Times New Roman" panose="02020603050405020304" pitchFamily="18" charset="0"/>
              </a:rPr>
              <a:t>	De asemenea, C# construieste peste modelul de obiecte definit  in C++. Relatia dintre C# si Java este mai complicata. Java deriva la randul sau din C si C++. Ca si Java, C# a fost proiectat pentru a produce cod portabil. Limbajul C# nu deriva din Java. Intre C# si Java exista o relatie similara celei dintre “veri”, ele deriva din acelasi stramos, dar deosebinduse prin multe caracteristici importante.</a:t>
            </a:r>
            <a:endParaRPr lang="ro-MD"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828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fontAlgn="base"/>
            <a:r>
              <a:rPr lang="ro-MD" sz="4400" dirty="0" smtClean="0">
                <a:latin typeface="Times New Roman" panose="02020603050405020304" pitchFamily="18" charset="0"/>
                <a:cs typeface="Times New Roman" panose="02020603050405020304" pitchFamily="18" charset="0"/>
              </a:rPr>
              <a:t>Pentru ce se folosește limbajul de programare C#</a:t>
            </a:r>
            <a:endParaRPr lang="ro-MD" sz="44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Autofit/>
          </a:bodyPr>
          <a:lstStyle/>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	</a:t>
            </a:r>
            <a:r>
              <a:rPr lang="ro-MD" sz="2400" dirty="0" smtClean="0">
                <a:solidFill>
                  <a:schemeClr val="tx1"/>
                </a:solidFill>
                <a:latin typeface="Times New Roman" panose="02020603050405020304" pitchFamily="18" charset="0"/>
                <a:cs typeface="Times New Roman" panose="02020603050405020304" pitchFamily="18" charset="0"/>
              </a:rPr>
              <a:t>C# este un limbaj de </a:t>
            </a:r>
            <a:r>
              <a:rPr lang="ro-MD" sz="2400" dirty="0" smtClean="0">
                <a:solidFill>
                  <a:schemeClr val="tx1"/>
                </a:solidFill>
                <a:latin typeface="Times New Roman" panose="02020603050405020304" pitchFamily="18" charset="0"/>
                <a:cs typeface="Times New Roman" panose="02020603050405020304" pitchFamily="18" charset="0"/>
              </a:rPr>
              <a:t>programare </a:t>
            </a:r>
            <a:r>
              <a:rPr lang="ro-MD" sz="2400" dirty="0" smtClean="0">
                <a:solidFill>
                  <a:schemeClr val="tx1"/>
                </a:solidFill>
                <a:latin typeface="Times New Roman" panose="02020603050405020304" pitchFamily="18" charset="0"/>
                <a:cs typeface="Times New Roman" panose="02020603050405020304" pitchFamily="18" charset="0"/>
              </a:rPr>
              <a:t>orientată pe obiect, care este utilizat în principal pentru dezvoltarea de aplicații desktop, aplicații mobile și aplicații bazate pe web, pentru Windows și alte produse Microsoft. Prin utilizarea framework-ului .NET, poți dezvolta aproape orice pentru Microsoft cu C#. </a:t>
            </a: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endParaRPr lang="ro-MD"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825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7334" y="570271"/>
            <a:ext cx="8596668" cy="1320800"/>
          </a:xfrm>
        </p:spPr>
        <p:txBody>
          <a:bodyPr/>
          <a:lstStyle/>
          <a:p>
            <a:pPr algn="ctr"/>
            <a:r>
              <a:rPr lang="en-US" dirty="0" err="1"/>
              <a:t>Medii</a:t>
            </a:r>
            <a:r>
              <a:rPr lang="en-US" dirty="0"/>
              <a:t> de </a:t>
            </a:r>
            <a:r>
              <a:rPr lang="en-US" dirty="0" err="1"/>
              <a:t>programare</a:t>
            </a:r>
            <a:r>
              <a:rPr lang="en-US" dirty="0"/>
              <a:t> C#</a:t>
            </a:r>
          </a:p>
        </p:txBody>
      </p:sp>
      <p:sp>
        <p:nvSpPr>
          <p:cNvPr id="3" name="Объект 2"/>
          <p:cNvSpPr>
            <a:spLocks noGrp="1"/>
          </p:cNvSpPr>
          <p:nvPr>
            <p:ph idx="1"/>
          </p:nvPr>
        </p:nvSpPr>
        <p:spPr>
          <a:xfrm>
            <a:off x="677334" y="1337187"/>
            <a:ext cx="8596668" cy="470417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1: Visual Studio</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ro-RO" dirty="0">
                <a:latin typeface="Times New Roman" panose="02020603050405020304" pitchFamily="18" charset="0"/>
                <a:cs typeface="Times New Roman" panose="02020603050405020304" pitchFamily="18" charset="0"/>
              </a:rPr>
              <a:t>În primul plan este mediul de programare Visual Studio care este dezvoltat de către compania Microsoft. Visual Studio oferă multe caracteristici remarcabile, cum ar fi completarea inteligentă a codului, refactorizarea codului, evidențierea sintaxei, suport bun pentru limbajul C#.</a:t>
            </a:r>
            <a:br>
              <a:rPr lang="ro-RO" dirty="0">
                <a:latin typeface="Times New Roman" panose="02020603050405020304" pitchFamily="18" charset="0"/>
                <a:cs typeface="Times New Roman" panose="02020603050405020304" pitchFamily="18" charset="0"/>
              </a:rPr>
            </a:br>
            <a:r>
              <a:rPr lang="ro-RO" dirty="0">
                <a:latin typeface="Times New Roman" panose="02020603050405020304" pitchFamily="18" charset="0"/>
                <a:cs typeface="Times New Roman" panose="02020603050405020304" pitchFamily="18" charset="0"/>
              </a:rPr>
              <a:t>2: Clion </a:t>
            </a:r>
            <a:br>
              <a:rPr lang="ro-RO" dirty="0">
                <a:latin typeface="Times New Roman" panose="02020603050405020304" pitchFamily="18" charset="0"/>
                <a:cs typeface="Times New Roman" panose="02020603050405020304" pitchFamily="18" charset="0"/>
              </a:rPr>
            </a:br>
            <a:r>
              <a:rPr lang="ro-RO" dirty="0">
                <a:latin typeface="Times New Roman" panose="02020603050405020304" pitchFamily="18" charset="0"/>
                <a:cs typeface="Times New Roman" panose="02020603050405020304" pitchFamily="18" charset="0"/>
              </a:rPr>
              <a:t>	Clion este un alt mediu de dezvoltare integrat, este multiplatformă este recomandat pentru programatorii care acceptă Windows integram cu sistemul de construire Cmake. Clion oferă diverse funcții cum ar fi editarea cod C# inteligent, refactorizarea singură și documentarea rapidă care ne permite să testăm fiecare unitate individual de cod sursă, management de proiect, Clion este foarte bună alegere pentru programatorii C# în domeniul aplicațiilor și jocurilor.</a:t>
            </a:r>
            <a:br>
              <a:rPr lang="ro-RO" dirty="0">
                <a:latin typeface="Times New Roman" panose="02020603050405020304" pitchFamily="18" charset="0"/>
                <a:cs typeface="Times New Roman" panose="02020603050405020304" pitchFamily="18" charset="0"/>
              </a:rPr>
            </a:br>
            <a:r>
              <a:rPr lang="ro-RO" dirty="0">
                <a:latin typeface="Times New Roman" panose="02020603050405020304" pitchFamily="18" charset="0"/>
                <a:cs typeface="Times New Roman" panose="02020603050405020304" pitchFamily="18" charset="0"/>
              </a:rPr>
              <a:t>3: Visual Studio Code</a:t>
            </a:r>
            <a:br>
              <a:rPr lang="ro-RO" dirty="0">
                <a:latin typeface="Times New Roman" panose="02020603050405020304" pitchFamily="18" charset="0"/>
                <a:cs typeface="Times New Roman" panose="02020603050405020304" pitchFamily="18" charset="0"/>
              </a:rPr>
            </a:br>
            <a:r>
              <a:rPr lang="ro-RO" dirty="0">
                <a:latin typeface="Times New Roman" panose="02020603050405020304" pitchFamily="18" charset="0"/>
                <a:cs typeface="Times New Roman" panose="02020603050405020304" pitchFamily="18" charset="0"/>
              </a:rPr>
              <a:t>	Visual Studio Code oferă un suport special pentru C# este mult optimizat pentru multi-patformă. Este un editor excelent pentru dezvoltare C# pe mai multe platforme, este de asemenea bun pentru dezvoltarea .NET Core.</a:t>
            </a:r>
            <a:endParaRPr lang="ru-RU" dirty="0"/>
          </a:p>
        </p:txBody>
      </p:sp>
    </p:spTree>
    <p:extLst>
      <p:ext uri="{BB962C8B-B14F-4D97-AF65-F5344CB8AC3E}">
        <p14:creationId xmlns:p14="http://schemas.microsoft.com/office/powerpoint/2010/main" val="745544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fontAlgn="base"/>
            <a:r>
              <a:rPr lang="fr-FR" sz="4400" dirty="0">
                <a:latin typeface="Times New Roman" panose="02020603050405020304" pitchFamily="18" charset="0"/>
                <a:cs typeface="Times New Roman" panose="02020603050405020304" pitchFamily="18" charset="0"/>
              </a:rPr>
              <a:t>Ce este mai precis .NET? </a:t>
            </a:r>
            <a:endParaRPr lang="fr-FR" sz="44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pPr marL="0" indent="0" fontAlgn="base">
              <a:buNone/>
            </a:pPr>
            <a:r>
              <a:rPr lang="en-US" sz="2400" dirty="0" smtClean="0">
                <a:solidFill>
                  <a:schemeClr val="tx1"/>
                </a:solidFill>
                <a:latin typeface="Times New Roman" panose="02020603050405020304" pitchFamily="18" charset="0"/>
                <a:cs typeface="Times New Roman" panose="02020603050405020304" pitchFamily="18" charset="0"/>
              </a:rPr>
              <a:t>	</a:t>
            </a:r>
            <a:r>
              <a:rPr lang="ro-MD" sz="2400" dirty="0" smtClean="0">
                <a:solidFill>
                  <a:schemeClr val="tx1"/>
                </a:solidFill>
                <a:latin typeface="Times New Roman" panose="02020603050405020304" pitchFamily="18" charset="0"/>
                <a:cs typeface="Times New Roman" panose="02020603050405020304" pitchFamily="18" charset="0"/>
              </a:rPr>
              <a:t>Pentru a înțelege mai bine la ce e folosit C#, va trebui mai întâi să ne ocupăm de .NET, framework-ul care merge mână în mână cu acest limbaj de programare. Dezvoltat de către Microsoft, framework-ul .NET conține un număr imens de librării de clase (cod prescris) pentru a ajuta dezvoltatorii să creeze aplicații mai rapid și mai eficient.</a:t>
            </a:r>
          </a:p>
          <a:p>
            <a:pPr marL="0" indent="0" fontAlgn="base">
              <a:buNone/>
            </a:pPr>
            <a:r>
              <a:rPr lang="en-US" sz="2400" dirty="0" smtClean="0">
                <a:solidFill>
                  <a:schemeClr val="tx1"/>
                </a:solidFill>
                <a:latin typeface="Times New Roman" panose="02020603050405020304" pitchFamily="18" charset="0"/>
                <a:cs typeface="Times New Roman" panose="02020603050405020304" pitchFamily="18" charset="0"/>
              </a:rPr>
              <a:t>	</a:t>
            </a:r>
            <a:r>
              <a:rPr lang="ro-MD" sz="2400" dirty="0" smtClean="0">
                <a:solidFill>
                  <a:schemeClr val="tx1"/>
                </a:solidFill>
                <a:latin typeface="Times New Roman" panose="02020603050405020304" pitchFamily="18" charset="0"/>
                <a:cs typeface="Times New Roman" panose="02020603050405020304" pitchFamily="18" charset="0"/>
              </a:rPr>
              <a:t> </a:t>
            </a:r>
          </a:p>
          <a:p>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661" y="2253125"/>
            <a:ext cx="2466975" cy="1847850"/>
          </a:xfrm>
          <a:prstGeom prst="rect">
            <a:avLst/>
          </a:prstGeom>
        </p:spPr>
      </p:pic>
    </p:spTree>
    <p:extLst>
      <p:ext uri="{BB962C8B-B14F-4D97-AF65-F5344CB8AC3E}">
        <p14:creationId xmlns:p14="http://schemas.microsoft.com/office/powerpoint/2010/main" val="4053001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7985" y="444500"/>
            <a:ext cx="9495366" cy="1320800"/>
          </a:xfrm>
        </p:spPr>
        <p:txBody>
          <a:bodyPr>
            <a:noAutofit/>
          </a:bodyPr>
          <a:lstStyle/>
          <a:p>
            <a:pPr algn="ctr"/>
            <a:r>
              <a:rPr lang="ro-MD" sz="4400" dirty="0" smtClean="0">
                <a:latin typeface="Times New Roman" panose="02020603050405020304" pitchFamily="18" charset="0"/>
                <a:cs typeface="Times New Roman" panose="02020603050405020304" pitchFamily="18" charset="0"/>
              </a:rPr>
              <a:t>Ce este arhitectura .NET ? </a:t>
            </a:r>
            <a:endParaRPr lang="ro-MD" sz="44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804334" y="1550989"/>
            <a:ext cx="8596668" cy="3880773"/>
          </a:xfrm>
        </p:spPr>
        <p:txBody>
          <a:bodyPr>
            <a:noAutofit/>
          </a:bodyPr>
          <a:lstStyle/>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	</a:t>
            </a:r>
            <a:r>
              <a:rPr lang="ro-MD" sz="2400" dirty="0" smtClean="0">
                <a:solidFill>
                  <a:schemeClr val="tx1"/>
                </a:solidFill>
                <a:latin typeface="Times New Roman" panose="02020603050405020304" pitchFamily="18" charset="0"/>
                <a:cs typeface="Times New Roman" panose="02020603050405020304" pitchFamily="18" charset="0"/>
              </a:rPr>
              <a:t>Arhitectura .NET defineste un mediu de programare care permite dezvoltarea si executia aplicatiilor indiferent de platforma. Aceasta permite programarea in limbaj mixt si ofera facilitati de securitate si portabilitate a programelor. Este disponibila deocamdata pentru platformele Windows.</a:t>
            </a: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	</a:t>
            </a:r>
            <a:r>
              <a:rPr lang="ro-MD" sz="2400" dirty="0" smtClean="0">
                <a:solidFill>
                  <a:schemeClr val="tx1"/>
                </a:solidFill>
                <a:latin typeface="Times New Roman" panose="02020603050405020304" pitchFamily="18" charset="0"/>
                <a:cs typeface="Times New Roman" panose="02020603050405020304" pitchFamily="18" charset="0"/>
              </a:rPr>
              <a:t>Exista </a:t>
            </a:r>
            <a:r>
              <a:rPr lang="ro-MD" sz="2400" dirty="0">
                <a:solidFill>
                  <a:schemeClr val="tx1"/>
                </a:solidFill>
                <a:latin typeface="Times New Roman" panose="02020603050405020304" pitchFamily="18" charset="0"/>
                <a:cs typeface="Times New Roman" panose="02020603050405020304" pitchFamily="18" charset="0"/>
              </a:rPr>
              <a:t>doua moduri de a edita, compila si rula un program in C#. In primul rand se poate utiliza compilatorul linie de comanda csc.exe. A doua posibilitate este de a utiliza utilizati mediul Visual Studio .NET.</a:t>
            </a:r>
          </a:p>
          <a:p>
            <a:pPr marL="0" indent="0">
              <a:buNone/>
            </a:pPr>
            <a:endParaRPr lang="ro-MD" sz="24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	</a:t>
            </a:r>
            <a:endParaRPr lang="ro-MD" sz="2400" dirty="0">
              <a:solidFill>
                <a:schemeClr val="tx1"/>
              </a:solidFill>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448" y="4743392"/>
            <a:ext cx="1789061" cy="1376739"/>
          </a:xfrm>
          <a:prstGeom prst="rect">
            <a:avLst/>
          </a:prstGeom>
        </p:spPr>
      </p:pic>
    </p:spTree>
    <p:extLst>
      <p:ext uri="{BB962C8B-B14F-4D97-AF65-F5344CB8AC3E}">
        <p14:creationId xmlns:p14="http://schemas.microsoft.com/office/powerpoint/2010/main" val="19575808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435509" y="294027"/>
            <a:ext cx="8839201" cy="6282684"/>
          </a:xfrm>
          <a:prstGeom prst="rect">
            <a:avLst/>
          </a:prstGeom>
        </p:spPr>
      </p:pic>
    </p:spTree>
    <p:extLst>
      <p:ext uri="{BB962C8B-B14F-4D97-AF65-F5344CB8AC3E}">
        <p14:creationId xmlns:p14="http://schemas.microsoft.com/office/powerpoint/2010/main" val="1639603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66055" y="1907459"/>
            <a:ext cx="10246305" cy="3185651"/>
          </a:xfrm>
        </p:spPr>
        <p:txBody>
          <a:bodyPr>
            <a:normAutofit lnSpcReduction="10000"/>
          </a:bodyPr>
          <a:lstStyle/>
          <a:p>
            <a:pPr marL="0" indent="0">
              <a:buNone/>
            </a:pPr>
            <a:r>
              <a:rPr lang="en-US" sz="2400" dirty="0" smtClean="0">
                <a:solidFill>
                  <a:schemeClr val="tx1"/>
                </a:solidFill>
                <a:latin typeface="Times New Roman" panose="02020603050405020304" pitchFamily="18" charset="0"/>
                <a:cs typeface="Times New Roman" panose="02020603050405020304" pitchFamily="18" charset="0"/>
              </a:rPr>
              <a:t>	</a:t>
            </a:r>
            <a:r>
              <a:rPr lang="ro-MD" sz="2400" dirty="0" smtClean="0">
                <a:solidFill>
                  <a:schemeClr val="tx1"/>
                </a:solidFill>
                <a:latin typeface="Times New Roman" panose="02020603050405020304" pitchFamily="18" charset="0"/>
                <a:cs typeface="Times New Roman" panose="02020603050405020304" pitchFamily="18" charset="0"/>
              </a:rPr>
              <a:t>Aplicaţia Visual Studio.NET, produsă de compania Microsoft este un mediu de dezvoltare folosit pentru crearea de aplicaţii în limbajele de programare: Visual Basic, C#, C++ si/sau </a:t>
            </a:r>
            <a:r>
              <a:rPr lang="en-US" sz="2400" dirty="0" err="1" smtClean="0">
                <a:solidFill>
                  <a:schemeClr val="tx1"/>
                </a:solidFill>
                <a:latin typeface="Times New Roman" panose="02020603050405020304" pitchFamily="18" charset="0"/>
                <a:cs typeface="Times New Roman" panose="02020603050405020304" pitchFamily="18" charset="0"/>
              </a:rPr>
              <a:t>mai</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err="1" smtClean="0">
                <a:solidFill>
                  <a:schemeClr val="tx1"/>
                </a:solidFill>
                <a:latin typeface="Times New Roman" panose="02020603050405020304" pitchFamily="18" charset="0"/>
                <a:cs typeface="Times New Roman" panose="02020603050405020304" pitchFamily="18" charset="0"/>
              </a:rPr>
              <a:t>departe</a:t>
            </a:r>
            <a:r>
              <a:rPr lang="en-US" sz="2400" dirty="0" smtClean="0">
                <a:solidFill>
                  <a:schemeClr val="tx1"/>
                </a:solidFill>
                <a:latin typeface="Times New Roman" panose="02020603050405020304" pitchFamily="18" charset="0"/>
                <a:cs typeface="Times New Roman" panose="02020603050405020304" pitchFamily="18" charset="0"/>
              </a:rPr>
              <a:t> </a:t>
            </a:r>
            <a:r>
              <a:rPr lang="ro-MD" sz="2400" dirty="0" smtClean="0">
                <a:solidFill>
                  <a:schemeClr val="tx1"/>
                </a:solidFill>
                <a:latin typeface="Times New Roman" panose="02020603050405020304" pitchFamily="18" charset="0"/>
                <a:cs typeface="Times New Roman" panose="02020603050405020304" pitchFamily="18" charset="0"/>
              </a:rPr>
              <a:t>(începând </a:t>
            </a:r>
            <a:r>
              <a:rPr lang="ro-MD" sz="2400" dirty="0" smtClean="0">
                <a:solidFill>
                  <a:schemeClr val="tx1"/>
                </a:solidFill>
                <a:latin typeface="Times New Roman" panose="02020603050405020304" pitchFamily="18" charset="0"/>
                <a:cs typeface="Times New Roman" panose="02020603050405020304" pitchFamily="18" charset="0"/>
              </a:rPr>
              <a:t>cu versiunea 2005). Tehnologia .NET se referă, în primul rând la: - limbajele de programare.NET cum ar fi: Visual Basic.NET, Visual C#.NET. - mediul de dezvoltare Visual Studio.NET, folosit pentru crearea programelor în limbajele din familia .NET. - .NET Framework, care este o bibliotecă uriaşă de clase şi cod folosită la momentul execuţiei aplicaţiilor.</a:t>
            </a: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endParaRPr lang="ro-MD"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551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260</TotalTime>
  <Words>69</Words>
  <Application>Microsoft Office PowerPoint</Application>
  <PresentationFormat>Широкоэкранный</PresentationFormat>
  <Paragraphs>25</Paragraphs>
  <Slides>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Arial</vt:lpstr>
      <vt:lpstr>Times New Roman</vt:lpstr>
      <vt:lpstr>Trebuchet MS</vt:lpstr>
      <vt:lpstr>Wingdings 3</vt:lpstr>
      <vt:lpstr>Грань</vt:lpstr>
      <vt:lpstr>Tema: Medii de programare în limbajul C#</vt:lpstr>
      <vt:lpstr>Obiective:</vt:lpstr>
      <vt:lpstr>Limbajul C#</vt:lpstr>
      <vt:lpstr>Pentru ce se folosește limbajul de programare C#</vt:lpstr>
      <vt:lpstr>Medii de programare C#</vt:lpstr>
      <vt:lpstr>Ce este mai precis .NET? </vt:lpstr>
      <vt:lpstr>Ce este arhitectura .NET ? </vt:lpstr>
      <vt:lpstr>Презентация PowerPoint</vt:lpstr>
      <vt:lpstr>Презентация PowerPoint</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Medii de programare în limbajul C#</dc:title>
  <dc:creator>Учетная запись Майкрософт</dc:creator>
  <cp:lastModifiedBy>Учетная запись Майкрософт</cp:lastModifiedBy>
  <cp:revision>9</cp:revision>
  <dcterms:created xsi:type="dcterms:W3CDTF">2022-03-17T09:15:11Z</dcterms:created>
  <dcterms:modified xsi:type="dcterms:W3CDTF">2022-03-23T11:41:59Z</dcterms:modified>
</cp:coreProperties>
</file>