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0"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7" r:id="rId22"/>
    <p:sldId id="275" r:id="rId23"/>
    <p:sldId id="276" r:id="rId24"/>
    <p:sldId id="278"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006"/>
  </p:normalViewPr>
  <p:slideViewPr>
    <p:cSldViewPr snapToGrid="0" snapToObjects="1">
      <p:cViewPr varScale="1">
        <p:scale>
          <a:sx n="69" d="100"/>
          <a:sy n="69" d="100"/>
        </p:scale>
        <p:origin x="5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4/13/2022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4/13/2022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4/13/2022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4/13/2022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4/13/2022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4/13/2022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4/13/2022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4/13/2022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windows/desktop/api/Winuser/nf-winuser-createcursor" TargetMode="External"/><Relationship Id="rId2" Type="http://schemas.openxmlformats.org/officeDocument/2006/relationships/hyperlink" Target="https://docs.microsoft.com/en-us/windows/desktop/api/Winuser/nf-winuser-clipcursor" TargetMode="External"/><Relationship Id="rId1" Type="http://schemas.openxmlformats.org/officeDocument/2006/relationships/slideLayout" Target="../slideLayouts/slideLayout2.xml"/><Relationship Id="rId6" Type="http://schemas.openxmlformats.org/officeDocument/2006/relationships/hyperlink" Target="https://docs.microsoft.com/en-us/windows/desktop/api/Winuser/nf-winuser-setphysicalcursorpos" TargetMode="External"/><Relationship Id="rId5" Type="http://schemas.openxmlformats.org/officeDocument/2006/relationships/hyperlink" Target="https://docs.microsoft.com/en-us/windows/desktop/api/Winuser/nf-winuser-loadcursora" TargetMode="External"/><Relationship Id="rId4" Type="http://schemas.openxmlformats.org/officeDocument/2006/relationships/hyperlink" Target="https://docs.microsoft.com/en-us/windows/desktop/api/Winuser/nf-winuser-destroycurso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docs.microsoft.com/en-us/windows/desktop/api/wingdi/ns-wingdi-bitma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5A2290B2-0DFF-B040-B739-6CE58A12830A}"/>
              </a:ext>
            </a:extLst>
          </p:cNvPr>
          <p:cNvPicPr>
            <a:picLocks noChangeAspect="1"/>
          </p:cNvPicPr>
          <p:nvPr/>
        </p:nvPicPr>
        <p:blipFill>
          <a:blip r:embed="rId2"/>
          <a:stretch>
            <a:fillRect/>
          </a:stretch>
        </p:blipFill>
        <p:spPr>
          <a:xfrm>
            <a:off x="5374640" y="2524760"/>
            <a:ext cx="1625600" cy="1625600"/>
          </a:xfrm>
          <a:prstGeom prst="rect">
            <a:avLst/>
          </a:prstGeom>
        </p:spPr>
      </p:pic>
    </p:spTree>
    <p:extLst>
      <p:ext uri="{BB962C8B-B14F-4D97-AF65-F5344CB8AC3E}">
        <p14:creationId xmlns:p14="http://schemas.microsoft.com/office/powerpoint/2010/main" val="1981832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E53C94-AC75-364D-A3AC-DE556633064E}"/>
              </a:ext>
            </a:extLst>
          </p:cNvPr>
          <p:cNvSpPr>
            <a:spLocks noGrp="1"/>
          </p:cNvSpPr>
          <p:nvPr>
            <p:ph type="title"/>
          </p:nvPr>
        </p:nvSpPr>
        <p:spPr>
          <a:xfrm>
            <a:off x="1051560" y="382385"/>
            <a:ext cx="10378440" cy="874915"/>
          </a:xfrm>
        </p:spPr>
        <p:txBody>
          <a:bodyPr>
            <a:normAutofit/>
          </a:bodyPr>
          <a:lstStyle/>
          <a:p>
            <a:pPr algn="ctr"/>
            <a:r>
              <a:rPr lang="ro-RO" sz="3600" cap="none" dirty="0">
                <a:latin typeface="Times" pitchFamily="2" charset="0"/>
              </a:rPr>
              <a:t>2.1 Tipuri de pictograme și mărimea lor</a:t>
            </a:r>
          </a:p>
        </p:txBody>
      </p:sp>
      <p:sp>
        <p:nvSpPr>
          <p:cNvPr id="3" name="Content Placeholder 2">
            <a:extLst>
              <a:ext uri="{FF2B5EF4-FFF2-40B4-BE49-F238E27FC236}">
                <a16:creationId xmlns:a16="http://schemas.microsoft.com/office/drawing/2014/main" xmlns="" id="{B5E5971E-489D-8440-A46D-586B325540B5}"/>
              </a:ext>
            </a:extLst>
          </p:cNvPr>
          <p:cNvSpPr>
            <a:spLocks noGrp="1"/>
          </p:cNvSpPr>
          <p:nvPr>
            <p:ph idx="1"/>
          </p:nvPr>
        </p:nvSpPr>
        <p:spPr>
          <a:xfrm>
            <a:off x="1251678" y="2286001"/>
            <a:ext cx="10178322" cy="3593591"/>
          </a:xfrm>
        </p:spPr>
        <p:txBody>
          <a:bodyPr>
            <a:normAutofit fontScale="92500" lnSpcReduction="20000"/>
          </a:bodyPr>
          <a:lstStyle/>
          <a:p>
            <a:r>
              <a:rPr lang="ro-RO" dirty="0">
                <a:latin typeface="Times" pitchFamily="2" charset="0"/>
              </a:rPr>
              <a:t>Sistemul de operare oferă un set de pictograme standard care sunt disponibile pentru orice aplicație pentru a le utiliza în orice moment. Fiecare pictogramă standard este asociată cu o imagine implicită corespunzătoare. Utilizatorul poate înlocui oricând imaginea implicită asociată cu orice cursor standard.</a:t>
            </a:r>
          </a:p>
          <a:p>
            <a:r>
              <a:rPr lang="ro-RO" dirty="0">
                <a:latin typeface="Times" pitchFamily="2" charset="0"/>
              </a:rPr>
              <a:t>Mărimea pictogramelor;</a:t>
            </a:r>
          </a:p>
          <a:p>
            <a:pPr lvl="1"/>
            <a:r>
              <a:rPr lang="ro-RO" dirty="0">
                <a:latin typeface="Times" pitchFamily="2" charset="0"/>
              </a:rPr>
              <a:t>Sistemul folosește patru dimensiuni de pictogramă:</a:t>
            </a:r>
          </a:p>
          <a:p>
            <a:pPr marL="457200" lvl="1" indent="0">
              <a:buNone/>
            </a:pPr>
            <a:r>
              <a:rPr lang="ro-RO" dirty="0">
                <a:latin typeface="Times" pitchFamily="2" charset="0"/>
              </a:rPr>
              <a:t>	</a:t>
            </a:r>
            <a:r>
              <a:rPr lang="en-US" dirty="0">
                <a:latin typeface="Times" pitchFamily="2" charset="0"/>
              </a:rPr>
              <a:t>System small;</a:t>
            </a:r>
          </a:p>
          <a:p>
            <a:pPr marL="457200" lvl="1" indent="0">
              <a:buNone/>
            </a:pPr>
            <a:r>
              <a:rPr lang="en-US" dirty="0">
                <a:latin typeface="Times" pitchFamily="2" charset="0"/>
              </a:rPr>
              <a:t>	System large;</a:t>
            </a:r>
          </a:p>
          <a:p>
            <a:pPr marL="457200" lvl="1" indent="0">
              <a:buNone/>
            </a:pPr>
            <a:r>
              <a:rPr lang="en-US" dirty="0">
                <a:latin typeface="Times" pitchFamily="2" charset="0"/>
              </a:rPr>
              <a:t>	Shell small;</a:t>
            </a:r>
          </a:p>
          <a:p>
            <a:pPr marL="457200" lvl="1" indent="0">
              <a:buNone/>
            </a:pPr>
            <a:r>
              <a:rPr lang="en-US" dirty="0">
                <a:latin typeface="Times" pitchFamily="2" charset="0"/>
              </a:rPr>
              <a:t>	Shell large.</a:t>
            </a:r>
          </a:p>
          <a:p>
            <a:r>
              <a:rPr lang="ro-RO" dirty="0">
                <a:latin typeface="Times" pitchFamily="2" charset="0"/>
              </a:rPr>
              <a:t>Pictograma mică a sistemului este afișată în legenda ferestrei.</a:t>
            </a:r>
          </a:p>
          <a:p>
            <a:endParaRPr lang="ro-RO" dirty="0"/>
          </a:p>
          <a:p>
            <a:pPr marL="0" indent="0">
              <a:buNone/>
            </a:pPr>
            <a:endParaRPr lang="ro-RO" dirty="0"/>
          </a:p>
        </p:txBody>
      </p:sp>
    </p:spTree>
    <p:extLst>
      <p:ext uri="{BB962C8B-B14F-4D97-AF65-F5344CB8AC3E}">
        <p14:creationId xmlns:p14="http://schemas.microsoft.com/office/powerpoint/2010/main" val="45981942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170D8C-05E3-EF4D-ABF5-D6239F1DE529}"/>
              </a:ext>
            </a:extLst>
          </p:cNvPr>
          <p:cNvSpPr>
            <a:spLocks noGrp="1"/>
          </p:cNvSpPr>
          <p:nvPr>
            <p:ph type="title"/>
          </p:nvPr>
        </p:nvSpPr>
        <p:spPr>
          <a:xfrm>
            <a:off x="891540" y="382385"/>
            <a:ext cx="11007090" cy="1492132"/>
          </a:xfrm>
        </p:spPr>
        <p:txBody>
          <a:bodyPr>
            <a:normAutofit/>
          </a:bodyPr>
          <a:lstStyle/>
          <a:p>
            <a:r>
              <a:rPr lang="ro-RO" sz="3600" cap="none" dirty="0">
                <a:latin typeface="Times" pitchFamily="2" charset="0"/>
              </a:rPr>
              <a:t>2.2 Preluarea dimensiunilor mici și mari a sistemului</a:t>
            </a:r>
          </a:p>
        </p:txBody>
      </p:sp>
      <p:sp>
        <p:nvSpPr>
          <p:cNvPr id="3" name="Content Placeholder 2">
            <a:extLst>
              <a:ext uri="{FF2B5EF4-FFF2-40B4-BE49-F238E27FC236}">
                <a16:creationId xmlns:a16="http://schemas.microsoft.com/office/drawing/2014/main" xmlns="" id="{8581D98F-D078-9045-936E-2C9B407015C2}"/>
              </a:ext>
            </a:extLst>
          </p:cNvPr>
          <p:cNvSpPr>
            <a:spLocks noGrp="1"/>
          </p:cNvSpPr>
          <p:nvPr>
            <p:ph idx="1"/>
          </p:nvPr>
        </p:nvSpPr>
        <p:spPr>
          <a:xfrm>
            <a:off x="1125948" y="1783081"/>
            <a:ext cx="10178322" cy="3593591"/>
          </a:xfrm>
        </p:spPr>
        <p:txBody>
          <a:bodyPr>
            <a:normAutofit/>
          </a:bodyPr>
          <a:lstStyle/>
          <a:p>
            <a:r>
              <a:rPr lang="ro-RO" dirty="0">
                <a:latin typeface="Times" pitchFamily="2" charset="0"/>
              </a:rPr>
              <a:t>Pentru preluarea dimensiunii a pictogramei mici a sistemului se:</a:t>
            </a:r>
          </a:p>
          <a:p>
            <a:pPr lvl="1"/>
            <a:r>
              <a:rPr lang="ro-RO" dirty="0">
                <a:latin typeface="Times" pitchFamily="2" charset="0"/>
              </a:rPr>
              <a:t>Apelează funcția </a:t>
            </a:r>
            <a:r>
              <a:rPr lang="ro-RO" dirty="0" err="1">
                <a:latin typeface="Times" pitchFamily="2" charset="0"/>
              </a:rPr>
              <a:t>GetSystemMetrics</a:t>
            </a:r>
            <a:r>
              <a:rPr lang="ro-RO" dirty="0">
                <a:latin typeface="Times" pitchFamily="2" charset="0"/>
              </a:rPr>
              <a:t> cu parametrii SM_CXSMICON și SM_CYSMICON, unde SM este </a:t>
            </a:r>
            <a:r>
              <a:rPr lang="ro-RO" dirty="0" err="1">
                <a:latin typeface="Times" pitchFamily="2" charset="0"/>
              </a:rPr>
              <a:t>Small</a:t>
            </a:r>
            <a:r>
              <a:rPr lang="ro-RO" dirty="0">
                <a:latin typeface="Times" pitchFamily="2" charset="0"/>
              </a:rPr>
              <a:t> și CXICON/CYICON este lățimea și înălțimea a pictogramei în pixeli.	</a:t>
            </a:r>
          </a:p>
          <a:p>
            <a:r>
              <a:rPr lang="ro-RO" dirty="0">
                <a:latin typeface="Times" pitchFamily="2" charset="0"/>
              </a:rPr>
              <a:t>Pictograma mare a sistemului este folosită pentru afișarea în fereastra de dialog care este chemată prin combinația de tase ALT + TAB.</a:t>
            </a:r>
          </a:p>
          <a:p>
            <a:endParaRPr lang="ro-RO" dirty="0"/>
          </a:p>
        </p:txBody>
      </p:sp>
    </p:spTree>
    <p:extLst>
      <p:ext uri="{BB962C8B-B14F-4D97-AF65-F5344CB8AC3E}">
        <p14:creationId xmlns:p14="http://schemas.microsoft.com/office/powerpoint/2010/main" val="15902866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1D2A35-4A4F-C94B-B1BF-7AC47F864A58}"/>
              </a:ext>
            </a:extLst>
          </p:cNvPr>
          <p:cNvSpPr>
            <a:spLocks noGrp="1"/>
          </p:cNvSpPr>
          <p:nvPr>
            <p:ph type="title"/>
          </p:nvPr>
        </p:nvSpPr>
        <p:spPr>
          <a:xfrm>
            <a:off x="937260" y="382385"/>
            <a:ext cx="10287000" cy="1492132"/>
          </a:xfrm>
        </p:spPr>
        <p:txBody>
          <a:bodyPr>
            <a:normAutofit/>
          </a:bodyPr>
          <a:lstStyle/>
          <a:p>
            <a:r>
              <a:rPr lang="ro-RO" sz="4000" cap="none" dirty="0">
                <a:latin typeface="Times" pitchFamily="2" charset="0"/>
              </a:rPr>
              <a:t>2.3 Preluarea dimensiunilor pictogramelor SHELL mici și mari </a:t>
            </a:r>
          </a:p>
        </p:txBody>
      </p:sp>
      <p:sp>
        <p:nvSpPr>
          <p:cNvPr id="3" name="Content Placeholder 2">
            <a:extLst>
              <a:ext uri="{FF2B5EF4-FFF2-40B4-BE49-F238E27FC236}">
                <a16:creationId xmlns:a16="http://schemas.microsoft.com/office/drawing/2014/main" xmlns="" id="{AF4D1EBE-E082-3B40-A0F9-0B049ECF09CC}"/>
              </a:ext>
            </a:extLst>
          </p:cNvPr>
          <p:cNvSpPr>
            <a:spLocks noGrp="1"/>
          </p:cNvSpPr>
          <p:nvPr>
            <p:ph idx="1"/>
          </p:nvPr>
        </p:nvSpPr>
        <p:spPr/>
        <p:txBody>
          <a:bodyPr/>
          <a:lstStyle/>
          <a:p>
            <a:r>
              <a:rPr lang="ro-RO" dirty="0">
                <a:latin typeface="Times" pitchFamily="2" charset="0"/>
              </a:rPr>
              <a:t>Pentru preluarea dimensiunilor pictogramelor SHELL mici și mari se utilizează funcția:</a:t>
            </a:r>
          </a:p>
          <a:p>
            <a:r>
              <a:rPr lang="ro-RO" dirty="0" err="1">
                <a:latin typeface="Times" pitchFamily="2" charset="0"/>
              </a:rPr>
              <a:t>SHGetFileInfo</a:t>
            </a:r>
            <a:r>
              <a:rPr lang="ro-RO" dirty="0">
                <a:latin typeface="Times" pitchFamily="2" charset="0"/>
              </a:rPr>
              <a:t> cu SHGFI_SHELLICONSIZE </a:t>
            </a:r>
            <a:r>
              <a:rPr lang="en-US" dirty="0">
                <a:latin typeface="Times" pitchFamily="2" charset="0"/>
              </a:rPr>
              <a:t>| SHGFI_SMALLICON </a:t>
            </a:r>
            <a:r>
              <a:rPr lang="en-US" dirty="0" err="1">
                <a:latin typeface="Times" pitchFamily="2" charset="0"/>
              </a:rPr>
              <a:t>pentru</a:t>
            </a:r>
            <a:r>
              <a:rPr lang="en-US" dirty="0">
                <a:latin typeface="Times" pitchFamily="2" charset="0"/>
              </a:rPr>
              <a:t> a </a:t>
            </a:r>
            <a:r>
              <a:rPr lang="en-US" dirty="0" err="1">
                <a:latin typeface="Times" pitchFamily="2" charset="0"/>
              </a:rPr>
              <a:t>prelua</a:t>
            </a:r>
            <a:r>
              <a:rPr lang="en-US" dirty="0">
                <a:latin typeface="Times" pitchFamily="2" charset="0"/>
              </a:rPr>
              <a:t> o </a:t>
            </a:r>
            <a:r>
              <a:rPr lang="en-US" dirty="0" err="1" smtClean="0">
                <a:latin typeface="Times" pitchFamily="2" charset="0"/>
              </a:rPr>
              <a:t>func</a:t>
            </a:r>
            <a:r>
              <a:rPr lang="ro-MD" dirty="0" smtClean="0">
                <a:latin typeface="Times" pitchFamily="2" charset="0"/>
              </a:rPr>
              <a:t>ț</a:t>
            </a:r>
            <a:r>
              <a:rPr lang="en-US" dirty="0" err="1" smtClean="0">
                <a:latin typeface="Times" pitchFamily="2" charset="0"/>
              </a:rPr>
              <a:t>ie</a:t>
            </a:r>
            <a:r>
              <a:rPr lang="en-US" dirty="0" smtClean="0">
                <a:latin typeface="Times" pitchFamily="2" charset="0"/>
              </a:rPr>
              <a:t> </a:t>
            </a:r>
            <a:r>
              <a:rPr lang="en-US" dirty="0">
                <a:latin typeface="Times" pitchFamily="2" charset="0"/>
              </a:rPr>
              <a:t>handle </a:t>
            </a:r>
            <a:r>
              <a:rPr lang="en-US" dirty="0" err="1">
                <a:latin typeface="Times" pitchFamily="2" charset="0"/>
              </a:rPr>
              <a:t>pentru</a:t>
            </a:r>
            <a:r>
              <a:rPr lang="en-US" dirty="0">
                <a:latin typeface="Times" pitchFamily="2" charset="0"/>
              </a:rPr>
              <a:t> </a:t>
            </a:r>
            <a:r>
              <a:rPr lang="en-US" dirty="0" err="1">
                <a:latin typeface="Times" pitchFamily="2" charset="0"/>
              </a:rPr>
              <a:t>lista</a:t>
            </a:r>
            <a:r>
              <a:rPr lang="en-US" dirty="0">
                <a:latin typeface="Times" pitchFamily="2" charset="0"/>
              </a:rPr>
              <a:t> de </a:t>
            </a:r>
            <a:r>
              <a:rPr lang="en-US" dirty="0" err="1">
                <a:latin typeface="Times" pitchFamily="2" charset="0"/>
              </a:rPr>
              <a:t>imagini</a:t>
            </a:r>
            <a:r>
              <a:rPr lang="en-US" dirty="0">
                <a:latin typeface="Times" pitchFamily="2" charset="0"/>
              </a:rPr>
              <a:t> de </a:t>
            </a:r>
            <a:r>
              <a:rPr lang="en-US" dirty="0" err="1">
                <a:latin typeface="Times" pitchFamily="2" charset="0"/>
              </a:rPr>
              <a:t>sistem</a:t>
            </a:r>
            <a:r>
              <a:rPr lang="en-US" dirty="0">
                <a:latin typeface="Times" pitchFamily="2" charset="0"/>
              </a:rPr>
              <a:t>.</a:t>
            </a:r>
          </a:p>
          <a:p>
            <a:r>
              <a:rPr lang="ro-RO" dirty="0">
                <a:latin typeface="Times" pitchFamily="2" charset="0"/>
              </a:rPr>
              <a:t>Apoi se apelează funcția </a:t>
            </a:r>
            <a:r>
              <a:rPr lang="ro-RO" dirty="0" err="1">
                <a:latin typeface="Times" pitchFamily="2" charset="0"/>
              </a:rPr>
              <a:t>ImageList_GetIconSize</a:t>
            </a:r>
            <a:r>
              <a:rPr lang="ro-RO" dirty="0">
                <a:latin typeface="Times" pitchFamily="2" charset="0"/>
              </a:rPr>
              <a:t> pentru a obține dimensiunea pictogramei</a:t>
            </a:r>
          </a:p>
        </p:txBody>
      </p:sp>
    </p:spTree>
    <p:extLst>
      <p:ext uri="{BB962C8B-B14F-4D97-AF65-F5344CB8AC3E}">
        <p14:creationId xmlns:p14="http://schemas.microsoft.com/office/powerpoint/2010/main" val="177396054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EBDAE9D-C4F7-C94D-B242-A98C23931002}"/>
              </a:ext>
            </a:extLst>
          </p:cNvPr>
          <p:cNvSpPr>
            <a:spLocks noGrp="1"/>
          </p:cNvSpPr>
          <p:nvPr>
            <p:ph idx="1"/>
          </p:nvPr>
        </p:nvSpPr>
        <p:spPr>
          <a:xfrm>
            <a:off x="1125948" y="1463041"/>
            <a:ext cx="10178322" cy="3593591"/>
          </a:xfrm>
        </p:spPr>
        <p:txBody>
          <a:bodyPr>
            <a:normAutofit fontScale="92500" lnSpcReduction="10000"/>
          </a:bodyPr>
          <a:lstStyle/>
          <a:p>
            <a:pPr marL="457200" lvl="1" indent="0">
              <a:buNone/>
            </a:pPr>
            <a:r>
              <a:rPr lang="en-US" dirty="0"/>
              <a:t>DWORD_PTR </a:t>
            </a:r>
            <a:r>
              <a:rPr lang="en-US" dirty="0" err="1"/>
              <a:t>SHGetFileInfoA</a:t>
            </a:r>
            <a:r>
              <a:rPr lang="en-US" dirty="0"/>
              <a:t>(</a:t>
            </a:r>
          </a:p>
          <a:p>
            <a:pPr marL="457200" lvl="1" indent="0">
              <a:buNone/>
            </a:pPr>
            <a:r>
              <a:rPr lang="en-US" dirty="0"/>
              <a:t>	 [in] LPCSTR </a:t>
            </a:r>
            <a:r>
              <a:rPr lang="en-US" dirty="0" err="1"/>
              <a:t>pszPath</a:t>
            </a:r>
            <a:r>
              <a:rPr lang="en-US" dirty="0"/>
              <a:t>,    // </a:t>
            </a:r>
            <a:r>
              <a:rPr lang="en-US" dirty="0" err="1"/>
              <a:t>este</a:t>
            </a:r>
            <a:r>
              <a:rPr lang="en-US" dirty="0"/>
              <a:t> </a:t>
            </a:r>
            <a:r>
              <a:rPr lang="ro-RO" dirty="0"/>
              <a:t>un pointer cu tipul LPCSTR către un șir terminat cu valoare nulă de lungime maximă MAX_PATH</a:t>
            </a:r>
            <a:r>
              <a:rPr lang="en-US" dirty="0"/>
              <a:t>         </a:t>
            </a:r>
          </a:p>
          <a:p>
            <a:pPr marL="457200" lvl="1" indent="0">
              <a:buNone/>
            </a:pPr>
            <a:r>
              <a:rPr lang="en-US" dirty="0"/>
              <a:t>	DWORD </a:t>
            </a:r>
            <a:r>
              <a:rPr lang="en-US" dirty="0" err="1"/>
              <a:t>dwFileAttributes</a:t>
            </a:r>
            <a:r>
              <a:rPr lang="en-US" dirty="0"/>
              <a:t>,  // </a:t>
            </a:r>
            <a:r>
              <a:rPr lang="ro-RO" dirty="0"/>
              <a:t>este combinație de unul sau mai multe semnalizatoare de atribute de fișier de tip DWORD</a:t>
            </a:r>
            <a:endParaRPr lang="en-US" dirty="0"/>
          </a:p>
          <a:p>
            <a:pPr marL="457200" lvl="1" indent="0">
              <a:buNone/>
            </a:pPr>
            <a:r>
              <a:rPr lang="en-US" dirty="0"/>
              <a:t>	[in, out] SHFILEINFOA *</a:t>
            </a:r>
            <a:r>
              <a:rPr lang="en-US" dirty="0" err="1"/>
              <a:t>psfi</a:t>
            </a:r>
            <a:r>
              <a:rPr lang="en-US" dirty="0"/>
              <a:t>,  // Indicator </a:t>
            </a:r>
            <a:r>
              <a:rPr lang="en-US" dirty="0" err="1"/>
              <a:t>către</a:t>
            </a:r>
            <a:r>
              <a:rPr lang="en-US" dirty="0"/>
              <a:t> o </a:t>
            </a:r>
            <a:r>
              <a:rPr lang="en-US" dirty="0" err="1"/>
              <a:t>structură</a:t>
            </a:r>
            <a:r>
              <a:rPr lang="en-US" dirty="0"/>
              <a:t> SHFILEINFO </a:t>
            </a:r>
            <a:r>
              <a:rPr lang="en-US" dirty="0" err="1"/>
              <a:t>pentru</a:t>
            </a:r>
            <a:r>
              <a:rPr lang="en-US" dirty="0"/>
              <a:t> a </a:t>
            </a:r>
            <a:r>
              <a:rPr lang="en-US" dirty="0" err="1"/>
              <a:t>primi</a:t>
            </a:r>
            <a:r>
              <a:rPr lang="en-US" dirty="0"/>
              <a:t> </a:t>
            </a:r>
            <a:r>
              <a:rPr lang="en-US" dirty="0" err="1"/>
              <a:t>informațiile</a:t>
            </a:r>
            <a:r>
              <a:rPr lang="en-US" dirty="0"/>
              <a:t> </a:t>
            </a:r>
            <a:r>
              <a:rPr lang="en-US" dirty="0" err="1"/>
              <a:t>despre</a:t>
            </a:r>
            <a:r>
              <a:rPr lang="en-US" dirty="0"/>
              <a:t> </a:t>
            </a:r>
            <a:r>
              <a:rPr lang="en-US" dirty="0" err="1"/>
              <a:t>fișier</a:t>
            </a:r>
            <a:r>
              <a:rPr lang="en-US" dirty="0"/>
              <a:t>.</a:t>
            </a:r>
          </a:p>
          <a:p>
            <a:pPr marL="457200" lvl="1" indent="0">
              <a:buNone/>
            </a:pPr>
            <a:r>
              <a:rPr lang="en-US" dirty="0"/>
              <a:t>	UINT </a:t>
            </a:r>
            <a:r>
              <a:rPr lang="en-US" dirty="0" err="1"/>
              <a:t>cbFileInfo</a:t>
            </a:r>
            <a:r>
              <a:rPr lang="en-US" dirty="0"/>
              <a:t>,  // </a:t>
            </a:r>
            <a:r>
              <a:rPr lang="en-US" dirty="0" err="1"/>
              <a:t>Mărimea</a:t>
            </a:r>
            <a:r>
              <a:rPr lang="en-US" dirty="0"/>
              <a:t>, </a:t>
            </a:r>
            <a:r>
              <a:rPr lang="en-US" dirty="0" err="1"/>
              <a:t>în</a:t>
            </a:r>
            <a:r>
              <a:rPr lang="en-US" dirty="0"/>
              <a:t> </a:t>
            </a:r>
            <a:r>
              <a:rPr lang="en-US" dirty="0" err="1"/>
              <a:t>octeți</a:t>
            </a:r>
            <a:r>
              <a:rPr lang="en-US" dirty="0"/>
              <a:t>, a </a:t>
            </a:r>
            <a:r>
              <a:rPr lang="en-US" dirty="0" err="1"/>
              <a:t>structurii</a:t>
            </a:r>
            <a:r>
              <a:rPr lang="en-US" dirty="0"/>
              <a:t> SHFILEINFO </a:t>
            </a:r>
            <a:r>
              <a:rPr lang="en-US" dirty="0" err="1"/>
              <a:t>indicată</a:t>
            </a:r>
            <a:r>
              <a:rPr lang="en-US" dirty="0"/>
              <a:t> de </a:t>
            </a:r>
            <a:r>
              <a:rPr lang="en-US" dirty="0" err="1"/>
              <a:t>parametrul</a:t>
            </a:r>
            <a:r>
              <a:rPr lang="en-US" dirty="0"/>
              <a:t> </a:t>
            </a:r>
            <a:r>
              <a:rPr lang="en-US" dirty="0" err="1"/>
              <a:t>psfi</a:t>
            </a:r>
            <a:r>
              <a:rPr lang="en-US" dirty="0"/>
              <a:t>, cu </a:t>
            </a:r>
            <a:r>
              <a:rPr lang="en-US" dirty="0" err="1"/>
              <a:t>tipul</a:t>
            </a:r>
            <a:r>
              <a:rPr lang="en-US" dirty="0"/>
              <a:t> UNIT</a:t>
            </a:r>
          </a:p>
          <a:p>
            <a:pPr marL="457200" lvl="1" indent="0">
              <a:buNone/>
            </a:pPr>
            <a:r>
              <a:rPr lang="en-US" dirty="0"/>
              <a:t>	UINT </a:t>
            </a:r>
            <a:r>
              <a:rPr lang="en-US" dirty="0" err="1"/>
              <a:t>uFlags</a:t>
            </a:r>
            <a:r>
              <a:rPr lang="en-US" dirty="0"/>
              <a:t> // </a:t>
            </a:r>
            <a:r>
              <a:rPr lang="ro-RO" dirty="0" err="1"/>
              <a:t>Indicatoar</a:t>
            </a:r>
            <a:r>
              <a:rPr lang="ro-RO" dirty="0"/>
              <a:t> de tip UNIT care specifică informațiile despre fișier de preluat. </a:t>
            </a:r>
            <a:endParaRPr lang="en-US" dirty="0"/>
          </a:p>
          <a:p>
            <a:pPr marL="457200" lvl="1" indent="0">
              <a:buNone/>
            </a:pPr>
            <a:r>
              <a:rPr lang="en-US" dirty="0"/>
              <a:t> );  </a:t>
            </a:r>
            <a:endParaRPr lang="ro-RO" dirty="0">
              <a:latin typeface="Times" pitchFamily="2" charset="0"/>
            </a:endParaRPr>
          </a:p>
          <a:p>
            <a:endParaRPr lang="ro-RO" dirty="0"/>
          </a:p>
        </p:txBody>
      </p:sp>
    </p:spTree>
    <p:extLst>
      <p:ext uri="{BB962C8B-B14F-4D97-AF65-F5344CB8AC3E}">
        <p14:creationId xmlns:p14="http://schemas.microsoft.com/office/powerpoint/2010/main" val="3311247958"/>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1F46FD-8709-1945-A8A7-5AB48F7EBE43}"/>
              </a:ext>
            </a:extLst>
          </p:cNvPr>
          <p:cNvSpPr>
            <a:spLocks noGrp="1"/>
          </p:cNvSpPr>
          <p:nvPr>
            <p:ph type="title"/>
          </p:nvPr>
        </p:nvSpPr>
        <p:spPr/>
        <p:txBody>
          <a:bodyPr>
            <a:normAutofit fontScale="90000"/>
          </a:bodyPr>
          <a:lstStyle/>
          <a:p>
            <a:pPr algn="ctr"/>
            <a:r>
              <a:rPr lang="ro-RO" sz="5400" cap="none" dirty="0">
                <a:latin typeface="Times" pitchFamily="2" charset="0"/>
              </a:rPr>
              <a:t>3. Cursoare</a:t>
            </a:r>
            <a:r>
              <a:rPr lang="ro-RO" sz="5400" dirty="0">
                <a:latin typeface="Times" pitchFamily="2" charset="0"/>
              </a:rPr>
              <a:t/>
            </a:r>
            <a:br>
              <a:rPr lang="ro-RO" sz="5400" dirty="0">
                <a:latin typeface="Times" pitchFamily="2" charset="0"/>
              </a:rPr>
            </a:br>
            <a:endParaRPr lang="ro-RO" dirty="0"/>
          </a:p>
        </p:txBody>
      </p:sp>
      <p:sp>
        <p:nvSpPr>
          <p:cNvPr id="3" name="Content Placeholder 2">
            <a:extLst>
              <a:ext uri="{FF2B5EF4-FFF2-40B4-BE49-F238E27FC236}">
                <a16:creationId xmlns:a16="http://schemas.microsoft.com/office/drawing/2014/main" xmlns="" id="{9733DBB1-D7D2-1947-AFC1-AC282D7861D8}"/>
              </a:ext>
            </a:extLst>
          </p:cNvPr>
          <p:cNvSpPr>
            <a:spLocks noGrp="1"/>
          </p:cNvSpPr>
          <p:nvPr>
            <p:ph idx="1"/>
          </p:nvPr>
        </p:nvSpPr>
        <p:spPr/>
        <p:txBody>
          <a:bodyPr>
            <a:normAutofit/>
          </a:bodyPr>
          <a:lstStyle/>
          <a:p>
            <a:r>
              <a:rPr lang="ro-RO" dirty="0">
                <a:latin typeface="Times" pitchFamily="2" charset="0"/>
              </a:rPr>
              <a:t>Un cursor este o imagine mică a cărei locație pe ecran este controlată de către un dispozitiv de intrare, cum ar fi mouse, </a:t>
            </a:r>
            <a:r>
              <a:rPr lang="ro-RO" dirty="0" err="1">
                <a:latin typeface="Times" pitchFamily="2" charset="0"/>
              </a:rPr>
              <a:t>stilor</a:t>
            </a:r>
            <a:r>
              <a:rPr lang="ro-RO" dirty="0">
                <a:latin typeface="Times" pitchFamily="2" charset="0"/>
              </a:rPr>
              <a:t>, </a:t>
            </a:r>
            <a:r>
              <a:rPr lang="ro-RO" dirty="0" err="1">
                <a:latin typeface="Times" pitchFamily="2" charset="0"/>
              </a:rPr>
              <a:t>trackball</a:t>
            </a:r>
            <a:r>
              <a:rPr lang="ro-RO" dirty="0">
                <a:latin typeface="Times" pitchFamily="2" charset="0"/>
              </a:rPr>
              <a:t>, </a:t>
            </a:r>
            <a:r>
              <a:rPr lang="ro-RO" dirty="0" err="1">
                <a:latin typeface="Times" pitchFamily="2" charset="0"/>
              </a:rPr>
              <a:t>trackpad</a:t>
            </a:r>
            <a:r>
              <a:rPr lang="ro-RO" dirty="0">
                <a:latin typeface="Times" pitchFamily="2" charset="0"/>
              </a:rPr>
              <a:t>. Când utilizatorul mișcă mouse-ul, sistemul mută cursorul în consecință, mai jos sunt descrise câteva funcții ale cursorului.</a:t>
            </a:r>
          </a:p>
          <a:p>
            <a:r>
              <a:rPr lang="ro-RO" dirty="0">
                <a:latin typeface="Times" pitchFamily="2" charset="0"/>
              </a:rPr>
              <a:t>Cursorul are funcțiile lui:</a:t>
            </a:r>
          </a:p>
          <a:p>
            <a:pPr lvl="1"/>
            <a:r>
              <a:rPr lang="en-US" b="1" dirty="0">
                <a:hlinkClick r:id="rId2"/>
              </a:rPr>
              <a:t>ClipCursor</a:t>
            </a:r>
            <a:r>
              <a:rPr lang="en-US" dirty="0"/>
              <a:t> – </a:t>
            </a:r>
            <a:r>
              <a:rPr lang="ro-RO" dirty="0">
                <a:latin typeface="Times" pitchFamily="2" charset="0"/>
              </a:rPr>
              <a:t>Limitează cursorul la o zonă </a:t>
            </a:r>
            <a:r>
              <a:rPr lang="ro-RO" dirty="0" err="1">
                <a:latin typeface="Times" pitchFamily="2" charset="0"/>
              </a:rPr>
              <a:t>drepunghiulară</a:t>
            </a:r>
            <a:r>
              <a:rPr lang="ro-RO" dirty="0">
                <a:latin typeface="Times" pitchFamily="2" charset="0"/>
              </a:rPr>
              <a:t> de pe ecran;</a:t>
            </a:r>
          </a:p>
          <a:p>
            <a:pPr lvl="1"/>
            <a:r>
              <a:rPr lang="en-US" b="1" dirty="0">
                <a:hlinkClick r:id="rId3"/>
              </a:rPr>
              <a:t>CreateCursor</a:t>
            </a:r>
            <a:r>
              <a:rPr lang="en-US" dirty="0"/>
              <a:t> – </a:t>
            </a:r>
            <a:r>
              <a:rPr lang="ro-RO" dirty="0">
                <a:latin typeface="Times" pitchFamily="2" charset="0"/>
              </a:rPr>
              <a:t>Creează un cursor având dimensiunea specificată;</a:t>
            </a:r>
          </a:p>
          <a:p>
            <a:pPr lvl="1"/>
            <a:r>
              <a:rPr lang="en-US" b="1" dirty="0">
                <a:hlinkClick r:id="rId4"/>
              </a:rPr>
              <a:t>DestroyCursor</a:t>
            </a:r>
            <a:r>
              <a:rPr lang="en-US" dirty="0"/>
              <a:t> – </a:t>
            </a:r>
            <a:r>
              <a:rPr lang="ro-RO" dirty="0">
                <a:latin typeface="Times" pitchFamily="2" charset="0"/>
              </a:rPr>
              <a:t>Distruge cursorul și eliberează memoria ocupată de acesta;</a:t>
            </a:r>
          </a:p>
          <a:p>
            <a:pPr lvl="1"/>
            <a:r>
              <a:rPr lang="en-US" b="1" dirty="0">
                <a:hlinkClick r:id="rId5"/>
              </a:rPr>
              <a:t>LoadCursor</a:t>
            </a:r>
            <a:r>
              <a:rPr lang="en-US" b="1" dirty="0"/>
              <a:t> - </a:t>
            </a:r>
            <a:r>
              <a:rPr lang="ro-RO" dirty="0">
                <a:latin typeface="Times" pitchFamily="2" charset="0"/>
              </a:rPr>
              <a:t>Încarcă resursele de cursor care sunt specificate în executabil;</a:t>
            </a:r>
          </a:p>
          <a:p>
            <a:pPr lvl="1"/>
            <a:r>
              <a:rPr lang="en-US" b="1" dirty="0">
                <a:hlinkClick r:id="rId6"/>
              </a:rPr>
              <a:t>SetPhysicalCursorPos</a:t>
            </a:r>
            <a:r>
              <a:rPr lang="en-US" b="1" dirty="0"/>
              <a:t> </a:t>
            </a:r>
            <a:r>
              <a:rPr lang="en-US" dirty="0"/>
              <a:t>–</a:t>
            </a:r>
            <a:r>
              <a:rPr lang="en-US" b="1" dirty="0"/>
              <a:t> </a:t>
            </a:r>
            <a:r>
              <a:rPr lang="en-US" dirty="0">
                <a:latin typeface="Times" pitchFamily="2" charset="0"/>
              </a:rPr>
              <a:t>Se</a:t>
            </a:r>
            <a:r>
              <a:rPr lang="ro-RO" dirty="0" err="1">
                <a:latin typeface="Times" pitchFamily="2" charset="0"/>
              </a:rPr>
              <a:t>tează</a:t>
            </a:r>
            <a:r>
              <a:rPr lang="ro-RO" dirty="0">
                <a:latin typeface="Times" pitchFamily="2" charset="0"/>
              </a:rPr>
              <a:t> poziția cursorului în coordonatele fizice.</a:t>
            </a:r>
          </a:p>
          <a:p>
            <a:pPr lvl="1"/>
            <a:endParaRPr lang="en-US" b="1" dirty="0"/>
          </a:p>
          <a:p>
            <a:pPr lvl="1"/>
            <a:endParaRPr lang="en-US" b="1" dirty="0"/>
          </a:p>
          <a:p>
            <a:endParaRPr lang="ro-RO" dirty="0"/>
          </a:p>
          <a:p>
            <a:endParaRPr lang="ro-RO" dirty="0"/>
          </a:p>
        </p:txBody>
      </p:sp>
    </p:spTree>
    <p:extLst>
      <p:ext uri="{BB962C8B-B14F-4D97-AF65-F5344CB8AC3E}">
        <p14:creationId xmlns:p14="http://schemas.microsoft.com/office/powerpoint/2010/main" val="172521575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5606F6-8926-7643-8B22-C8186665EE07}"/>
              </a:ext>
            </a:extLst>
          </p:cNvPr>
          <p:cNvSpPr>
            <a:spLocks noGrp="1"/>
          </p:cNvSpPr>
          <p:nvPr>
            <p:ph type="title"/>
          </p:nvPr>
        </p:nvSpPr>
        <p:spPr>
          <a:xfrm>
            <a:off x="1251678" y="382385"/>
            <a:ext cx="10178322" cy="943495"/>
          </a:xfrm>
        </p:spPr>
        <p:txBody>
          <a:bodyPr>
            <a:normAutofit/>
          </a:bodyPr>
          <a:lstStyle/>
          <a:p>
            <a:pPr algn="ctr"/>
            <a:r>
              <a:rPr lang="ro-RO" sz="4800" cap="none" dirty="0">
                <a:latin typeface="Times" pitchFamily="2" charset="0"/>
              </a:rPr>
              <a:t>3.1 Afișarea cursorului</a:t>
            </a:r>
          </a:p>
        </p:txBody>
      </p:sp>
      <p:sp>
        <p:nvSpPr>
          <p:cNvPr id="3" name="Content Placeholder 2">
            <a:extLst>
              <a:ext uri="{FF2B5EF4-FFF2-40B4-BE49-F238E27FC236}">
                <a16:creationId xmlns:a16="http://schemas.microsoft.com/office/drawing/2014/main" xmlns="" id="{986A7CA0-4AA3-C542-9287-BCC3317C3B3E}"/>
              </a:ext>
            </a:extLst>
          </p:cNvPr>
          <p:cNvSpPr>
            <a:spLocks noGrp="1"/>
          </p:cNvSpPr>
          <p:nvPr>
            <p:ph idx="1"/>
          </p:nvPr>
        </p:nvSpPr>
        <p:spPr>
          <a:xfrm>
            <a:off x="1274538" y="1520191"/>
            <a:ext cx="10178322" cy="3593591"/>
          </a:xfrm>
        </p:spPr>
        <p:txBody>
          <a:bodyPr/>
          <a:lstStyle/>
          <a:p>
            <a:r>
              <a:rPr lang="ro-RO" dirty="0">
                <a:latin typeface="Times" pitchFamily="2" charset="0"/>
              </a:rPr>
              <a:t>Sistemul afișează automat cursorul care este asociat cu fereastra către care indică cursorul, putem atribui un cursor de clasă, în exemplul următor de cod este arătat cum se face alocarea unui </a:t>
            </a:r>
            <a:r>
              <a:rPr lang="ro-RO" dirty="0" err="1">
                <a:latin typeface="Times" pitchFamily="2" charset="0"/>
              </a:rPr>
              <a:t>handler</a:t>
            </a:r>
            <a:r>
              <a:rPr lang="ro-RO" dirty="0">
                <a:latin typeface="Times" pitchFamily="2" charset="0"/>
              </a:rPr>
              <a:t> de cursor ca membru a </a:t>
            </a:r>
            <a:r>
              <a:rPr lang="ro-RO" dirty="0" err="1">
                <a:latin typeface="Times" pitchFamily="2" charset="0"/>
              </a:rPr>
              <a:t>hCursor</a:t>
            </a:r>
            <a:r>
              <a:rPr lang="ro-RO" dirty="0">
                <a:latin typeface="Times" pitchFamily="2" charset="0"/>
              </a:rPr>
              <a:t> a structurii WNDCLASS identificat ca parametru wc.</a:t>
            </a:r>
          </a:p>
        </p:txBody>
      </p:sp>
    </p:spTree>
    <p:extLst>
      <p:ext uri="{BB962C8B-B14F-4D97-AF65-F5344CB8AC3E}">
        <p14:creationId xmlns:p14="http://schemas.microsoft.com/office/powerpoint/2010/main" val="3627828763"/>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73FF832-45C7-9143-A04C-D0EED48EB4FE}"/>
              </a:ext>
            </a:extLst>
          </p:cNvPr>
          <p:cNvSpPr>
            <a:spLocks noGrp="1"/>
          </p:cNvSpPr>
          <p:nvPr>
            <p:ph idx="1"/>
          </p:nvPr>
        </p:nvSpPr>
        <p:spPr>
          <a:xfrm>
            <a:off x="1251678" y="251461"/>
            <a:ext cx="10692672" cy="5628132"/>
          </a:xfrm>
        </p:spPr>
        <p:txBody>
          <a:bodyPr>
            <a:normAutofit fontScale="92500" lnSpcReduction="10000"/>
          </a:bodyPr>
          <a:lstStyle/>
          <a:p>
            <a:pPr marL="0" indent="0">
              <a:buNone/>
            </a:pPr>
            <a:r>
              <a:rPr lang="ro-RO" dirty="0">
                <a:latin typeface="Times" pitchFamily="2" charset="0"/>
              </a:rPr>
              <a:t>WNDCLASS  wc;  // definirea clasei;</a:t>
            </a:r>
          </a:p>
          <a:p>
            <a:pPr marL="0" indent="0">
              <a:buNone/>
            </a:pPr>
            <a:r>
              <a:rPr lang="ro-RO" dirty="0">
                <a:latin typeface="Times" pitchFamily="2" charset="0"/>
              </a:rPr>
              <a:t>		// descrierea generală a creării </a:t>
            </a:r>
            <a:r>
              <a:rPr lang="ro-RO" dirty="0" err="1">
                <a:latin typeface="Times" pitchFamily="2" charset="0"/>
              </a:rPr>
              <a:t>ferectrei</a:t>
            </a:r>
            <a:r>
              <a:rPr lang="ro-RO" dirty="0">
                <a:latin typeface="Times" pitchFamily="2" charset="0"/>
              </a:rPr>
              <a:t> cu cursor;</a:t>
            </a:r>
          </a:p>
          <a:p>
            <a:pPr marL="0" indent="0">
              <a:buNone/>
            </a:pPr>
            <a:r>
              <a:rPr lang="ro-RO" dirty="0" err="1">
                <a:latin typeface="Times" pitchFamily="2" charset="0"/>
              </a:rPr>
              <a:t>wc.style</a:t>
            </a:r>
            <a:r>
              <a:rPr lang="ro-RO" dirty="0">
                <a:latin typeface="Times" pitchFamily="2" charset="0"/>
              </a:rPr>
              <a:t> = NULL;                        				// stilul clasei</a:t>
            </a:r>
          </a:p>
          <a:p>
            <a:pPr marL="0" indent="0">
              <a:buNone/>
            </a:pPr>
            <a:r>
              <a:rPr lang="ro-RO" dirty="0" err="1">
                <a:latin typeface="Times" pitchFamily="2" charset="0"/>
              </a:rPr>
              <a:t>wc.lpfnWndProc</a:t>
            </a:r>
            <a:r>
              <a:rPr lang="ro-RO" dirty="0">
                <a:latin typeface="Times" pitchFamily="2" charset="0"/>
              </a:rPr>
              <a:t> = (WNDPROC) </a:t>
            </a:r>
            <a:r>
              <a:rPr lang="ro-RO" dirty="0" err="1">
                <a:latin typeface="Times" pitchFamily="2" charset="0"/>
              </a:rPr>
              <a:t>MainWndProc</a:t>
            </a:r>
            <a:r>
              <a:rPr lang="ro-RO" dirty="0">
                <a:latin typeface="Times" pitchFamily="2" charset="0"/>
              </a:rPr>
              <a:t>; 		// procedura ferestrei în creare</a:t>
            </a:r>
          </a:p>
          <a:p>
            <a:pPr marL="0" indent="0">
              <a:buNone/>
            </a:pPr>
            <a:r>
              <a:rPr lang="ro-RO" dirty="0" err="1">
                <a:latin typeface="Times" pitchFamily="2" charset="0"/>
              </a:rPr>
              <a:t>wc.cbClsExtra</a:t>
            </a:r>
            <a:r>
              <a:rPr lang="ro-RO" dirty="0">
                <a:latin typeface="Times" pitchFamily="2" charset="0"/>
              </a:rPr>
              <a:t> = 0;           					</a:t>
            </a:r>
          </a:p>
          <a:p>
            <a:pPr marL="0" indent="0">
              <a:buNone/>
            </a:pPr>
            <a:r>
              <a:rPr lang="ro-RO" dirty="0" err="1">
                <a:latin typeface="Times" pitchFamily="2" charset="0"/>
              </a:rPr>
              <a:t>wc.cbWndExtra</a:t>
            </a:r>
            <a:r>
              <a:rPr lang="ro-RO" dirty="0">
                <a:latin typeface="Times" pitchFamily="2" charset="0"/>
              </a:rPr>
              <a:t> = 0;          					// fără date suplimentare pe fereastră</a:t>
            </a:r>
          </a:p>
          <a:p>
            <a:pPr marL="0" indent="0">
              <a:buNone/>
            </a:pPr>
            <a:r>
              <a:rPr lang="ro-RO" dirty="0" err="1">
                <a:latin typeface="Times" pitchFamily="2" charset="0"/>
              </a:rPr>
              <a:t>wc.hInstance</a:t>
            </a:r>
            <a:r>
              <a:rPr lang="ro-RO" dirty="0">
                <a:latin typeface="Times" pitchFamily="2" charset="0"/>
              </a:rPr>
              <a:t> = </a:t>
            </a:r>
            <a:r>
              <a:rPr lang="ro-RO" dirty="0" err="1">
                <a:latin typeface="Times" pitchFamily="2" charset="0"/>
              </a:rPr>
              <a:t>hinst</a:t>
            </a:r>
            <a:r>
              <a:rPr lang="ro-RO" dirty="0">
                <a:latin typeface="Times" pitchFamily="2" charset="0"/>
              </a:rPr>
              <a:t>;        					// aplicație care deține clasa</a:t>
            </a:r>
          </a:p>
          <a:p>
            <a:pPr marL="0" indent="0">
              <a:buNone/>
            </a:pPr>
            <a:r>
              <a:rPr lang="ro-RO" dirty="0" err="1">
                <a:latin typeface="Times" pitchFamily="2" charset="0"/>
              </a:rPr>
              <a:t>wc.hIcon</a:t>
            </a:r>
            <a:r>
              <a:rPr lang="ro-RO" dirty="0">
                <a:latin typeface="Times" pitchFamily="2" charset="0"/>
              </a:rPr>
              <a:t> = </a:t>
            </a:r>
            <a:r>
              <a:rPr lang="ro-RO" dirty="0" err="1">
                <a:latin typeface="Times" pitchFamily="2" charset="0"/>
              </a:rPr>
              <a:t>LoadIcon</a:t>
            </a:r>
            <a:r>
              <a:rPr lang="ro-RO" dirty="0">
                <a:latin typeface="Times" pitchFamily="2" charset="0"/>
              </a:rPr>
              <a:t>(NULL, IDI_APPLICATION);     		// clasa pictogramă</a:t>
            </a:r>
          </a:p>
          <a:p>
            <a:pPr marL="0" indent="0">
              <a:buNone/>
            </a:pPr>
            <a:r>
              <a:rPr lang="en-US" b="1" dirty="0" err="1">
                <a:latin typeface="Times" pitchFamily="2" charset="0"/>
              </a:rPr>
              <a:t>wc.hCursor</a:t>
            </a:r>
            <a:r>
              <a:rPr lang="en-US" b="1" dirty="0">
                <a:latin typeface="Times" pitchFamily="2" charset="0"/>
              </a:rPr>
              <a:t> = </a:t>
            </a:r>
            <a:r>
              <a:rPr lang="en-US" b="1" dirty="0" err="1">
                <a:latin typeface="Times" pitchFamily="2" charset="0"/>
              </a:rPr>
              <a:t>LoadCursor</a:t>
            </a:r>
            <a:r>
              <a:rPr lang="en-US" b="1" dirty="0">
                <a:latin typeface="Times" pitchFamily="2" charset="0"/>
              </a:rPr>
              <a:t> (NULL, IDC_ARROW); </a:t>
            </a:r>
            <a:r>
              <a:rPr lang="ro-RO" b="1" dirty="0">
                <a:latin typeface="Times" pitchFamily="2" charset="0"/>
              </a:rPr>
              <a:t>		// clasa de cursor</a:t>
            </a:r>
          </a:p>
          <a:p>
            <a:pPr marL="0" indent="0">
              <a:buNone/>
            </a:pPr>
            <a:r>
              <a:rPr lang="ro-RO" dirty="0" err="1">
                <a:latin typeface="Times" pitchFamily="2" charset="0"/>
              </a:rPr>
              <a:t>wc.hbrBackground</a:t>
            </a:r>
            <a:r>
              <a:rPr lang="ro-RO" dirty="0">
                <a:latin typeface="Times" pitchFamily="2" charset="0"/>
              </a:rPr>
              <a:t> = </a:t>
            </a:r>
            <a:r>
              <a:rPr lang="ro-RO" dirty="0" err="1">
                <a:latin typeface="Times" pitchFamily="2" charset="0"/>
              </a:rPr>
              <a:t>GetStockObject</a:t>
            </a:r>
            <a:r>
              <a:rPr lang="ro-RO" dirty="0">
                <a:latin typeface="Times" pitchFamily="2" charset="0"/>
              </a:rPr>
              <a:t>(WHITE_BRUSH); 	// clasa fundal</a:t>
            </a:r>
          </a:p>
          <a:p>
            <a:pPr marL="0" indent="0">
              <a:buNone/>
            </a:pPr>
            <a:r>
              <a:rPr lang="ro-RO" dirty="0" err="1">
                <a:latin typeface="Times" pitchFamily="2" charset="0"/>
              </a:rPr>
              <a:t>wc.lpszMenuName</a:t>
            </a:r>
            <a:r>
              <a:rPr lang="ro-RO" dirty="0">
                <a:latin typeface="Times" pitchFamily="2" charset="0"/>
              </a:rPr>
              <a:t> =  "</a:t>
            </a:r>
            <a:r>
              <a:rPr lang="ro-RO" dirty="0" err="1">
                <a:latin typeface="Times" pitchFamily="2" charset="0"/>
              </a:rPr>
              <a:t>GenericMenu</a:t>
            </a:r>
            <a:r>
              <a:rPr lang="ro-RO" dirty="0">
                <a:latin typeface="Times" pitchFamily="2" charset="0"/>
              </a:rPr>
              <a:t>";               		// clasa </a:t>
            </a:r>
            <a:r>
              <a:rPr lang="ro-RO" dirty="0" err="1">
                <a:latin typeface="Times" pitchFamily="2" charset="0"/>
              </a:rPr>
              <a:t>menu</a:t>
            </a:r>
            <a:endParaRPr lang="ro-RO" dirty="0">
              <a:latin typeface="Times" pitchFamily="2" charset="0"/>
            </a:endParaRPr>
          </a:p>
          <a:p>
            <a:pPr marL="0" indent="0">
              <a:buNone/>
            </a:pPr>
            <a:r>
              <a:rPr lang="ro-RO" dirty="0" err="1">
                <a:latin typeface="Times" pitchFamily="2" charset="0"/>
              </a:rPr>
              <a:t>wc.lpszClassName</a:t>
            </a:r>
            <a:r>
              <a:rPr lang="ro-RO" dirty="0">
                <a:latin typeface="Times" pitchFamily="2" charset="0"/>
              </a:rPr>
              <a:t> = "</a:t>
            </a:r>
            <a:r>
              <a:rPr lang="ro-RO" dirty="0" err="1">
                <a:latin typeface="Times" pitchFamily="2" charset="0"/>
              </a:rPr>
              <a:t>GenericWClass</a:t>
            </a:r>
            <a:r>
              <a:rPr lang="ro-RO" dirty="0">
                <a:latin typeface="Times" pitchFamily="2" charset="0"/>
              </a:rPr>
              <a:t>"             		 // clasa numele ferestrei</a:t>
            </a:r>
          </a:p>
          <a:p>
            <a:pPr marL="0" indent="0">
              <a:buNone/>
            </a:pPr>
            <a:endParaRPr lang="ro-RO" dirty="0">
              <a:latin typeface="Times" pitchFamily="2" charset="0"/>
            </a:endParaRPr>
          </a:p>
          <a:p>
            <a:pPr marL="0" indent="0">
              <a:buNone/>
            </a:pPr>
            <a:r>
              <a:rPr lang="ro-RO" dirty="0" err="1">
                <a:latin typeface="Times" pitchFamily="2" charset="0"/>
              </a:rPr>
              <a:t>return</a:t>
            </a:r>
            <a:r>
              <a:rPr lang="ro-RO" dirty="0">
                <a:latin typeface="Times" pitchFamily="2" charset="0"/>
              </a:rPr>
              <a:t> </a:t>
            </a:r>
            <a:r>
              <a:rPr lang="ro-RO" dirty="0" err="1">
                <a:latin typeface="Times" pitchFamily="2" charset="0"/>
              </a:rPr>
              <a:t>RegisterClass</a:t>
            </a:r>
            <a:r>
              <a:rPr lang="ro-RO" dirty="0">
                <a:latin typeface="Times" pitchFamily="2" charset="0"/>
              </a:rPr>
              <a:t>(&amp;wc);</a:t>
            </a:r>
          </a:p>
        </p:txBody>
      </p:sp>
    </p:spTree>
    <p:extLst>
      <p:ext uri="{BB962C8B-B14F-4D97-AF65-F5344CB8AC3E}">
        <p14:creationId xmlns:p14="http://schemas.microsoft.com/office/powerpoint/2010/main" val="4255723817"/>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A63DB69-085B-CC4D-B849-6A99BA2C5A13}"/>
              </a:ext>
            </a:extLst>
          </p:cNvPr>
          <p:cNvSpPr>
            <a:spLocks noGrp="1"/>
          </p:cNvSpPr>
          <p:nvPr>
            <p:ph idx="1"/>
          </p:nvPr>
        </p:nvSpPr>
        <p:spPr>
          <a:xfrm>
            <a:off x="1091658" y="240031"/>
            <a:ext cx="10178322" cy="3593591"/>
          </a:xfrm>
        </p:spPr>
        <p:txBody>
          <a:bodyPr>
            <a:normAutofit/>
          </a:bodyPr>
          <a:lstStyle/>
          <a:p>
            <a:r>
              <a:rPr lang="en-US" b="1" dirty="0" err="1">
                <a:latin typeface="Times" pitchFamily="2" charset="0"/>
              </a:rPr>
              <a:t>wc.hCursor</a:t>
            </a:r>
            <a:r>
              <a:rPr lang="en-US" b="1" dirty="0">
                <a:latin typeface="Times" pitchFamily="2" charset="0"/>
              </a:rPr>
              <a:t> = </a:t>
            </a:r>
            <a:r>
              <a:rPr lang="en-US" b="1" dirty="0" err="1">
                <a:latin typeface="Times" pitchFamily="2" charset="0"/>
              </a:rPr>
              <a:t>LoadCursor</a:t>
            </a:r>
            <a:r>
              <a:rPr lang="en-US" b="1" dirty="0">
                <a:latin typeface="Times" pitchFamily="2" charset="0"/>
              </a:rPr>
              <a:t> (NULL, IDC_ARROW);</a:t>
            </a:r>
          </a:p>
          <a:p>
            <a:pPr marL="0" indent="0">
              <a:buNone/>
            </a:pPr>
            <a:endParaRPr lang="en-US" b="1" dirty="0">
              <a:latin typeface="Times" pitchFamily="2" charset="0"/>
            </a:endParaRPr>
          </a:p>
          <a:p>
            <a:r>
              <a:rPr lang="en-US" b="1" dirty="0" err="1">
                <a:latin typeface="Times" pitchFamily="2" charset="0"/>
              </a:rPr>
              <a:t>wc.hCursor</a:t>
            </a:r>
            <a:r>
              <a:rPr lang="en-US" b="1" dirty="0">
                <a:latin typeface="Times" pitchFamily="2" charset="0"/>
              </a:rPr>
              <a:t> – </a:t>
            </a:r>
            <a:r>
              <a:rPr lang="en-US" b="1" dirty="0" err="1">
                <a:latin typeface="Times" pitchFamily="2" charset="0"/>
              </a:rPr>
              <a:t>definirea</a:t>
            </a:r>
            <a:r>
              <a:rPr lang="en-US" b="1" dirty="0">
                <a:latin typeface="Times" pitchFamily="2" charset="0"/>
              </a:rPr>
              <a:t> a </a:t>
            </a:r>
            <a:r>
              <a:rPr lang="en-US" dirty="0" err="1">
                <a:latin typeface="Times" pitchFamily="2" charset="0"/>
              </a:rPr>
              <a:t>cursorului</a:t>
            </a:r>
            <a:r>
              <a:rPr lang="en-US" dirty="0">
                <a:latin typeface="Times" pitchFamily="2" charset="0"/>
              </a:rPr>
              <a:t> </a:t>
            </a:r>
            <a:r>
              <a:rPr lang="en-US" dirty="0" err="1">
                <a:latin typeface="Times" pitchFamily="2" charset="0"/>
              </a:rPr>
              <a:t>pentru</a:t>
            </a:r>
            <a:r>
              <a:rPr lang="en-US" dirty="0">
                <a:latin typeface="Times" pitchFamily="2" charset="0"/>
              </a:rPr>
              <a:t> </a:t>
            </a:r>
            <a:r>
              <a:rPr lang="en-US" dirty="0" err="1">
                <a:latin typeface="Times" pitchFamily="2" charset="0"/>
              </a:rPr>
              <a:t>clasa</a:t>
            </a:r>
            <a:r>
              <a:rPr lang="en-US" dirty="0">
                <a:latin typeface="Times" pitchFamily="2" charset="0"/>
              </a:rPr>
              <a:t> de </a:t>
            </a:r>
            <a:r>
              <a:rPr lang="en-US" dirty="0" err="1">
                <a:latin typeface="Times" pitchFamily="2" charset="0"/>
              </a:rPr>
              <a:t>fereastră</a:t>
            </a:r>
            <a:r>
              <a:rPr lang="en-US" dirty="0">
                <a:latin typeface="Times" pitchFamily="2" charset="0"/>
              </a:rPr>
              <a:t>;</a:t>
            </a:r>
          </a:p>
          <a:p>
            <a:r>
              <a:rPr lang="en-US" b="1" dirty="0" err="1">
                <a:latin typeface="Times" pitchFamily="2" charset="0"/>
              </a:rPr>
              <a:t>LoadCursor</a:t>
            </a:r>
            <a:r>
              <a:rPr lang="en-US" b="1" dirty="0">
                <a:latin typeface="Times" pitchFamily="2" charset="0"/>
              </a:rPr>
              <a:t> - </a:t>
            </a:r>
            <a:r>
              <a:rPr lang="ro-RO" dirty="0">
                <a:latin typeface="Times" pitchFamily="2" charset="0"/>
              </a:rPr>
              <a:t>Încarcă resursa de cursor specificată din fișierul executabil (.EXE) asociat cu o instanță a aplicației.</a:t>
            </a:r>
          </a:p>
          <a:p>
            <a:r>
              <a:rPr lang="en-US" b="1" dirty="0">
                <a:latin typeface="Times" pitchFamily="2" charset="0"/>
              </a:rPr>
              <a:t> IDC_ARROW – </a:t>
            </a:r>
            <a:r>
              <a:rPr lang="ro-RO" dirty="0">
                <a:latin typeface="Times" pitchFamily="2" charset="0"/>
              </a:rPr>
              <a:t>este doar identificator utilizat pentru identificarea într-un mod oricare o anumită resursă.</a:t>
            </a:r>
          </a:p>
          <a:p>
            <a:endParaRPr lang="en-US" b="1" dirty="0">
              <a:latin typeface="Times" pitchFamily="2" charset="0"/>
            </a:endParaRPr>
          </a:p>
          <a:p>
            <a:pPr marL="0" indent="0">
              <a:buNone/>
            </a:pPr>
            <a:endParaRPr lang="ro-RO" dirty="0">
              <a:latin typeface="Times" pitchFamily="2" charset="0"/>
            </a:endParaRPr>
          </a:p>
          <a:p>
            <a:pPr marL="0" indent="0">
              <a:buNone/>
            </a:pPr>
            <a:endParaRPr lang="ro-RO" dirty="0">
              <a:latin typeface="Times" pitchFamily="2" charset="0"/>
            </a:endParaRPr>
          </a:p>
          <a:p>
            <a:endParaRPr lang="ro-RO" dirty="0">
              <a:latin typeface="Times" pitchFamily="2" charset="0"/>
            </a:endParaRPr>
          </a:p>
          <a:p>
            <a:endParaRPr lang="ro-RO" dirty="0"/>
          </a:p>
        </p:txBody>
      </p:sp>
    </p:spTree>
    <p:extLst>
      <p:ext uri="{BB962C8B-B14F-4D97-AF65-F5344CB8AC3E}">
        <p14:creationId xmlns:p14="http://schemas.microsoft.com/office/powerpoint/2010/main" val="1933950346"/>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2B6B18-C1F4-6143-8FC7-2E0E2917519F}"/>
              </a:ext>
            </a:extLst>
          </p:cNvPr>
          <p:cNvSpPr>
            <a:spLocks noGrp="1"/>
          </p:cNvSpPr>
          <p:nvPr>
            <p:ph type="title"/>
          </p:nvPr>
        </p:nvSpPr>
        <p:spPr/>
        <p:txBody>
          <a:bodyPr/>
          <a:lstStyle/>
          <a:p>
            <a:pPr algn="ctr"/>
            <a:r>
              <a:rPr lang="ro-RO" cap="none" dirty="0">
                <a:latin typeface="Times" pitchFamily="2" charset="0"/>
              </a:rPr>
              <a:t>4. Imaginile BITMAP</a:t>
            </a:r>
          </a:p>
        </p:txBody>
      </p:sp>
      <p:sp>
        <p:nvSpPr>
          <p:cNvPr id="3" name="Content Placeholder 2">
            <a:extLst>
              <a:ext uri="{FF2B5EF4-FFF2-40B4-BE49-F238E27FC236}">
                <a16:creationId xmlns:a16="http://schemas.microsoft.com/office/drawing/2014/main" xmlns="" id="{DB9F78F9-FEAC-964F-819D-0FAB4C588386}"/>
              </a:ext>
            </a:extLst>
          </p:cNvPr>
          <p:cNvSpPr>
            <a:spLocks noGrp="1"/>
          </p:cNvSpPr>
          <p:nvPr>
            <p:ph idx="1"/>
          </p:nvPr>
        </p:nvSpPr>
        <p:spPr>
          <a:xfrm>
            <a:off x="1251678" y="1303021"/>
            <a:ext cx="10178322" cy="3593591"/>
          </a:xfrm>
        </p:spPr>
        <p:txBody>
          <a:bodyPr>
            <a:normAutofit/>
          </a:bodyPr>
          <a:lstStyle/>
          <a:p>
            <a:r>
              <a:rPr lang="ro-RO" dirty="0">
                <a:latin typeface="Times" pitchFamily="2" charset="0"/>
              </a:rPr>
              <a:t>Imaginile </a:t>
            </a:r>
            <a:r>
              <a:rPr lang="ro-RO" dirty="0" err="1">
                <a:latin typeface="Times" pitchFamily="2" charset="0"/>
              </a:rPr>
              <a:t>bitmap</a:t>
            </a:r>
            <a:r>
              <a:rPr lang="ro-RO" dirty="0">
                <a:latin typeface="Times" pitchFamily="2" charset="0"/>
              </a:rPr>
              <a:t> sunt matrice </a:t>
            </a:r>
            <a:r>
              <a:rPr lang="ro-RO" dirty="0" err="1">
                <a:latin typeface="Times" pitchFamily="2" charset="0"/>
              </a:rPr>
              <a:t>drepunghiulare</a:t>
            </a:r>
            <a:r>
              <a:rPr lang="ro-RO" dirty="0">
                <a:latin typeface="Times" pitchFamily="2" charset="0"/>
              </a:rPr>
              <a:t> de biți care corespund pixelilor unui dispozitiv de afișare. Imaginile </a:t>
            </a:r>
            <a:r>
              <a:rPr lang="ro-RO" dirty="0" err="1">
                <a:latin typeface="Times" pitchFamily="2" charset="0"/>
              </a:rPr>
              <a:t>bitmap</a:t>
            </a:r>
            <a:r>
              <a:rPr lang="ro-RO" dirty="0">
                <a:latin typeface="Times" pitchFamily="2" charset="0"/>
              </a:rPr>
              <a:t> sunt instrumente de bază pentru sistemele grafice de tip rastru. În general, acestea sunt folosite pentru afișarea imaginilor complexe afișate pe ecran pentru tipărirea acestora la imprimantă. De asemenea imaginile </a:t>
            </a:r>
            <a:r>
              <a:rPr lang="ro-RO" dirty="0" err="1">
                <a:latin typeface="Times" pitchFamily="2" charset="0"/>
              </a:rPr>
              <a:t>bitmap</a:t>
            </a:r>
            <a:r>
              <a:rPr lang="ro-RO" dirty="0">
                <a:latin typeface="Times" pitchFamily="2" charset="0"/>
              </a:rPr>
              <a:t> sunt folosite pentru afișarea unor mici imagini cum ar fi pictogramele, </a:t>
            </a:r>
            <a:r>
              <a:rPr lang="ro-RO" dirty="0" err="1">
                <a:latin typeface="Times" pitchFamily="2" charset="0"/>
              </a:rPr>
              <a:t>indidicatoare</a:t>
            </a:r>
            <a:r>
              <a:rPr lang="ro-RO" dirty="0">
                <a:latin typeface="Times" pitchFamily="2" charset="0"/>
              </a:rPr>
              <a:t> de mouse (cursoare), butoane pe bara de instrumente, care trebuie să fie afișate în aplicația </a:t>
            </a:r>
            <a:r>
              <a:rPr lang="ro-RO" dirty="0" err="1">
                <a:latin typeface="Times" pitchFamily="2" charset="0"/>
              </a:rPr>
              <a:t>windows</a:t>
            </a:r>
            <a:r>
              <a:rPr lang="ro-RO" dirty="0">
                <a:latin typeface="Times" pitchFamily="2" charset="0"/>
              </a:rPr>
              <a:t>.</a:t>
            </a:r>
          </a:p>
        </p:txBody>
      </p:sp>
    </p:spTree>
    <p:extLst>
      <p:ext uri="{BB962C8B-B14F-4D97-AF65-F5344CB8AC3E}">
        <p14:creationId xmlns:p14="http://schemas.microsoft.com/office/powerpoint/2010/main" val="1400891381"/>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DC836E-FEF9-3543-AD1D-3570D52F53BF}"/>
              </a:ext>
            </a:extLst>
          </p:cNvPr>
          <p:cNvSpPr>
            <a:spLocks noGrp="1"/>
          </p:cNvSpPr>
          <p:nvPr>
            <p:ph type="title"/>
          </p:nvPr>
        </p:nvSpPr>
        <p:spPr>
          <a:xfrm>
            <a:off x="1251678" y="382385"/>
            <a:ext cx="10178322" cy="954925"/>
          </a:xfrm>
        </p:spPr>
        <p:txBody>
          <a:bodyPr>
            <a:normAutofit/>
          </a:bodyPr>
          <a:lstStyle/>
          <a:p>
            <a:pPr algn="ctr"/>
            <a:r>
              <a:rPr lang="ro-RO" sz="4800" cap="none" dirty="0">
                <a:latin typeface="Times" pitchFamily="2" charset="0"/>
              </a:rPr>
              <a:t>4.1 Structura BITMAP</a:t>
            </a:r>
          </a:p>
        </p:txBody>
      </p:sp>
      <p:sp>
        <p:nvSpPr>
          <p:cNvPr id="3" name="Content Placeholder 2">
            <a:extLst>
              <a:ext uri="{FF2B5EF4-FFF2-40B4-BE49-F238E27FC236}">
                <a16:creationId xmlns:a16="http://schemas.microsoft.com/office/drawing/2014/main" xmlns="" id="{5B2562C0-0DFB-9E42-9C2E-7A4D75CCFEA9}"/>
              </a:ext>
            </a:extLst>
          </p:cNvPr>
          <p:cNvSpPr>
            <a:spLocks noGrp="1"/>
          </p:cNvSpPr>
          <p:nvPr>
            <p:ph idx="1"/>
          </p:nvPr>
        </p:nvSpPr>
        <p:spPr>
          <a:xfrm>
            <a:off x="1005840" y="1303020"/>
            <a:ext cx="10424160" cy="5109209"/>
          </a:xfrm>
        </p:spPr>
        <p:txBody>
          <a:bodyPr>
            <a:normAutofit lnSpcReduction="10000"/>
          </a:bodyPr>
          <a:lstStyle/>
          <a:p>
            <a:r>
              <a:rPr lang="ro-RO" dirty="0">
                <a:latin typeface="Times" pitchFamily="2" charset="0"/>
              </a:rPr>
              <a:t>Structura BITMAP definește tipul, lățimea, înălțimea, formatul, culoarea, valoarea în biți a </a:t>
            </a:r>
            <a:r>
              <a:rPr lang="ro-RO" dirty="0" err="1">
                <a:latin typeface="Times" pitchFamily="2" charset="0"/>
              </a:rPr>
              <a:t>bitmap</a:t>
            </a:r>
            <a:r>
              <a:rPr lang="ro-RO" dirty="0">
                <a:latin typeface="Times" pitchFamily="2" charset="0"/>
              </a:rPr>
              <a:t>.</a:t>
            </a:r>
          </a:p>
          <a:p>
            <a:pPr marL="0" indent="0">
              <a:buNone/>
            </a:pPr>
            <a:r>
              <a:rPr lang="ro-RO" dirty="0" err="1">
                <a:latin typeface="Times" pitchFamily="2" charset="0"/>
              </a:rPr>
              <a:t>typedef</a:t>
            </a:r>
            <a:r>
              <a:rPr lang="ro-RO" dirty="0">
                <a:latin typeface="Times" pitchFamily="2" charset="0"/>
              </a:rPr>
              <a:t> </a:t>
            </a:r>
            <a:r>
              <a:rPr lang="ro-RO" dirty="0" err="1">
                <a:latin typeface="Times" pitchFamily="2" charset="0"/>
              </a:rPr>
              <a:t>struct</a:t>
            </a:r>
            <a:r>
              <a:rPr lang="ro-RO" dirty="0">
                <a:latin typeface="Times" pitchFamily="2" charset="0"/>
              </a:rPr>
              <a:t> </a:t>
            </a:r>
            <a:r>
              <a:rPr lang="ro-RO" dirty="0" err="1">
                <a:latin typeface="Times" pitchFamily="2" charset="0"/>
              </a:rPr>
              <a:t>tagBITMAP</a:t>
            </a:r>
            <a:r>
              <a:rPr lang="ro-RO" dirty="0">
                <a:latin typeface="Times" pitchFamily="2" charset="0"/>
              </a:rPr>
              <a:t> {</a:t>
            </a:r>
          </a:p>
          <a:p>
            <a:pPr marL="0" indent="0">
              <a:buNone/>
            </a:pPr>
            <a:r>
              <a:rPr lang="ro-RO" dirty="0">
                <a:latin typeface="Times" pitchFamily="2" charset="0"/>
              </a:rPr>
              <a:t>  LONG   </a:t>
            </a:r>
            <a:r>
              <a:rPr lang="ro-RO" dirty="0" err="1">
                <a:latin typeface="Times" pitchFamily="2" charset="0"/>
              </a:rPr>
              <a:t>bmType</a:t>
            </a:r>
            <a:r>
              <a:rPr lang="ro-RO" dirty="0">
                <a:latin typeface="Times" pitchFamily="2" charset="0"/>
              </a:rPr>
              <a:t>;  //Tipul </a:t>
            </a:r>
            <a:r>
              <a:rPr lang="ro-RO" dirty="0" err="1">
                <a:latin typeface="Times" pitchFamily="2" charset="0"/>
              </a:rPr>
              <a:t>bitmap</a:t>
            </a:r>
            <a:r>
              <a:rPr lang="ro-RO" dirty="0">
                <a:latin typeface="Times" pitchFamily="2" charset="0"/>
              </a:rPr>
              <a:t> acest membru trebuie să fie zero;</a:t>
            </a:r>
          </a:p>
          <a:p>
            <a:pPr marL="0" indent="0">
              <a:buNone/>
            </a:pPr>
            <a:r>
              <a:rPr lang="ro-RO" dirty="0">
                <a:latin typeface="Times" pitchFamily="2" charset="0"/>
              </a:rPr>
              <a:t>  LONG   </a:t>
            </a:r>
            <a:r>
              <a:rPr lang="ro-RO" dirty="0" err="1">
                <a:latin typeface="Times" pitchFamily="2" charset="0"/>
              </a:rPr>
              <a:t>bmWidth</a:t>
            </a:r>
            <a:r>
              <a:rPr lang="ro-RO" dirty="0">
                <a:latin typeface="Times" pitchFamily="2" charset="0"/>
              </a:rPr>
              <a:t>;  //Lățimea, în pixeli, a </a:t>
            </a:r>
            <a:r>
              <a:rPr lang="ro-RO" dirty="0" err="1">
                <a:latin typeface="Times" pitchFamily="2" charset="0"/>
              </a:rPr>
              <a:t>bitmap</a:t>
            </a:r>
            <a:r>
              <a:rPr lang="ro-RO" dirty="0">
                <a:latin typeface="Times" pitchFamily="2" charset="0"/>
              </a:rPr>
              <a:t>-ului. Lățimea trebuie să fie mai mare decât zero.</a:t>
            </a:r>
          </a:p>
          <a:p>
            <a:pPr marL="0" indent="0">
              <a:buNone/>
            </a:pPr>
            <a:r>
              <a:rPr lang="ro-RO" dirty="0">
                <a:latin typeface="Times" pitchFamily="2" charset="0"/>
              </a:rPr>
              <a:t>  LONG   </a:t>
            </a:r>
            <a:r>
              <a:rPr lang="ro-RO" dirty="0" err="1">
                <a:latin typeface="Times" pitchFamily="2" charset="0"/>
              </a:rPr>
              <a:t>bmHeight</a:t>
            </a:r>
            <a:r>
              <a:rPr lang="ro-RO" dirty="0">
                <a:latin typeface="Times" pitchFamily="2" charset="0"/>
              </a:rPr>
              <a:t>; // Înălțimea, în pixeli, a </a:t>
            </a:r>
            <a:r>
              <a:rPr lang="ro-RO" dirty="0" err="1">
                <a:latin typeface="Times" pitchFamily="2" charset="0"/>
              </a:rPr>
              <a:t>bitmap</a:t>
            </a:r>
            <a:r>
              <a:rPr lang="ro-RO" dirty="0">
                <a:latin typeface="Times" pitchFamily="2" charset="0"/>
              </a:rPr>
              <a:t>-ului. Înălțimea trebuie să fie mai mare decât zero.</a:t>
            </a:r>
          </a:p>
          <a:p>
            <a:pPr marL="0" indent="0">
              <a:buNone/>
            </a:pPr>
            <a:r>
              <a:rPr lang="ro-RO" dirty="0">
                <a:latin typeface="Times" pitchFamily="2" charset="0"/>
              </a:rPr>
              <a:t>  LONG   </a:t>
            </a:r>
            <a:r>
              <a:rPr lang="ro-RO" dirty="0" err="1">
                <a:latin typeface="Times" pitchFamily="2" charset="0"/>
              </a:rPr>
              <a:t>bmWidthBytes</a:t>
            </a:r>
            <a:r>
              <a:rPr lang="ro-RO" dirty="0">
                <a:latin typeface="Times" pitchFamily="2" charset="0"/>
              </a:rPr>
              <a:t>; // Numărul de octeți din fiecare linie de scanare</a:t>
            </a:r>
          </a:p>
          <a:p>
            <a:pPr marL="0" indent="0">
              <a:buNone/>
            </a:pPr>
            <a:r>
              <a:rPr lang="ro-RO" dirty="0">
                <a:latin typeface="Times" pitchFamily="2" charset="0"/>
              </a:rPr>
              <a:t>  WORD   </a:t>
            </a:r>
            <a:r>
              <a:rPr lang="ro-RO" dirty="0" err="1">
                <a:latin typeface="Times" pitchFamily="2" charset="0"/>
              </a:rPr>
              <a:t>bmPlanes</a:t>
            </a:r>
            <a:r>
              <a:rPr lang="ro-RO" dirty="0">
                <a:latin typeface="Times" pitchFamily="2" charset="0"/>
              </a:rPr>
              <a:t>;  // Numărul planurilor de culoare.</a:t>
            </a:r>
          </a:p>
          <a:p>
            <a:pPr marL="0" indent="0">
              <a:buNone/>
            </a:pPr>
            <a:r>
              <a:rPr lang="ro-RO" dirty="0">
                <a:latin typeface="Times" pitchFamily="2" charset="0"/>
              </a:rPr>
              <a:t>  WORD   </a:t>
            </a:r>
            <a:r>
              <a:rPr lang="ro-RO" dirty="0" err="1">
                <a:latin typeface="Times" pitchFamily="2" charset="0"/>
              </a:rPr>
              <a:t>bmBitsPixel</a:t>
            </a:r>
            <a:r>
              <a:rPr lang="ro-RO" dirty="0">
                <a:latin typeface="Times" pitchFamily="2" charset="0"/>
              </a:rPr>
              <a:t>;  // Numărul de biți necesari pentru a indica culoarea unui pixel.</a:t>
            </a:r>
          </a:p>
          <a:p>
            <a:pPr marL="0" indent="0">
              <a:buNone/>
            </a:pPr>
            <a:r>
              <a:rPr lang="ro-RO" dirty="0">
                <a:latin typeface="Times" pitchFamily="2" charset="0"/>
              </a:rPr>
              <a:t>  LPVOID </a:t>
            </a:r>
            <a:r>
              <a:rPr lang="ro-RO" dirty="0" err="1">
                <a:latin typeface="Times" pitchFamily="2" charset="0"/>
              </a:rPr>
              <a:t>bmBits</a:t>
            </a:r>
            <a:r>
              <a:rPr lang="ro-RO" dirty="0">
                <a:latin typeface="Times" pitchFamily="2" charset="0"/>
              </a:rPr>
              <a:t>;  // Un indicator către locația valorilor biților pentru </a:t>
            </a:r>
            <a:r>
              <a:rPr lang="ro-RO" dirty="0" err="1">
                <a:latin typeface="Times" pitchFamily="2" charset="0"/>
              </a:rPr>
              <a:t>bitmap</a:t>
            </a:r>
            <a:r>
              <a:rPr lang="ro-RO" dirty="0">
                <a:latin typeface="Times" pitchFamily="2" charset="0"/>
              </a:rPr>
              <a:t>. Membrul </a:t>
            </a:r>
            <a:r>
              <a:rPr lang="ro-RO" dirty="0" err="1">
                <a:latin typeface="Times" pitchFamily="2" charset="0"/>
              </a:rPr>
              <a:t>bmBits</a:t>
            </a:r>
            <a:r>
              <a:rPr lang="ro-RO" dirty="0">
                <a:latin typeface="Times" pitchFamily="2" charset="0"/>
              </a:rPr>
              <a:t> trebuie să fie un pointer către o matrice de valori de caractere (1 octet).</a:t>
            </a:r>
          </a:p>
          <a:p>
            <a:pPr marL="0" indent="0">
              <a:buNone/>
            </a:pPr>
            <a:r>
              <a:rPr lang="ro-RO" dirty="0">
                <a:latin typeface="Times" pitchFamily="2" charset="0"/>
              </a:rPr>
              <a:t>} BITMAP, *PBITMAP, *NPBITMAP, *LPBITMAP;</a:t>
            </a:r>
          </a:p>
          <a:p>
            <a:endParaRPr lang="ro-RO" dirty="0">
              <a:latin typeface="Times" pitchFamily="2" charset="0"/>
            </a:endParaRPr>
          </a:p>
        </p:txBody>
      </p:sp>
    </p:spTree>
    <p:extLst>
      <p:ext uri="{BB962C8B-B14F-4D97-AF65-F5344CB8AC3E}">
        <p14:creationId xmlns:p14="http://schemas.microsoft.com/office/powerpoint/2010/main" val="76623462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10F91-E794-E541-8273-6580B19A53BF}"/>
              </a:ext>
            </a:extLst>
          </p:cNvPr>
          <p:cNvSpPr>
            <a:spLocks noGrp="1"/>
          </p:cNvSpPr>
          <p:nvPr>
            <p:ph type="ctrTitle"/>
          </p:nvPr>
        </p:nvSpPr>
        <p:spPr>
          <a:xfrm>
            <a:off x="964222" y="218278"/>
            <a:ext cx="10488637" cy="1244762"/>
          </a:xfrm>
        </p:spPr>
        <p:txBody>
          <a:bodyPr/>
          <a:lstStyle/>
          <a:p>
            <a:pPr algn="l"/>
            <a:r>
              <a:rPr lang="ro-RO" sz="6000" dirty="0">
                <a:latin typeface="Times" pitchFamily="2" charset="0"/>
              </a:rPr>
              <a:t/>
            </a:r>
            <a:br>
              <a:rPr lang="ro-RO" sz="6000" dirty="0">
                <a:latin typeface="Times" pitchFamily="2" charset="0"/>
              </a:rPr>
            </a:br>
            <a:r>
              <a:rPr lang="ro-RO" sz="4800" dirty="0">
                <a:latin typeface="Times" pitchFamily="2" charset="0"/>
              </a:rPr>
              <a:t>Capitolul 9:</a:t>
            </a:r>
            <a:br>
              <a:rPr lang="ro-RO" sz="4800" dirty="0">
                <a:latin typeface="Times" pitchFamily="2" charset="0"/>
              </a:rPr>
            </a:br>
            <a:r>
              <a:rPr lang="ro-RO" sz="4800" dirty="0">
                <a:latin typeface="Times" pitchFamily="2" charset="0"/>
              </a:rPr>
              <a:t>Primitivele GDI</a:t>
            </a:r>
            <a:r>
              <a:rPr lang="ro-RO" sz="6000" dirty="0">
                <a:latin typeface="Times" pitchFamily="2" charset="0"/>
              </a:rPr>
              <a:t/>
            </a:r>
            <a:br>
              <a:rPr lang="ro-RO" sz="6000" dirty="0">
                <a:latin typeface="Times" pitchFamily="2" charset="0"/>
              </a:rPr>
            </a:br>
            <a:endParaRPr lang="ro-RO" sz="6000" dirty="0">
              <a:latin typeface="Times" pitchFamily="2" charset="0"/>
            </a:endParaRPr>
          </a:p>
        </p:txBody>
      </p:sp>
      <p:sp>
        <p:nvSpPr>
          <p:cNvPr id="3" name="Subtitle 2">
            <a:extLst>
              <a:ext uri="{FF2B5EF4-FFF2-40B4-BE49-F238E27FC236}">
                <a16:creationId xmlns:a16="http://schemas.microsoft.com/office/drawing/2014/main" xmlns="" id="{EA65A60A-A83C-4A4C-A2EA-643E77A8C99F}"/>
              </a:ext>
            </a:extLst>
          </p:cNvPr>
          <p:cNvSpPr>
            <a:spLocks noGrp="1"/>
          </p:cNvSpPr>
          <p:nvPr>
            <p:ph type="subTitle" idx="1"/>
          </p:nvPr>
        </p:nvSpPr>
        <p:spPr>
          <a:xfrm>
            <a:off x="3998125" y="5509260"/>
            <a:ext cx="8045373" cy="1086485"/>
          </a:xfrm>
        </p:spPr>
        <p:txBody>
          <a:bodyPr>
            <a:normAutofit fontScale="92500" lnSpcReduction="10000"/>
          </a:bodyPr>
          <a:lstStyle/>
          <a:p>
            <a:pPr algn="r"/>
            <a:r>
              <a:rPr lang="ro-RO" dirty="0">
                <a:latin typeface="Times" pitchFamily="2" charset="0"/>
              </a:rPr>
              <a:t>Elaborat: st.Gr.TI-207</a:t>
            </a:r>
          </a:p>
          <a:p>
            <a:pPr algn="r"/>
            <a:r>
              <a:rPr lang="ro-RO" dirty="0">
                <a:latin typeface="Times" pitchFamily="2" charset="0"/>
              </a:rPr>
              <a:t>Rusu Cătălin</a:t>
            </a:r>
          </a:p>
          <a:p>
            <a:pPr algn="r"/>
            <a:r>
              <a:rPr lang="ro-RO" dirty="0">
                <a:latin typeface="Times" pitchFamily="2" charset="0"/>
              </a:rPr>
              <a:t>Bunescu Gabriel</a:t>
            </a:r>
          </a:p>
        </p:txBody>
      </p:sp>
      <p:pic>
        <p:nvPicPr>
          <p:cNvPr id="5" name="Picture 4">
            <a:extLst>
              <a:ext uri="{FF2B5EF4-FFF2-40B4-BE49-F238E27FC236}">
                <a16:creationId xmlns:a16="http://schemas.microsoft.com/office/drawing/2014/main" xmlns="" id="{456A3D12-A309-C343-B9D9-77A6BDB914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40530" y="1132152"/>
            <a:ext cx="3920489" cy="4068498"/>
          </a:xfrm>
          <a:prstGeom prst="rect">
            <a:avLst/>
          </a:prstGeom>
        </p:spPr>
      </p:pic>
    </p:spTree>
    <p:extLst>
      <p:ext uri="{BB962C8B-B14F-4D97-AF65-F5344CB8AC3E}">
        <p14:creationId xmlns:p14="http://schemas.microsoft.com/office/powerpoint/2010/main" val="346044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CFB00C-B74D-2945-9897-9F9CFF754374}"/>
              </a:ext>
            </a:extLst>
          </p:cNvPr>
          <p:cNvSpPr>
            <a:spLocks noGrp="1"/>
          </p:cNvSpPr>
          <p:nvPr>
            <p:ph type="title"/>
          </p:nvPr>
        </p:nvSpPr>
        <p:spPr/>
        <p:txBody>
          <a:bodyPr>
            <a:normAutofit/>
          </a:bodyPr>
          <a:lstStyle/>
          <a:p>
            <a:pPr algn="ctr"/>
            <a:r>
              <a:rPr lang="en-US" cap="none" dirty="0">
                <a:latin typeface="Times" pitchFamily="2" charset="0"/>
              </a:rPr>
              <a:t>4.2 </a:t>
            </a:r>
            <a:r>
              <a:rPr lang="en-US" cap="none" dirty="0" err="1">
                <a:latin typeface="Times" pitchFamily="2" charset="0"/>
              </a:rPr>
              <a:t>Funcția</a:t>
            </a:r>
            <a:r>
              <a:rPr lang="en-US" cap="none" dirty="0">
                <a:latin typeface="Times" pitchFamily="2" charset="0"/>
              </a:rPr>
              <a:t> </a:t>
            </a:r>
            <a:r>
              <a:rPr lang="en-US" cap="none" dirty="0" err="1">
                <a:latin typeface="Times" pitchFamily="2" charset="0"/>
              </a:rPr>
              <a:t>CreateBitmapIndirect</a:t>
            </a:r>
            <a:r>
              <a:rPr lang="en-US" b="1" dirty="0"/>
              <a:t/>
            </a:r>
            <a:br>
              <a:rPr lang="en-US" b="1" dirty="0"/>
            </a:br>
            <a:endParaRPr lang="ro-RO" dirty="0"/>
          </a:p>
        </p:txBody>
      </p:sp>
      <p:sp>
        <p:nvSpPr>
          <p:cNvPr id="3" name="Content Placeholder 2">
            <a:extLst>
              <a:ext uri="{FF2B5EF4-FFF2-40B4-BE49-F238E27FC236}">
                <a16:creationId xmlns:a16="http://schemas.microsoft.com/office/drawing/2014/main" xmlns="" id="{6924F202-4B69-9444-A4F5-862EDCE760FB}"/>
              </a:ext>
            </a:extLst>
          </p:cNvPr>
          <p:cNvSpPr>
            <a:spLocks noGrp="1"/>
          </p:cNvSpPr>
          <p:nvPr>
            <p:ph idx="1"/>
          </p:nvPr>
        </p:nvSpPr>
        <p:spPr/>
        <p:txBody>
          <a:bodyPr/>
          <a:lstStyle/>
          <a:p>
            <a:r>
              <a:rPr lang="ro-RO" dirty="0">
                <a:latin typeface="Times" pitchFamily="2" charset="0"/>
              </a:rPr>
              <a:t>Funcția </a:t>
            </a:r>
            <a:r>
              <a:rPr lang="ro-RO" b="1" dirty="0" err="1">
                <a:latin typeface="Times" pitchFamily="2" charset="0"/>
              </a:rPr>
              <a:t>CreateBitmapIndirect</a:t>
            </a:r>
            <a:r>
              <a:rPr lang="ro-RO" b="1" dirty="0">
                <a:latin typeface="Times" pitchFamily="2" charset="0"/>
              </a:rPr>
              <a:t> </a:t>
            </a:r>
            <a:r>
              <a:rPr lang="ro-RO" dirty="0">
                <a:latin typeface="Times" pitchFamily="2" charset="0"/>
              </a:rPr>
              <a:t>creează un </a:t>
            </a:r>
            <a:r>
              <a:rPr lang="ro-RO" dirty="0" err="1">
                <a:latin typeface="Times" pitchFamily="2" charset="0"/>
              </a:rPr>
              <a:t>bitmap</a:t>
            </a:r>
            <a:r>
              <a:rPr lang="ro-RO" dirty="0">
                <a:latin typeface="Times" pitchFamily="2" charset="0"/>
              </a:rPr>
              <a:t> cu lățimea, înălțimea și formatul de culoare specificate (planuri de culoare și biți-pe-pixel). </a:t>
            </a:r>
          </a:p>
          <a:p>
            <a:pPr marL="0" indent="0">
              <a:buNone/>
            </a:pPr>
            <a:r>
              <a:rPr lang="ro-RO" dirty="0">
                <a:latin typeface="Times" pitchFamily="2" charset="0"/>
              </a:rPr>
              <a:t>HBITMAP </a:t>
            </a:r>
            <a:r>
              <a:rPr lang="ro-RO" dirty="0" err="1">
                <a:latin typeface="Times" pitchFamily="2" charset="0"/>
              </a:rPr>
              <a:t>CreateBitmapIndirect</a:t>
            </a:r>
            <a:r>
              <a:rPr lang="ro-RO" dirty="0">
                <a:latin typeface="Times" pitchFamily="2" charset="0"/>
              </a:rPr>
              <a:t>(</a:t>
            </a:r>
          </a:p>
          <a:p>
            <a:pPr marL="0" indent="0">
              <a:buNone/>
            </a:pPr>
            <a:r>
              <a:rPr lang="ro-RO" dirty="0">
                <a:latin typeface="Times" pitchFamily="2" charset="0"/>
              </a:rPr>
              <a:t>  [in] </a:t>
            </a:r>
            <a:r>
              <a:rPr lang="ro-RO" dirty="0" err="1">
                <a:latin typeface="Times" pitchFamily="2" charset="0"/>
              </a:rPr>
              <a:t>const</a:t>
            </a:r>
            <a:r>
              <a:rPr lang="ro-RO" dirty="0">
                <a:latin typeface="Times" pitchFamily="2" charset="0"/>
              </a:rPr>
              <a:t> BITMAP *</a:t>
            </a:r>
            <a:r>
              <a:rPr lang="ro-RO" dirty="0" err="1">
                <a:latin typeface="Times" pitchFamily="2" charset="0"/>
              </a:rPr>
              <a:t>pbm</a:t>
            </a:r>
            <a:endParaRPr lang="ro-RO" dirty="0">
              <a:latin typeface="Times" pitchFamily="2" charset="0"/>
            </a:endParaRPr>
          </a:p>
          <a:p>
            <a:pPr marL="0" indent="0">
              <a:buNone/>
            </a:pPr>
            <a:r>
              <a:rPr lang="ro-RO" dirty="0">
                <a:latin typeface="Times" pitchFamily="2" charset="0"/>
              </a:rPr>
              <a:t>);</a:t>
            </a:r>
          </a:p>
          <a:p>
            <a:pPr marL="0" indent="0">
              <a:buNone/>
            </a:pPr>
            <a:r>
              <a:rPr lang="en-US" dirty="0"/>
              <a:t>[in] </a:t>
            </a:r>
            <a:r>
              <a:rPr lang="en-US" dirty="0" err="1"/>
              <a:t>pbm</a:t>
            </a:r>
            <a:r>
              <a:rPr lang="en-US" dirty="0"/>
              <a:t> // Un</a:t>
            </a:r>
            <a:r>
              <a:rPr lang="en-US" dirty="0">
                <a:latin typeface="Times" pitchFamily="2" charset="0"/>
              </a:rPr>
              <a:t> pointer </a:t>
            </a:r>
            <a:r>
              <a:rPr lang="en-US" dirty="0" err="1">
                <a:latin typeface="Times" pitchFamily="2" charset="0"/>
              </a:rPr>
              <a:t>către</a:t>
            </a:r>
            <a:r>
              <a:rPr lang="en-US" dirty="0">
                <a:latin typeface="Times" pitchFamily="2" charset="0"/>
              </a:rPr>
              <a:t> o </a:t>
            </a:r>
            <a:r>
              <a:rPr lang="en-US" dirty="0">
                <a:latin typeface="Times" pitchFamily="2" charset="0"/>
                <a:hlinkClick r:id="rId2"/>
              </a:rPr>
              <a:t>BITMAP </a:t>
            </a:r>
            <a:r>
              <a:rPr lang="en-US" dirty="0">
                <a:latin typeface="Times" pitchFamily="2" charset="0"/>
              </a:rPr>
              <a:t>care </a:t>
            </a:r>
            <a:r>
              <a:rPr lang="en-US" dirty="0" err="1">
                <a:latin typeface="Times" pitchFamily="2" charset="0"/>
              </a:rPr>
              <a:t>conține</a:t>
            </a:r>
            <a:r>
              <a:rPr lang="en-US" dirty="0">
                <a:latin typeface="Times" pitchFamily="2" charset="0"/>
              </a:rPr>
              <a:t> </a:t>
            </a:r>
            <a:r>
              <a:rPr lang="en-US" dirty="0" err="1">
                <a:latin typeface="Times" pitchFamily="2" charset="0"/>
              </a:rPr>
              <a:t>informații</a:t>
            </a:r>
            <a:r>
              <a:rPr lang="en-US" dirty="0">
                <a:latin typeface="Times" pitchFamily="2" charset="0"/>
              </a:rPr>
              <a:t> </a:t>
            </a:r>
            <a:r>
              <a:rPr lang="en-US" dirty="0" err="1">
                <a:latin typeface="Times" pitchFamily="2" charset="0"/>
              </a:rPr>
              <a:t>despre</a:t>
            </a:r>
            <a:r>
              <a:rPr lang="en-US" dirty="0">
                <a:latin typeface="Times" pitchFamily="2" charset="0"/>
              </a:rPr>
              <a:t> bitmap. </a:t>
            </a:r>
            <a:r>
              <a:rPr lang="en-US" dirty="0" err="1">
                <a:latin typeface="Times" pitchFamily="2" charset="0"/>
              </a:rPr>
              <a:t>Dacă</a:t>
            </a:r>
            <a:r>
              <a:rPr lang="en-US" dirty="0">
                <a:latin typeface="Times" pitchFamily="2" charset="0"/>
              </a:rPr>
              <a:t> o </a:t>
            </a:r>
            <a:r>
              <a:rPr lang="en-US" dirty="0" err="1">
                <a:latin typeface="Times" pitchFamily="2" charset="0"/>
              </a:rPr>
              <a:t>aplicație</a:t>
            </a:r>
            <a:r>
              <a:rPr lang="en-US" dirty="0">
                <a:latin typeface="Times" pitchFamily="2" charset="0"/>
              </a:rPr>
              <a:t> </a:t>
            </a:r>
            <a:r>
              <a:rPr lang="en-US" dirty="0" err="1">
                <a:latin typeface="Times" pitchFamily="2" charset="0"/>
              </a:rPr>
              <a:t>setează</a:t>
            </a:r>
            <a:r>
              <a:rPr lang="en-US" dirty="0">
                <a:latin typeface="Times" pitchFamily="2" charset="0"/>
              </a:rPr>
              <a:t> </a:t>
            </a:r>
            <a:r>
              <a:rPr lang="en-US" dirty="0" err="1">
                <a:latin typeface="Times" pitchFamily="2" charset="0"/>
              </a:rPr>
              <a:t>membrii</a:t>
            </a:r>
            <a:r>
              <a:rPr lang="en-US" dirty="0">
                <a:latin typeface="Times" pitchFamily="2" charset="0"/>
              </a:rPr>
              <a:t> </a:t>
            </a:r>
            <a:r>
              <a:rPr lang="en-US" b="1" dirty="0" err="1">
                <a:latin typeface="Times" pitchFamily="2" charset="0"/>
              </a:rPr>
              <a:t>bmWidth</a:t>
            </a:r>
            <a:r>
              <a:rPr lang="en-US" b="1" dirty="0">
                <a:latin typeface="Times" pitchFamily="2" charset="0"/>
              </a:rPr>
              <a:t> </a:t>
            </a:r>
            <a:r>
              <a:rPr lang="en-US" dirty="0" err="1">
                <a:latin typeface="Times" pitchFamily="2" charset="0"/>
              </a:rPr>
              <a:t>sau</a:t>
            </a:r>
            <a:r>
              <a:rPr lang="en-US" dirty="0">
                <a:latin typeface="Times" pitchFamily="2" charset="0"/>
              </a:rPr>
              <a:t> </a:t>
            </a:r>
            <a:r>
              <a:rPr lang="en-US" b="1" dirty="0" err="1">
                <a:latin typeface="Times" pitchFamily="2" charset="0"/>
              </a:rPr>
              <a:t>bmHeight</a:t>
            </a:r>
            <a:r>
              <a:rPr lang="en-US" b="1" dirty="0">
                <a:latin typeface="Times" pitchFamily="2" charset="0"/>
              </a:rPr>
              <a:t> </a:t>
            </a:r>
            <a:r>
              <a:rPr lang="en-US" dirty="0">
                <a:latin typeface="Times" pitchFamily="2" charset="0"/>
              </a:rPr>
              <a:t>la zero, </a:t>
            </a:r>
            <a:r>
              <a:rPr lang="en-US" b="1" dirty="0" err="1">
                <a:latin typeface="Times" pitchFamily="2" charset="0"/>
              </a:rPr>
              <a:t>CreateBitmapIndirect</a:t>
            </a:r>
            <a:r>
              <a:rPr lang="en-US" b="1" dirty="0">
                <a:latin typeface="Times" pitchFamily="2" charset="0"/>
              </a:rPr>
              <a:t> </a:t>
            </a:r>
            <a:r>
              <a:rPr lang="en-US" dirty="0" err="1">
                <a:latin typeface="Times" pitchFamily="2" charset="0"/>
              </a:rPr>
              <a:t>returnează</a:t>
            </a:r>
            <a:r>
              <a:rPr lang="en-US" dirty="0">
                <a:latin typeface="Times" pitchFamily="2" charset="0"/>
              </a:rPr>
              <a:t> handler la un bitmap </a:t>
            </a:r>
            <a:r>
              <a:rPr lang="en-US" dirty="0" err="1">
                <a:latin typeface="Times" pitchFamily="2" charset="0"/>
              </a:rPr>
              <a:t>monocrom</a:t>
            </a:r>
            <a:r>
              <a:rPr lang="en-US" dirty="0">
                <a:latin typeface="Times" pitchFamily="2" charset="0"/>
              </a:rPr>
              <a:t> de 1 </a:t>
            </a:r>
            <a:r>
              <a:rPr lang="en-US" dirty="0" err="1">
                <a:latin typeface="Times" pitchFamily="2" charset="0"/>
              </a:rPr>
              <a:t>pe</a:t>
            </a:r>
            <a:r>
              <a:rPr lang="en-US" dirty="0">
                <a:latin typeface="Times" pitchFamily="2" charset="0"/>
              </a:rPr>
              <a:t> 1 pixel. </a:t>
            </a:r>
          </a:p>
          <a:p>
            <a:pPr marL="0" indent="0">
              <a:buNone/>
            </a:pPr>
            <a:endParaRPr lang="ro-RO" dirty="0">
              <a:latin typeface="Times" pitchFamily="2" charset="0"/>
            </a:endParaRPr>
          </a:p>
          <a:p>
            <a:pPr marL="0" indent="0">
              <a:buNone/>
            </a:pPr>
            <a:endParaRPr lang="ro-RO" dirty="0">
              <a:latin typeface="Times" pitchFamily="2" charset="0"/>
            </a:endParaRPr>
          </a:p>
          <a:p>
            <a:endParaRPr lang="ro-RO" dirty="0">
              <a:latin typeface="Times" pitchFamily="2" charset="0"/>
            </a:endParaRPr>
          </a:p>
          <a:p>
            <a:endParaRPr lang="ro-RO" dirty="0"/>
          </a:p>
        </p:txBody>
      </p:sp>
    </p:spTree>
    <p:extLst>
      <p:ext uri="{BB962C8B-B14F-4D97-AF65-F5344CB8AC3E}">
        <p14:creationId xmlns:p14="http://schemas.microsoft.com/office/powerpoint/2010/main" val="2103985788"/>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71EEDF9-48CA-214E-8153-CC0B54898C31}"/>
              </a:ext>
            </a:extLst>
          </p:cNvPr>
          <p:cNvSpPr>
            <a:spLocks noGrp="1"/>
          </p:cNvSpPr>
          <p:nvPr>
            <p:ph idx="1"/>
          </p:nvPr>
        </p:nvSpPr>
        <p:spPr>
          <a:xfrm>
            <a:off x="1263108" y="262891"/>
            <a:ext cx="10178322" cy="3593591"/>
          </a:xfrm>
        </p:spPr>
        <p:txBody>
          <a:bodyPr>
            <a:normAutofit fontScale="92500" lnSpcReduction="10000"/>
          </a:bodyPr>
          <a:lstStyle/>
          <a:p>
            <a:pPr algn="just"/>
            <a:r>
              <a:rPr lang="ro-RO" dirty="0">
                <a:latin typeface="Times" pitchFamily="2" charset="0"/>
              </a:rPr>
              <a:t>Funcția </a:t>
            </a:r>
            <a:r>
              <a:rPr lang="ro-RO" b="1" dirty="0" err="1">
                <a:latin typeface="Times" pitchFamily="2" charset="0"/>
              </a:rPr>
              <a:t>CreateBitmapIndirect</a:t>
            </a:r>
            <a:r>
              <a:rPr lang="ro-RO" dirty="0">
                <a:latin typeface="Times" pitchFamily="2" charset="0"/>
              </a:rPr>
              <a:t> creează o hartă de biți dependentă de dispozitiv, după ce este creată o hartă de bit, aceasta poate fi selectată într-un </a:t>
            </a:r>
            <a:r>
              <a:rPr lang="ro-RO" dirty="0" err="1">
                <a:latin typeface="Times" pitchFamily="2" charset="0"/>
              </a:rPr>
              <a:t>contextt</a:t>
            </a:r>
            <a:r>
              <a:rPr lang="ro-RO" dirty="0">
                <a:latin typeface="Times" pitchFamily="2" charset="0"/>
              </a:rPr>
              <a:t> de dispozitiv apelând funcția </a:t>
            </a:r>
            <a:r>
              <a:rPr lang="ro-RO" b="1" dirty="0" err="1">
                <a:latin typeface="Times" pitchFamily="2" charset="0"/>
              </a:rPr>
              <a:t>SelectObject</a:t>
            </a:r>
            <a:r>
              <a:rPr lang="ro-RO" dirty="0">
                <a:latin typeface="Times" pitchFamily="2" charset="0"/>
              </a:rPr>
              <a:t>, cu toate acestea, </a:t>
            </a:r>
            <a:r>
              <a:rPr lang="ro-RO" dirty="0" err="1">
                <a:latin typeface="Times" pitchFamily="2" charset="0"/>
              </a:rPr>
              <a:t>bitmap</a:t>
            </a:r>
            <a:r>
              <a:rPr lang="ro-RO" dirty="0">
                <a:latin typeface="Times" pitchFamily="2" charset="0"/>
              </a:rPr>
              <a:t>-ul poate fi selectat într-un context de dispozitiv numai dacă </a:t>
            </a:r>
            <a:r>
              <a:rPr lang="ro-RO" dirty="0" err="1">
                <a:latin typeface="Times" pitchFamily="2" charset="0"/>
              </a:rPr>
              <a:t>bitmap</a:t>
            </a:r>
            <a:r>
              <a:rPr lang="ro-RO" dirty="0">
                <a:latin typeface="Times" pitchFamily="2" charset="0"/>
              </a:rPr>
              <a:t>-ul și DC (</a:t>
            </a:r>
            <a:r>
              <a:rPr lang="ro-RO" dirty="0" err="1">
                <a:latin typeface="Times" pitchFamily="2" charset="0"/>
              </a:rPr>
              <a:t>Device</a:t>
            </a:r>
            <a:r>
              <a:rPr lang="ro-RO" dirty="0">
                <a:latin typeface="Times" pitchFamily="2" charset="0"/>
              </a:rPr>
              <a:t> Context) au același format.</a:t>
            </a:r>
          </a:p>
          <a:p>
            <a:pPr algn="just"/>
            <a:r>
              <a:rPr lang="ro-RO" dirty="0">
                <a:latin typeface="Times" pitchFamily="2" charset="0"/>
              </a:rPr>
              <a:t>În timp ce funcția </a:t>
            </a:r>
            <a:r>
              <a:rPr lang="ro-RO" b="1" dirty="0" err="1">
                <a:latin typeface="Times" pitchFamily="2" charset="0"/>
              </a:rPr>
              <a:t>CreateBitmapIndirect</a:t>
            </a:r>
            <a:r>
              <a:rPr lang="ro-RO" dirty="0">
                <a:latin typeface="Times" pitchFamily="2" charset="0"/>
              </a:rPr>
              <a:t> poate fi utilizată pentru a crea hărți de biți color, din motivele de performanță, aplicațiile ar trebui să folosească </a:t>
            </a:r>
            <a:r>
              <a:rPr lang="ro-RO" b="1" dirty="0" err="1">
                <a:latin typeface="Times" pitchFamily="2" charset="0"/>
              </a:rPr>
              <a:t>CreateBitmapIndirect</a:t>
            </a:r>
            <a:r>
              <a:rPr lang="ro-RO" dirty="0">
                <a:latin typeface="Times" pitchFamily="2" charset="0"/>
              </a:rPr>
              <a:t> pentru a crea hărți de biți monocrome și </a:t>
            </a:r>
            <a:r>
              <a:rPr lang="ro-RO" b="1" dirty="0" err="1">
                <a:latin typeface="Times" pitchFamily="2" charset="0"/>
              </a:rPr>
              <a:t>CreateCompatibileBitmap</a:t>
            </a:r>
            <a:r>
              <a:rPr lang="ro-RO" dirty="0">
                <a:latin typeface="Times" pitchFamily="2" charset="0"/>
              </a:rPr>
              <a:t> pentru a crea hărți de biți de color. </a:t>
            </a:r>
            <a:br>
              <a:rPr lang="ro-RO" dirty="0">
                <a:latin typeface="Times" pitchFamily="2" charset="0"/>
              </a:rPr>
            </a:br>
            <a:r>
              <a:rPr lang="ro-RO" dirty="0">
                <a:latin typeface="Times" pitchFamily="2" charset="0"/>
              </a:rPr>
              <a:t>Ori de câte ori un </a:t>
            </a:r>
            <a:r>
              <a:rPr lang="ro-RO" dirty="0" err="1">
                <a:latin typeface="Times" pitchFamily="2" charset="0"/>
              </a:rPr>
              <a:t>bitmap</a:t>
            </a:r>
            <a:r>
              <a:rPr lang="ro-RO" dirty="0">
                <a:latin typeface="Times" pitchFamily="2" charset="0"/>
              </a:rPr>
              <a:t> color din </a:t>
            </a:r>
            <a:r>
              <a:rPr lang="ro-RO" b="1" dirty="0" err="1">
                <a:latin typeface="Times" pitchFamily="2" charset="0"/>
              </a:rPr>
              <a:t>CreateBitmapIndirect</a:t>
            </a:r>
            <a:r>
              <a:rPr lang="ro-RO" dirty="0">
                <a:latin typeface="Times" pitchFamily="2" charset="0"/>
              </a:rPr>
              <a:t> este selectată într-un context de dispozitiv, sistemul trebuie să se asigure că </a:t>
            </a:r>
            <a:r>
              <a:rPr lang="ro-RO" dirty="0" err="1">
                <a:latin typeface="Times" pitchFamily="2" charset="0"/>
              </a:rPr>
              <a:t>bitmap</a:t>
            </a:r>
            <a:r>
              <a:rPr lang="ro-RO" dirty="0">
                <a:latin typeface="Times" pitchFamily="2" charset="0"/>
              </a:rPr>
              <a:t>-ul potrivește cu formatul contextul dispozitivului în care este selectat, deoarece </a:t>
            </a:r>
            <a:r>
              <a:rPr lang="ro-RO" b="1" dirty="0" err="1">
                <a:latin typeface="Times" pitchFamily="2" charset="0"/>
              </a:rPr>
              <a:t>CreateCompatibileBitmap</a:t>
            </a:r>
            <a:r>
              <a:rPr lang="ro-RO" dirty="0">
                <a:latin typeface="Times" pitchFamily="2" charset="0"/>
              </a:rPr>
              <a:t> preia un context de dispozitiv, returnează un </a:t>
            </a:r>
            <a:r>
              <a:rPr lang="ro-RO" dirty="0" err="1">
                <a:latin typeface="Times" pitchFamily="2" charset="0"/>
              </a:rPr>
              <a:t>bitmap</a:t>
            </a:r>
            <a:r>
              <a:rPr lang="ro-RO" dirty="0">
                <a:latin typeface="Times" pitchFamily="2" charset="0"/>
              </a:rPr>
              <a:t> care are același format ca și contextul de dispozitiv specificat.</a:t>
            </a:r>
          </a:p>
          <a:p>
            <a:pPr marL="0" indent="0">
              <a:buNone/>
            </a:pPr>
            <a:endParaRPr lang="ro-RO" dirty="0"/>
          </a:p>
        </p:txBody>
      </p:sp>
    </p:spTree>
    <p:extLst>
      <p:ext uri="{BB962C8B-B14F-4D97-AF65-F5344CB8AC3E}">
        <p14:creationId xmlns:p14="http://schemas.microsoft.com/office/powerpoint/2010/main" val="2134196849"/>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0F332-7F67-4149-A8F1-78E4105124FD}"/>
              </a:ext>
            </a:extLst>
          </p:cNvPr>
          <p:cNvSpPr>
            <a:spLocks noGrp="1"/>
          </p:cNvSpPr>
          <p:nvPr>
            <p:ph type="title"/>
          </p:nvPr>
        </p:nvSpPr>
        <p:spPr>
          <a:xfrm>
            <a:off x="1251678" y="382385"/>
            <a:ext cx="10178322" cy="806335"/>
          </a:xfrm>
        </p:spPr>
        <p:txBody>
          <a:bodyPr>
            <a:normAutofit fontScale="90000"/>
          </a:bodyPr>
          <a:lstStyle/>
          <a:p>
            <a:pPr algn="ctr"/>
            <a:r>
              <a:rPr lang="ro-RO" cap="none" dirty="0">
                <a:latin typeface="Times" pitchFamily="2" charset="0"/>
              </a:rPr>
              <a:t>Valoare returnată</a:t>
            </a:r>
            <a:r>
              <a:rPr lang="en-US" b="1" dirty="0"/>
              <a:t/>
            </a:r>
            <a:br>
              <a:rPr lang="en-US" b="1" dirty="0"/>
            </a:br>
            <a:endParaRPr lang="ro-RO" dirty="0"/>
          </a:p>
        </p:txBody>
      </p:sp>
      <p:sp>
        <p:nvSpPr>
          <p:cNvPr id="3" name="Content Placeholder 2">
            <a:extLst>
              <a:ext uri="{FF2B5EF4-FFF2-40B4-BE49-F238E27FC236}">
                <a16:creationId xmlns:a16="http://schemas.microsoft.com/office/drawing/2014/main" xmlns="" id="{201DBBBB-396C-0748-8F4D-97EA150EA1D4}"/>
              </a:ext>
            </a:extLst>
          </p:cNvPr>
          <p:cNvSpPr>
            <a:spLocks noGrp="1"/>
          </p:cNvSpPr>
          <p:nvPr>
            <p:ph idx="1"/>
          </p:nvPr>
        </p:nvSpPr>
        <p:spPr>
          <a:xfrm>
            <a:off x="1251678" y="1257301"/>
            <a:ext cx="10178322" cy="4622292"/>
          </a:xfrm>
        </p:spPr>
        <p:txBody>
          <a:bodyPr/>
          <a:lstStyle/>
          <a:p>
            <a:r>
              <a:rPr lang="ro-RO" dirty="0">
                <a:latin typeface="Times" pitchFamily="2" charset="0"/>
              </a:rPr>
              <a:t>Dacă funcția sa executat cu </a:t>
            </a:r>
            <a:r>
              <a:rPr lang="ro-RO" dirty="0" err="1">
                <a:latin typeface="Times" pitchFamily="2" charset="0"/>
              </a:rPr>
              <a:t>success</a:t>
            </a:r>
            <a:r>
              <a:rPr lang="ro-RO" dirty="0">
                <a:latin typeface="Times" pitchFamily="2" charset="0"/>
              </a:rPr>
              <a:t>, valoarea returnată este un </a:t>
            </a:r>
            <a:r>
              <a:rPr lang="ro-RO" dirty="0" err="1">
                <a:latin typeface="Times" pitchFamily="2" charset="0"/>
              </a:rPr>
              <a:t>handler</a:t>
            </a:r>
            <a:r>
              <a:rPr lang="ro-RO" dirty="0">
                <a:latin typeface="Times" pitchFamily="2" charset="0"/>
              </a:rPr>
              <a:t> pentru </a:t>
            </a:r>
            <a:r>
              <a:rPr lang="ro-RO" dirty="0" err="1">
                <a:latin typeface="Times" pitchFamily="2" charset="0"/>
              </a:rPr>
              <a:t>bitmap</a:t>
            </a:r>
            <a:r>
              <a:rPr lang="ro-RO" dirty="0">
                <a:latin typeface="Times" pitchFamily="2" charset="0"/>
              </a:rPr>
              <a:t>, dar dacă funcția nu sa executat, valoarea returnată este NULL. </a:t>
            </a:r>
          </a:p>
          <a:p>
            <a:r>
              <a:rPr lang="ro-RO" dirty="0">
                <a:latin typeface="Times" pitchFamily="2" charset="0"/>
              </a:rPr>
              <a:t>Funcția poate returna următoarele valori:</a:t>
            </a:r>
          </a:p>
          <a:p>
            <a:pPr marL="457200" lvl="1" indent="0">
              <a:buNone/>
            </a:pPr>
            <a:r>
              <a:rPr lang="ro-RO" dirty="0">
                <a:latin typeface="Times" pitchFamily="2" charset="0"/>
              </a:rPr>
              <a:t>Codul de returnare:</a:t>
            </a:r>
          </a:p>
          <a:p>
            <a:pPr lvl="1"/>
            <a:r>
              <a:rPr lang="ro-RO" b="1" dirty="0">
                <a:latin typeface="Times" pitchFamily="2" charset="0"/>
              </a:rPr>
              <a:t>ERROR_INVALID_PARAMETER  // </a:t>
            </a:r>
            <a:r>
              <a:rPr lang="ro-RO" dirty="0">
                <a:latin typeface="Times" pitchFamily="2" charset="0"/>
              </a:rPr>
              <a:t>unul sau mai muți parametri de intrare sunt </a:t>
            </a:r>
            <a:r>
              <a:rPr lang="ro-RO" dirty="0" err="1">
                <a:latin typeface="Times" pitchFamily="2" charset="0"/>
              </a:rPr>
              <a:t>nevalidi</a:t>
            </a:r>
            <a:r>
              <a:rPr lang="ro-RO" dirty="0">
                <a:latin typeface="Times" pitchFamily="2" charset="0"/>
              </a:rPr>
              <a:t>.</a:t>
            </a:r>
          </a:p>
          <a:p>
            <a:pPr lvl="1"/>
            <a:r>
              <a:rPr lang="ro-RO" b="1" dirty="0">
                <a:latin typeface="Times" pitchFamily="2" charset="0"/>
              </a:rPr>
              <a:t>ERROR_NOT_ENOUGH_MEMORY  // </a:t>
            </a:r>
            <a:r>
              <a:rPr lang="ro-RO" dirty="0" err="1">
                <a:latin typeface="Times" pitchFamily="2" charset="0"/>
              </a:rPr>
              <a:t>Bitmap</a:t>
            </a:r>
            <a:r>
              <a:rPr lang="ro-RO" dirty="0">
                <a:latin typeface="Times" pitchFamily="2" charset="0"/>
              </a:rPr>
              <a:t>-ul este prea mare pentru a putea fi alocată memoria.</a:t>
            </a:r>
          </a:p>
          <a:p>
            <a:pPr lvl="1"/>
            <a:endParaRPr lang="ro-RO" dirty="0">
              <a:latin typeface="Times" pitchFamily="2" charset="0"/>
            </a:endParaRPr>
          </a:p>
        </p:txBody>
      </p:sp>
    </p:spTree>
    <p:extLst>
      <p:ext uri="{BB962C8B-B14F-4D97-AF65-F5344CB8AC3E}">
        <p14:creationId xmlns:p14="http://schemas.microsoft.com/office/powerpoint/2010/main" val="3135495898"/>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8467CD-281B-E249-98BE-FB5CB2B84CDB}"/>
              </a:ext>
            </a:extLst>
          </p:cNvPr>
          <p:cNvSpPr>
            <a:spLocks noGrp="1"/>
          </p:cNvSpPr>
          <p:nvPr>
            <p:ph type="title"/>
          </p:nvPr>
        </p:nvSpPr>
        <p:spPr/>
        <p:txBody>
          <a:bodyPr/>
          <a:lstStyle/>
          <a:p>
            <a:pPr algn="ctr"/>
            <a:r>
              <a:rPr lang="ro-RO" sz="5400" cap="none" dirty="0">
                <a:latin typeface="Times" pitchFamily="2" charset="0"/>
              </a:rPr>
              <a:t>Șiruri de caractere.</a:t>
            </a:r>
            <a:endParaRPr lang="ro-RO" cap="none" dirty="0"/>
          </a:p>
        </p:txBody>
      </p:sp>
      <p:sp>
        <p:nvSpPr>
          <p:cNvPr id="3" name="Content Placeholder 2">
            <a:extLst>
              <a:ext uri="{FF2B5EF4-FFF2-40B4-BE49-F238E27FC236}">
                <a16:creationId xmlns:a16="http://schemas.microsoft.com/office/drawing/2014/main" xmlns="" id="{F2CF778F-D05C-B94D-957F-7E97C932A233}"/>
              </a:ext>
            </a:extLst>
          </p:cNvPr>
          <p:cNvSpPr>
            <a:spLocks noGrp="1"/>
          </p:cNvSpPr>
          <p:nvPr>
            <p:ph idx="1"/>
          </p:nvPr>
        </p:nvSpPr>
        <p:spPr>
          <a:xfrm>
            <a:off x="1320258" y="1714501"/>
            <a:ext cx="10178322" cy="3593591"/>
          </a:xfrm>
        </p:spPr>
        <p:txBody>
          <a:bodyPr>
            <a:normAutofit fontScale="92500" lnSpcReduction="10000"/>
          </a:bodyPr>
          <a:lstStyle/>
          <a:p>
            <a:pPr algn="just"/>
            <a:r>
              <a:rPr lang="ro-RO" dirty="0">
                <a:latin typeface="Times" pitchFamily="2" charset="0"/>
              </a:rPr>
              <a:t>Funcțiile de șiruri de caractere oferă aplicațiilor mijloacele de a copia, sorta, formata, și de a converti șirurile de caractere, precum și mijloacele de a determina tipul de caracter al fiecărui caracter dintr-un șir. Toate funcțiile șir acceptă seturile de caractere de tip unic, dublu și </a:t>
            </a:r>
            <a:r>
              <a:rPr lang="ro-RO" dirty="0" err="1">
                <a:latin typeface="Times" pitchFamily="2" charset="0"/>
              </a:rPr>
              <a:t>Unicode</a:t>
            </a:r>
            <a:r>
              <a:rPr lang="ro-RO" dirty="0">
                <a:latin typeface="Times" pitchFamily="2" charset="0"/>
              </a:rPr>
              <a:t> dacă aceste seturi de caractere sunt acceptate de sistemul de operare pe care este reluată aplicația.</a:t>
            </a:r>
          </a:p>
          <a:p>
            <a:pPr algn="just"/>
            <a:r>
              <a:rPr lang="ro-RO" dirty="0">
                <a:latin typeface="Times" pitchFamily="2" charset="0"/>
              </a:rPr>
              <a:t>Comparația cu funcțiile șiruri de rulare C:</a:t>
            </a:r>
          </a:p>
          <a:p>
            <a:pPr algn="just"/>
            <a:r>
              <a:rPr lang="ro-RO" dirty="0">
                <a:latin typeface="Times" pitchFamily="2" charset="0"/>
              </a:rPr>
              <a:t>Multe funcții de șir dublează sau îmbunătățesc funcțiile de șir familiare din biblioteca standard a limbajului C de rulare CRT (C </a:t>
            </a:r>
            <a:r>
              <a:rPr lang="ro-RO" dirty="0" err="1">
                <a:latin typeface="Times" pitchFamily="2" charset="0"/>
              </a:rPr>
              <a:t>runtime</a:t>
            </a:r>
            <a:r>
              <a:rPr lang="ro-RO" dirty="0">
                <a:latin typeface="Times" pitchFamily="2" charset="0"/>
              </a:rPr>
              <a:t> </a:t>
            </a:r>
            <a:r>
              <a:rPr lang="ro-RO" dirty="0" err="1">
                <a:latin typeface="Times" pitchFamily="2" charset="0"/>
              </a:rPr>
              <a:t>Library</a:t>
            </a:r>
            <a:r>
              <a:rPr lang="ro-RO" dirty="0">
                <a:latin typeface="Times" pitchFamily="2" charset="0"/>
              </a:rPr>
              <a:t>). Multe dintre îmbunătățiri permit funcțiilor șirurilor de caractere să funcționeze cu </a:t>
            </a:r>
            <a:r>
              <a:rPr lang="ro-RO" dirty="0" err="1">
                <a:latin typeface="Times" pitchFamily="2" charset="0"/>
              </a:rPr>
              <a:t>Unicode</a:t>
            </a:r>
            <a:r>
              <a:rPr lang="ro-RO" dirty="0">
                <a:latin typeface="Times" pitchFamily="2" charset="0"/>
              </a:rPr>
              <a:t> sau seturi de caractere extinse.</a:t>
            </a:r>
          </a:p>
          <a:p>
            <a:pPr algn="just"/>
            <a:r>
              <a:rPr lang="ro-RO" dirty="0">
                <a:latin typeface="Times" pitchFamily="2" charset="0"/>
              </a:rPr>
              <a:t>Funcțiile șirurilor de caractere care sunt incluse în biblioteca </a:t>
            </a:r>
            <a:r>
              <a:rPr lang="ro-RO" dirty="0" err="1">
                <a:latin typeface="Times" pitchFamily="2" charset="0"/>
              </a:rPr>
              <a:t>StrSafe.h</a:t>
            </a:r>
            <a:r>
              <a:rPr lang="ro-RO" dirty="0">
                <a:latin typeface="Times" pitchFamily="2" charset="0"/>
              </a:rPr>
              <a:t> în </a:t>
            </a:r>
            <a:r>
              <a:rPr lang="ro-RO" dirty="0" err="1">
                <a:latin typeface="Times" pitchFamily="2" charset="0"/>
              </a:rPr>
              <a:t>winapi</a:t>
            </a:r>
            <a:r>
              <a:rPr lang="ro-RO" dirty="0">
                <a:latin typeface="Times" pitchFamily="2" charset="0"/>
              </a:rPr>
              <a:t>.</a:t>
            </a:r>
          </a:p>
          <a:p>
            <a:pPr algn="just"/>
            <a:r>
              <a:rPr lang="ro-RO" dirty="0">
                <a:latin typeface="Times" pitchFamily="2" charset="0"/>
              </a:rPr>
              <a:t>EX (</a:t>
            </a:r>
            <a:r>
              <a:rPr lang="ro-RO" dirty="0" err="1">
                <a:latin typeface="Times" pitchFamily="2" charset="0"/>
              </a:rPr>
              <a:t>extendet</a:t>
            </a:r>
            <a:r>
              <a:rPr lang="ro-RO" dirty="0">
                <a:latin typeface="Times" pitchFamily="2" charset="0"/>
              </a:rPr>
              <a:t>)</a:t>
            </a:r>
          </a:p>
          <a:p>
            <a:pPr algn="just"/>
            <a:endParaRPr lang="ro-RO" dirty="0">
              <a:latin typeface="Times" pitchFamily="2" charset="0"/>
            </a:endParaRPr>
          </a:p>
          <a:p>
            <a:pPr algn="just"/>
            <a:endParaRPr lang="ro-RO" dirty="0">
              <a:latin typeface="Times" pitchFamily="2" charset="0"/>
            </a:endParaRPr>
          </a:p>
          <a:p>
            <a:pPr marL="0" indent="0" algn="just">
              <a:buNone/>
            </a:pPr>
            <a:endParaRPr lang="ro-RO" dirty="0">
              <a:latin typeface="Times" pitchFamily="2" charset="0"/>
            </a:endParaRPr>
          </a:p>
          <a:p>
            <a:endParaRPr lang="ro-RO" dirty="0"/>
          </a:p>
          <a:p>
            <a:endParaRPr lang="ro-RO" dirty="0"/>
          </a:p>
        </p:txBody>
      </p:sp>
    </p:spTree>
    <p:extLst>
      <p:ext uri="{BB962C8B-B14F-4D97-AF65-F5344CB8AC3E}">
        <p14:creationId xmlns:p14="http://schemas.microsoft.com/office/powerpoint/2010/main" val="3274289107"/>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ADE23859-56D6-F143-A1C6-8E3A3438E701}"/>
              </a:ext>
            </a:extLst>
          </p:cNvPr>
          <p:cNvPicPr>
            <a:picLocks noGrp="1" noChangeAspect="1"/>
          </p:cNvPicPr>
          <p:nvPr>
            <p:ph idx="1"/>
          </p:nvPr>
        </p:nvPicPr>
        <p:blipFill>
          <a:blip r:embed="rId2"/>
          <a:stretch>
            <a:fillRect/>
          </a:stretch>
        </p:blipFill>
        <p:spPr>
          <a:xfrm>
            <a:off x="2131895" y="1371600"/>
            <a:ext cx="8348580" cy="3594100"/>
          </a:xfrm>
        </p:spPr>
      </p:pic>
    </p:spTree>
    <p:extLst>
      <p:ext uri="{BB962C8B-B14F-4D97-AF65-F5344CB8AC3E}">
        <p14:creationId xmlns:p14="http://schemas.microsoft.com/office/powerpoint/2010/main" val="2077764291"/>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6CDB08-9E4A-7A47-A8E3-061EC3F179A1}"/>
              </a:ext>
            </a:extLst>
          </p:cNvPr>
          <p:cNvSpPr>
            <a:spLocks noGrp="1"/>
          </p:cNvSpPr>
          <p:nvPr>
            <p:ph idx="1"/>
          </p:nvPr>
        </p:nvSpPr>
        <p:spPr>
          <a:xfrm>
            <a:off x="1274538" y="308611"/>
            <a:ext cx="10178322" cy="3593591"/>
          </a:xfrm>
        </p:spPr>
        <p:txBody>
          <a:bodyPr/>
          <a:lstStyle/>
          <a:p>
            <a:pPr algn="just"/>
            <a:r>
              <a:rPr lang="ro-RO" dirty="0">
                <a:latin typeface="Times" pitchFamily="2" charset="0"/>
              </a:rPr>
              <a:t>Funcția </a:t>
            </a:r>
            <a:r>
              <a:rPr lang="ro-RO" dirty="0" err="1">
                <a:latin typeface="Times" pitchFamily="2" charset="0"/>
              </a:rPr>
              <a:t>strlen</a:t>
            </a:r>
            <a:r>
              <a:rPr lang="ro-RO" dirty="0">
                <a:latin typeface="Times" pitchFamily="2" charset="0"/>
              </a:rPr>
              <a:t>, de exemplu, returnează întotdeauna numărul de octeți dintr-un șir, dar funcția </a:t>
            </a:r>
            <a:r>
              <a:rPr lang="ro-RO" dirty="0" err="1">
                <a:latin typeface="Times" pitchFamily="2" charset="0"/>
              </a:rPr>
              <a:t>lstrlen</a:t>
            </a:r>
            <a:r>
              <a:rPr lang="ro-RO" dirty="0">
                <a:latin typeface="Times" pitchFamily="2" charset="0"/>
              </a:rPr>
              <a:t> returnează numărul de valori TCHAR, care se referă la octeți pentru versiunile ANSI (</a:t>
            </a:r>
            <a:r>
              <a:rPr lang="en-US" b="1" dirty="0"/>
              <a:t>American National Standards Institute</a:t>
            </a:r>
            <a:r>
              <a:rPr lang="ro-RO" dirty="0">
                <a:latin typeface="Times" pitchFamily="2" charset="0"/>
              </a:rPr>
              <a:t>) ale funcției sau valorile WCHAR pentru versiunile </a:t>
            </a:r>
            <a:r>
              <a:rPr lang="ro-RO" dirty="0" err="1">
                <a:latin typeface="Times" pitchFamily="2" charset="0"/>
              </a:rPr>
              <a:t>Unicode</a:t>
            </a:r>
            <a:r>
              <a:rPr lang="ro-RO" dirty="0">
                <a:latin typeface="Times" pitchFamily="2" charset="0"/>
              </a:rPr>
              <a:t>.</a:t>
            </a:r>
          </a:p>
          <a:p>
            <a:pPr algn="just"/>
            <a:r>
              <a:rPr lang="ro-RO" dirty="0">
                <a:latin typeface="Times" pitchFamily="2" charset="0"/>
              </a:rPr>
              <a:t>Următoarele funcții de șir diferă de funcțiile standard în </a:t>
            </a:r>
            <a:r>
              <a:rPr lang="ro-RO" dirty="0" err="1">
                <a:latin typeface="Times" pitchFamily="2" charset="0"/>
              </a:rPr>
              <a:t>limajul</a:t>
            </a:r>
            <a:r>
              <a:rPr lang="ro-RO" dirty="0">
                <a:latin typeface="Times" pitchFamily="2" charset="0"/>
              </a:rPr>
              <a:t> C, cum ar fi </a:t>
            </a:r>
            <a:r>
              <a:rPr lang="ro-RO" dirty="0" err="1">
                <a:latin typeface="Times" pitchFamily="2" charset="0"/>
              </a:rPr>
              <a:t>tolower</a:t>
            </a:r>
            <a:r>
              <a:rPr lang="ro-RO" dirty="0">
                <a:latin typeface="Times" pitchFamily="2" charset="0"/>
              </a:rPr>
              <a:t> și </a:t>
            </a:r>
            <a:r>
              <a:rPr lang="ro-RO" dirty="0" err="1">
                <a:latin typeface="Times" pitchFamily="2" charset="0"/>
              </a:rPr>
              <a:t>toupper</a:t>
            </a:r>
            <a:r>
              <a:rPr lang="ro-RO" dirty="0">
                <a:latin typeface="Times" pitchFamily="2" charset="0"/>
              </a:rPr>
              <a:t>, prin faptul că operează pe orice caracter dintr-un set de caractere. Folosind funcția </a:t>
            </a:r>
            <a:r>
              <a:rPr lang="ro-RO" dirty="0" err="1">
                <a:latin typeface="Times" pitchFamily="2" charset="0"/>
              </a:rPr>
              <a:t>CharLower</a:t>
            </a:r>
            <a:r>
              <a:rPr lang="ro-RO" dirty="0">
                <a:latin typeface="Times" pitchFamily="2" charset="0"/>
              </a:rPr>
              <a:t>, de exemplu, o aplicație poate converti un U majuscul cu un umlaut (</a:t>
            </a:r>
            <a:r>
              <a:rPr lang="ro-RO" dirty="0" err="1">
                <a:latin typeface="Times" pitchFamily="2" charset="0"/>
              </a:rPr>
              <a:t>Ü</a:t>
            </a:r>
            <a:r>
              <a:rPr lang="ro-RO" dirty="0">
                <a:latin typeface="Times" pitchFamily="2" charset="0"/>
              </a:rPr>
              <a:t>) majuscul sau în umlaut minuscul (</a:t>
            </a:r>
            <a:r>
              <a:rPr lang="ro-RO" dirty="0" err="1">
                <a:latin typeface="Times" pitchFamily="2" charset="0"/>
              </a:rPr>
              <a:t>ü</a:t>
            </a:r>
            <a:r>
              <a:rPr lang="ro-RO" dirty="0">
                <a:latin typeface="Times" pitchFamily="2" charset="0"/>
              </a:rPr>
              <a:t>).</a:t>
            </a:r>
          </a:p>
        </p:txBody>
      </p:sp>
    </p:spTree>
    <p:extLst>
      <p:ext uri="{BB962C8B-B14F-4D97-AF65-F5344CB8AC3E}">
        <p14:creationId xmlns:p14="http://schemas.microsoft.com/office/powerpoint/2010/main" val="32918955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24CF9A-D28E-9949-B309-8F2D3072426D}"/>
              </a:ext>
            </a:extLst>
          </p:cNvPr>
          <p:cNvSpPr>
            <a:spLocks noGrp="1"/>
          </p:cNvSpPr>
          <p:nvPr>
            <p:ph type="title"/>
          </p:nvPr>
        </p:nvSpPr>
        <p:spPr/>
        <p:txBody>
          <a:bodyPr/>
          <a:lstStyle/>
          <a:p>
            <a:r>
              <a:rPr lang="ro-RO" cap="none" dirty="0">
                <a:latin typeface="Times New Roman" panose="02020603050405020304" pitchFamily="18" charset="0"/>
                <a:cs typeface="Times New Roman" panose="02020603050405020304" pitchFamily="18" charset="0"/>
              </a:rPr>
              <a:t>Structura prelegerii:</a:t>
            </a:r>
          </a:p>
        </p:txBody>
      </p:sp>
      <p:sp>
        <p:nvSpPr>
          <p:cNvPr id="3" name="Content Placeholder 2">
            <a:extLst>
              <a:ext uri="{FF2B5EF4-FFF2-40B4-BE49-F238E27FC236}">
                <a16:creationId xmlns:a16="http://schemas.microsoft.com/office/drawing/2014/main" xmlns="" id="{BAEBF6BC-66BC-D64A-B092-9FF4811DCCD6}"/>
              </a:ext>
            </a:extLst>
          </p:cNvPr>
          <p:cNvSpPr>
            <a:spLocks noGrp="1"/>
          </p:cNvSpPr>
          <p:nvPr>
            <p:ph idx="1"/>
          </p:nvPr>
        </p:nvSpPr>
        <p:spPr>
          <a:xfrm>
            <a:off x="1217388" y="1245871"/>
            <a:ext cx="10178322" cy="5337810"/>
          </a:xfrm>
        </p:spPr>
        <p:txBody>
          <a:bodyPr>
            <a:normAutofit fontScale="77500" lnSpcReduction="20000"/>
          </a:bodyPr>
          <a:lstStyle/>
          <a:p>
            <a:pPr marL="0" indent="0">
              <a:buNone/>
            </a:pPr>
            <a:r>
              <a:rPr lang="ro-RO" sz="2800" dirty="0">
                <a:latin typeface="Times" pitchFamily="2" charset="0"/>
              </a:rPr>
              <a:t>1. Interfața GDI;</a:t>
            </a:r>
          </a:p>
          <a:p>
            <a:pPr marL="0" indent="0">
              <a:buNone/>
            </a:pPr>
            <a:r>
              <a:rPr lang="ro-RO" sz="2800" dirty="0">
                <a:latin typeface="Times" pitchFamily="2" charset="0"/>
              </a:rPr>
              <a:t> 	1.1 </a:t>
            </a:r>
            <a:r>
              <a:rPr lang="ro-RO" sz="2400" dirty="0">
                <a:latin typeface="Times" pitchFamily="2" charset="0"/>
              </a:rPr>
              <a:t>Filosofia GDI;</a:t>
            </a:r>
          </a:p>
          <a:p>
            <a:pPr marL="0" indent="0">
              <a:buNone/>
            </a:pPr>
            <a:r>
              <a:rPr lang="ro-RO" sz="2400" dirty="0">
                <a:latin typeface="Times" pitchFamily="2" charset="0"/>
              </a:rPr>
              <a:t>	1.2 Structura interfeței GDI;</a:t>
            </a:r>
          </a:p>
          <a:p>
            <a:pPr marL="0" indent="0">
              <a:buNone/>
            </a:pPr>
            <a:r>
              <a:rPr lang="ro-RO" sz="2400" dirty="0">
                <a:latin typeface="Times" pitchFamily="2" charset="0"/>
              </a:rPr>
              <a:t>	1.3 Contextul de dispozitiv;</a:t>
            </a:r>
          </a:p>
          <a:p>
            <a:pPr marL="0" indent="0">
              <a:buNone/>
            </a:pPr>
            <a:r>
              <a:rPr lang="ro-RO" sz="2800" dirty="0">
                <a:latin typeface="Times" pitchFamily="2" charset="0"/>
              </a:rPr>
              <a:t>2. Pictograme;</a:t>
            </a:r>
          </a:p>
          <a:p>
            <a:pPr marL="457200" lvl="1" indent="0">
              <a:buNone/>
            </a:pPr>
            <a:r>
              <a:rPr lang="ro-RO" sz="2600" dirty="0">
                <a:latin typeface="Times" pitchFamily="2" charset="0"/>
              </a:rPr>
              <a:t>	 2.1 </a:t>
            </a:r>
            <a:r>
              <a:rPr lang="ro-RO" sz="2400" dirty="0">
                <a:latin typeface="Times" pitchFamily="2" charset="0"/>
              </a:rPr>
              <a:t>Tipuri de pictograme și mărimea lor;</a:t>
            </a:r>
          </a:p>
          <a:p>
            <a:pPr marL="457200" lvl="1" indent="0">
              <a:buNone/>
            </a:pPr>
            <a:r>
              <a:rPr lang="ro-RO" sz="2400" dirty="0">
                <a:latin typeface="Times" pitchFamily="2" charset="0"/>
              </a:rPr>
              <a:t>	 2.2 Preluarea dimensiunilor </a:t>
            </a:r>
            <a:r>
              <a:rPr lang="ro-RO" sz="2400" dirty="0" err="1">
                <a:latin typeface="Times" pitchFamily="2" charset="0"/>
              </a:rPr>
              <a:t>System</a:t>
            </a:r>
            <a:r>
              <a:rPr lang="ro-RO" sz="2400" dirty="0">
                <a:latin typeface="Times" pitchFamily="2" charset="0"/>
              </a:rPr>
              <a:t>;</a:t>
            </a:r>
          </a:p>
          <a:p>
            <a:pPr marL="457200" lvl="1" indent="0">
              <a:buNone/>
            </a:pPr>
            <a:r>
              <a:rPr lang="ro-RO" sz="2400" dirty="0">
                <a:latin typeface="Times" pitchFamily="2" charset="0"/>
              </a:rPr>
              <a:t>	 2.3 Preluarea dimensiunilor Shell;</a:t>
            </a:r>
          </a:p>
          <a:p>
            <a:pPr marL="0" indent="0">
              <a:buNone/>
            </a:pPr>
            <a:r>
              <a:rPr lang="ro-RO" sz="2800" dirty="0">
                <a:latin typeface="Times" pitchFamily="2" charset="0"/>
              </a:rPr>
              <a:t>3. Cursoare;</a:t>
            </a:r>
          </a:p>
          <a:p>
            <a:pPr marL="914400" lvl="2" indent="0">
              <a:buNone/>
            </a:pPr>
            <a:r>
              <a:rPr lang="ro-RO" sz="2400" dirty="0">
                <a:latin typeface="Times" pitchFamily="2" charset="0"/>
              </a:rPr>
              <a:t>3.1 Afișarea cursorului;</a:t>
            </a:r>
          </a:p>
          <a:p>
            <a:pPr marL="0" indent="0">
              <a:buNone/>
            </a:pPr>
            <a:r>
              <a:rPr lang="ro-RO" sz="2800" dirty="0">
                <a:latin typeface="Times" pitchFamily="2" charset="0"/>
              </a:rPr>
              <a:t>4. Imaginile BITMAP;</a:t>
            </a:r>
          </a:p>
          <a:p>
            <a:pPr marL="0" indent="0">
              <a:buNone/>
            </a:pPr>
            <a:r>
              <a:rPr lang="ro-RO" sz="2800" dirty="0">
                <a:latin typeface="Times" pitchFamily="2" charset="0"/>
              </a:rPr>
              <a:t>	 4.1 </a:t>
            </a:r>
            <a:r>
              <a:rPr lang="ro-RO" sz="2500" dirty="0">
                <a:latin typeface="Times" pitchFamily="2" charset="0"/>
              </a:rPr>
              <a:t>Structura BITMAP;</a:t>
            </a:r>
          </a:p>
          <a:p>
            <a:pPr marL="0" indent="0">
              <a:buNone/>
            </a:pPr>
            <a:r>
              <a:rPr lang="ro-RO" sz="2500" dirty="0">
                <a:latin typeface="Times" pitchFamily="2" charset="0"/>
              </a:rPr>
              <a:t>	</a:t>
            </a:r>
            <a:r>
              <a:rPr lang="en-US" sz="2500" dirty="0">
                <a:latin typeface="Times" pitchFamily="2" charset="0"/>
              </a:rPr>
              <a:t> 4.2 </a:t>
            </a:r>
            <a:r>
              <a:rPr lang="ro-RO" sz="2500" dirty="0">
                <a:latin typeface="Times" pitchFamily="2" charset="0"/>
              </a:rPr>
              <a:t>Funcția </a:t>
            </a:r>
            <a:r>
              <a:rPr lang="ro-RO" sz="2500" dirty="0" err="1">
                <a:latin typeface="Times" pitchFamily="2" charset="0"/>
              </a:rPr>
              <a:t>CreateBitmapIndirect</a:t>
            </a:r>
            <a:r>
              <a:rPr lang="ro-RO" sz="2500" dirty="0">
                <a:latin typeface="Times" pitchFamily="2" charset="0"/>
              </a:rPr>
              <a:t>;</a:t>
            </a:r>
          </a:p>
          <a:p>
            <a:pPr marL="0" indent="0">
              <a:buNone/>
            </a:pPr>
            <a:r>
              <a:rPr lang="ro-RO" sz="2800" dirty="0">
                <a:latin typeface="Times" pitchFamily="2" charset="0"/>
              </a:rPr>
              <a:t>5. Șiruri de caractere.</a:t>
            </a:r>
          </a:p>
        </p:txBody>
      </p:sp>
    </p:spTree>
    <p:extLst>
      <p:ext uri="{BB962C8B-B14F-4D97-AF65-F5344CB8AC3E}">
        <p14:creationId xmlns:p14="http://schemas.microsoft.com/office/powerpoint/2010/main" val="107779440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734D91-5567-EB4C-AB85-B23D815774FA}"/>
              </a:ext>
            </a:extLst>
          </p:cNvPr>
          <p:cNvSpPr>
            <a:spLocks noGrp="1"/>
          </p:cNvSpPr>
          <p:nvPr>
            <p:ph type="title"/>
          </p:nvPr>
        </p:nvSpPr>
        <p:spPr/>
        <p:txBody>
          <a:bodyPr/>
          <a:lstStyle/>
          <a:p>
            <a:pPr algn="ctr"/>
            <a:r>
              <a:rPr lang="ro-RO" cap="none" dirty="0">
                <a:latin typeface="Times" pitchFamily="2" charset="0"/>
              </a:rPr>
              <a:t>1. Interfața GDI</a:t>
            </a:r>
          </a:p>
        </p:txBody>
      </p:sp>
      <p:sp>
        <p:nvSpPr>
          <p:cNvPr id="3" name="Content Placeholder 2">
            <a:extLst>
              <a:ext uri="{FF2B5EF4-FFF2-40B4-BE49-F238E27FC236}">
                <a16:creationId xmlns:a16="http://schemas.microsoft.com/office/drawing/2014/main" xmlns="" id="{0BC3D490-F99B-B944-A8AE-BC863D20965C}"/>
              </a:ext>
            </a:extLst>
          </p:cNvPr>
          <p:cNvSpPr>
            <a:spLocks noGrp="1"/>
          </p:cNvSpPr>
          <p:nvPr>
            <p:ph idx="1"/>
          </p:nvPr>
        </p:nvSpPr>
        <p:spPr/>
        <p:txBody>
          <a:bodyPr/>
          <a:lstStyle/>
          <a:p>
            <a:r>
              <a:rPr lang="ro-RO" dirty="0">
                <a:latin typeface="Times" pitchFamily="2" charset="0"/>
              </a:rPr>
              <a:t>Interfața dispozitivului grafic (</a:t>
            </a:r>
            <a:r>
              <a:rPr lang="en-US" dirty="0">
                <a:latin typeface="Times" pitchFamily="2" charset="0"/>
              </a:rPr>
              <a:t>Graphics Device Interface</a:t>
            </a:r>
            <a:r>
              <a:rPr lang="ro-RO" dirty="0">
                <a:latin typeface="Times" pitchFamily="2" charset="0"/>
              </a:rPr>
              <a:t>) permite aplicațiilor să utilizeze grafică și text formatat atât pentru afișare video, cât și pentru imprimantă.  Aplicațiile care sunt bazate pe Windows nu accesează hardware-ul în mod direct, dar în schimb GDI interacționează cu driverele dispozitivului în numele aplicației.</a:t>
            </a:r>
          </a:p>
          <a:p>
            <a:r>
              <a:rPr lang="ro-RO" dirty="0">
                <a:latin typeface="Times" pitchFamily="2" charset="0"/>
              </a:rPr>
              <a:t>GDI poate fi utilizat în toate aplicațiile bazate pe Windows.</a:t>
            </a:r>
          </a:p>
        </p:txBody>
      </p:sp>
    </p:spTree>
    <p:extLst>
      <p:ext uri="{BB962C8B-B14F-4D97-AF65-F5344CB8AC3E}">
        <p14:creationId xmlns:p14="http://schemas.microsoft.com/office/powerpoint/2010/main" val="268645604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6EB4E-7E8E-2B45-9A18-EADD18CDBFF4}"/>
              </a:ext>
            </a:extLst>
          </p:cNvPr>
          <p:cNvSpPr>
            <a:spLocks noGrp="1"/>
          </p:cNvSpPr>
          <p:nvPr>
            <p:ph type="title"/>
          </p:nvPr>
        </p:nvSpPr>
        <p:spPr/>
        <p:txBody>
          <a:bodyPr/>
          <a:lstStyle/>
          <a:p>
            <a:pPr algn="ctr"/>
            <a:r>
              <a:rPr lang="ro-RO" cap="none" dirty="0">
                <a:latin typeface="Times" pitchFamily="2" charset="0"/>
              </a:rPr>
              <a:t>1.1 Filosofia GDI</a:t>
            </a:r>
          </a:p>
        </p:txBody>
      </p:sp>
      <p:sp>
        <p:nvSpPr>
          <p:cNvPr id="3" name="Content Placeholder 2">
            <a:extLst>
              <a:ext uri="{FF2B5EF4-FFF2-40B4-BE49-F238E27FC236}">
                <a16:creationId xmlns:a16="http://schemas.microsoft.com/office/drawing/2014/main" xmlns="" id="{016A0ED1-E664-714B-8569-56AA204A3D82}"/>
              </a:ext>
            </a:extLst>
          </p:cNvPr>
          <p:cNvSpPr>
            <a:spLocks noGrp="1"/>
          </p:cNvSpPr>
          <p:nvPr>
            <p:ph idx="1"/>
          </p:nvPr>
        </p:nvSpPr>
        <p:spPr>
          <a:xfrm>
            <a:off x="1137378" y="1405891"/>
            <a:ext cx="10178322" cy="3593591"/>
          </a:xfrm>
        </p:spPr>
        <p:txBody>
          <a:bodyPr>
            <a:normAutofit/>
          </a:bodyPr>
          <a:lstStyle/>
          <a:p>
            <a:r>
              <a:rPr lang="ro-RO" dirty="0">
                <a:latin typeface="Times" pitchFamily="2" charset="0"/>
              </a:rPr>
              <a:t>În versiunile pe 32 de biți ale sistemului de operare Windows elementele grafice sunt manipulate în principal prin funcțiile exportate din bibliotecile cu legăturile dinamice GDI32.DLL, care la rândul ei folosește biblioteca cu legături dinamice pe 16 biți GDI.EXE. Aceste module apelează proceduri din diferite fișiere driver pentru afișarea unui fișier .DRV (</a:t>
            </a:r>
            <a:r>
              <a:rPr lang="en-US" dirty="0">
                <a:latin typeface="Times" pitchFamily="2" charset="0"/>
              </a:rPr>
              <a:t>Windows Device Driver</a:t>
            </a:r>
            <a:r>
              <a:rPr lang="ro-RO" dirty="0">
                <a:latin typeface="Times" pitchFamily="2" charset="0"/>
              </a:rPr>
              <a:t>), pentru afișarea lui pe ecran sau posibil afișarea a mai multe fișiere .DRV care controlează imprimantele și plotterele.</a:t>
            </a:r>
          </a:p>
          <a:p>
            <a:r>
              <a:rPr lang="ro-RO" dirty="0">
                <a:latin typeface="Times" pitchFamily="2" charset="0"/>
              </a:rPr>
              <a:t>Unul din cele mai principale scopuri GDI este :</a:t>
            </a:r>
          </a:p>
          <a:p>
            <a:pPr lvl="1"/>
            <a:r>
              <a:rPr lang="ro-RO" dirty="0">
                <a:latin typeface="Times" pitchFamily="2" charset="0"/>
              </a:rPr>
              <a:t>Permiterea a manipulării elementelor grafice independent de dispozitiv.</a:t>
            </a:r>
          </a:p>
          <a:p>
            <a:endParaRPr lang="en-US" dirty="0"/>
          </a:p>
        </p:txBody>
      </p:sp>
    </p:spTree>
    <p:extLst>
      <p:ext uri="{BB962C8B-B14F-4D97-AF65-F5344CB8AC3E}">
        <p14:creationId xmlns:p14="http://schemas.microsoft.com/office/powerpoint/2010/main" val="3880030297"/>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BE433-46E5-A74F-89DF-1CAF3F108F9F}"/>
              </a:ext>
            </a:extLst>
          </p:cNvPr>
          <p:cNvSpPr>
            <a:spLocks noGrp="1"/>
          </p:cNvSpPr>
          <p:nvPr>
            <p:ph type="title"/>
          </p:nvPr>
        </p:nvSpPr>
        <p:spPr/>
        <p:txBody>
          <a:bodyPr/>
          <a:lstStyle/>
          <a:p>
            <a:pPr algn="ctr"/>
            <a:r>
              <a:rPr lang="ro-RO" cap="none" dirty="0">
                <a:latin typeface="Times" pitchFamily="2" charset="0"/>
              </a:rPr>
              <a:t>1.1 Filosofia GDI</a:t>
            </a:r>
            <a:endParaRPr lang="ro-RO" cap="none" dirty="0"/>
          </a:p>
        </p:txBody>
      </p:sp>
      <p:sp>
        <p:nvSpPr>
          <p:cNvPr id="3" name="Content Placeholder 2">
            <a:extLst>
              <a:ext uri="{FF2B5EF4-FFF2-40B4-BE49-F238E27FC236}">
                <a16:creationId xmlns:a16="http://schemas.microsoft.com/office/drawing/2014/main" xmlns="" id="{D55746D1-2897-624B-B6E2-06DC576EE1CF}"/>
              </a:ext>
            </a:extLst>
          </p:cNvPr>
          <p:cNvSpPr>
            <a:spLocks noGrp="1"/>
          </p:cNvSpPr>
          <p:nvPr>
            <p:ph idx="1"/>
          </p:nvPr>
        </p:nvSpPr>
        <p:spPr/>
        <p:txBody>
          <a:bodyPr/>
          <a:lstStyle/>
          <a:p>
            <a:r>
              <a:rPr lang="ro-RO" dirty="0">
                <a:latin typeface="Times" pitchFamily="2" charset="0"/>
              </a:rPr>
              <a:t>Dispozitivele grafice de ieșire rastru și vectoriale.</a:t>
            </a:r>
          </a:p>
          <a:p>
            <a:r>
              <a:rPr lang="ro-RO" dirty="0">
                <a:latin typeface="Times" pitchFamily="2" charset="0"/>
              </a:rPr>
              <a:t>Majoritatea limbajelor de programare cu posibilități grafice tradiționale se bazează pe vectori. pentru limbajele tradiționale GDI este o interfață de nivel înalt către componente hardware ale dispozitivelor grafice.</a:t>
            </a:r>
          </a:p>
          <a:p>
            <a:r>
              <a:rPr lang="ro-RO" dirty="0">
                <a:latin typeface="Times" pitchFamily="2" charset="0"/>
              </a:rPr>
              <a:t>Însă GDI are oricare limite, este un sistem de afișare static, ce permite numai animații limitate, nu asigură un suport direct pentru afișarea tridimensională sau pentru rotirea obiectelor.</a:t>
            </a:r>
          </a:p>
        </p:txBody>
      </p:sp>
    </p:spTree>
    <p:extLst>
      <p:ext uri="{BB962C8B-B14F-4D97-AF65-F5344CB8AC3E}">
        <p14:creationId xmlns:p14="http://schemas.microsoft.com/office/powerpoint/2010/main" val="328397085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C93179-3025-7244-8877-9FE37110C0EB}"/>
              </a:ext>
            </a:extLst>
          </p:cNvPr>
          <p:cNvSpPr>
            <a:spLocks noGrp="1"/>
          </p:cNvSpPr>
          <p:nvPr>
            <p:ph type="title"/>
          </p:nvPr>
        </p:nvSpPr>
        <p:spPr/>
        <p:txBody>
          <a:bodyPr/>
          <a:lstStyle/>
          <a:p>
            <a:pPr algn="ctr"/>
            <a:r>
              <a:rPr lang="ro-RO" cap="none" dirty="0">
                <a:latin typeface="Times" pitchFamily="2" charset="0"/>
              </a:rPr>
              <a:t>1.2 Structura interfeței GDI</a:t>
            </a:r>
          </a:p>
        </p:txBody>
      </p:sp>
      <p:sp>
        <p:nvSpPr>
          <p:cNvPr id="3" name="Content Placeholder 2">
            <a:extLst>
              <a:ext uri="{FF2B5EF4-FFF2-40B4-BE49-F238E27FC236}">
                <a16:creationId xmlns:a16="http://schemas.microsoft.com/office/drawing/2014/main" xmlns="" id="{D2782610-F0E5-EC43-A696-E4C612819747}"/>
              </a:ext>
            </a:extLst>
          </p:cNvPr>
          <p:cNvSpPr>
            <a:spLocks noGrp="1"/>
          </p:cNvSpPr>
          <p:nvPr>
            <p:ph idx="1"/>
          </p:nvPr>
        </p:nvSpPr>
        <p:spPr/>
        <p:txBody>
          <a:bodyPr/>
          <a:lstStyle/>
          <a:p>
            <a:r>
              <a:rPr lang="ro-RO" dirty="0">
                <a:latin typeface="Times" pitchFamily="2" charset="0"/>
              </a:rPr>
              <a:t>Structura generală:</a:t>
            </a:r>
          </a:p>
          <a:p>
            <a:r>
              <a:rPr lang="ro-RO" dirty="0">
                <a:latin typeface="Times" pitchFamily="2" charset="0"/>
              </a:rPr>
              <a:t>Structura interfeței GDI are 5 tipuri de funcții:</a:t>
            </a:r>
          </a:p>
          <a:p>
            <a:pPr lvl="1"/>
            <a:r>
              <a:rPr lang="ro-RO" dirty="0">
                <a:latin typeface="Times" pitchFamily="2" charset="0"/>
              </a:rPr>
              <a:t>Funcții care obțin (creează) și eliberează (distrug) un DC (Display </a:t>
            </a:r>
            <a:r>
              <a:rPr lang="ro-RO" dirty="0" err="1">
                <a:latin typeface="Times" pitchFamily="2" charset="0"/>
              </a:rPr>
              <a:t>Device</a:t>
            </a:r>
            <a:r>
              <a:rPr lang="ro-RO" dirty="0">
                <a:latin typeface="Times" pitchFamily="2" charset="0"/>
              </a:rPr>
              <a:t> </a:t>
            </a:r>
            <a:r>
              <a:rPr lang="ro-RO" dirty="0" err="1">
                <a:latin typeface="Times" pitchFamily="2" charset="0"/>
              </a:rPr>
              <a:t>Contexts</a:t>
            </a:r>
            <a:r>
              <a:rPr lang="ro-RO" dirty="0">
                <a:latin typeface="Times" pitchFamily="2" charset="0"/>
              </a:rPr>
              <a:t>);</a:t>
            </a:r>
          </a:p>
          <a:p>
            <a:pPr lvl="1"/>
            <a:r>
              <a:rPr lang="ro-RO" dirty="0">
                <a:latin typeface="Times" pitchFamily="2" charset="0"/>
              </a:rPr>
              <a:t>Funcții care obțin informații despre contextul de dispozitiv;</a:t>
            </a:r>
          </a:p>
          <a:p>
            <a:pPr lvl="1"/>
            <a:r>
              <a:rPr lang="ro-RO" dirty="0">
                <a:latin typeface="Times" pitchFamily="2" charset="0"/>
              </a:rPr>
              <a:t>Funcții care desenează ceva;</a:t>
            </a:r>
          </a:p>
          <a:p>
            <a:pPr lvl="1"/>
            <a:r>
              <a:rPr lang="ro-RO" dirty="0">
                <a:latin typeface="Times" pitchFamily="2" charset="0"/>
              </a:rPr>
              <a:t>Funcții care stabilesc sau obțin atribute ale DC;</a:t>
            </a:r>
          </a:p>
          <a:p>
            <a:pPr lvl="1"/>
            <a:r>
              <a:rPr lang="ro-RO" dirty="0">
                <a:latin typeface="Times" pitchFamily="2" charset="0"/>
              </a:rPr>
              <a:t>Funcții care lucrează cu obiecte GDI;</a:t>
            </a:r>
          </a:p>
          <a:p>
            <a:pPr marL="457200" lvl="1" indent="0">
              <a:buNone/>
            </a:pPr>
            <a:r>
              <a:rPr lang="ro-RO" dirty="0"/>
              <a:t> </a:t>
            </a:r>
          </a:p>
        </p:txBody>
      </p:sp>
    </p:spTree>
    <p:extLst>
      <p:ext uri="{BB962C8B-B14F-4D97-AF65-F5344CB8AC3E}">
        <p14:creationId xmlns:p14="http://schemas.microsoft.com/office/powerpoint/2010/main" val="301200537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24DC98-E48F-304A-97FF-9FAE950E8987}"/>
              </a:ext>
            </a:extLst>
          </p:cNvPr>
          <p:cNvSpPr>
            <a:spLocks noGrp="1"/>
          </p:cNvSpPr>
          <p:nvPr>
            <p:ph type="title"/>
          </p:nvPr>
        </p:nvSpPr>
        <p:spPr/>
        <p:txBody>
          <a:bodyPr/>
          <a:lstStyle/>
          <a:p>
            <a:pPr algn="ctr"/>
            <a:r>
              <a:rPr lang="ro-RO" cap="none" dirty="0">
                <a:latin typeface="Times" pitchFamily="2" charset="0"/>
              </a:rPr>
              <a:t>1.3 Contextul de dispozitiv</a:t>
            </a:r>
          </a:p>
        </p:txBody>
      </p:sp>
      <p:sp>
        <p:nvSpPr>
          <p:cNvPr id="3" name="Content Placeholder 2">
            <a:extLst>
              <a:ext uri="{FF2B5EF4-FFF2-40B4-BE49-F238E27FC236}">
                <a16:creationId xmlns:a16="http://schemas.microsoft.com/office/drawing/2014/main" xmlns="" id="{F9B1D32E-DC11-204E-84EF-29B2BE0B66AE}"/>
              </a:ext>
            </a:extLst>
          </p:cNvPr>
          <p:cNvSpPr>
            <a:spLocks noGrp="1"/>
          </p:cNvSpPr>
          <p:nvPr>
            <p:ph idx="1"/>
          </p:nvPr>
        </p:nvSpPr>
        <p:spPr/>
        <p:txBody>
          <a:bodyPr/>
          <a:lstStyle/>
          <a:p>
            <a:r>
              <a:rPr lang="ro-RO" dirty="0">
                <a:latin typeface="Times" pitchFamily="2" charset="0"/>
              </a:rPr>
              <a:t>Contextul de dispozitiv este nevoie atunci când:</a:t>
            </a:r>
          </a:p>
          <a:p>
            <a:pPr lvl="1"/>
            <a:r>
              <a:rPr lang="ro-RO" dirty="0">
                <a:latin typeface="Times" pitchFamily="2" charset="0"/>
              </a:rPr>
              <a:t>dorim să desenăm la un dispozitiv grafic de ieșire;</a:t>
            </a:r>
          </a:p>
          <a:p>
            <a:pPr lvl="1"/>
            <a:r>
              <a:rPr lang="ro-RO" dirty="0">
                <a:latin typeface="Times" pitchFamily="2" charset="0"/>
              </a:rPr>
              <a:t>contextul de dispozitiv conține mai multe atribute care specifică modul de lucru al funcțiilor GDI pentru dispozitivul respectiv.</a:t>
            </a:r>
          </a:p>
          <a:p>
            <a:pPr marL="225425" lvl="1" indent="0">
              <a:buNone/>
            </a:pPr>
            <a:r>
              <a:rPr lang="ro-RO" dirty="0" err="1">
                <a:latin typeface="Times" pitchFamily="2" charset="0"/>
              </a:rPr>
              <a:t>TextOut</a:t>
            </a:r>
            <a:r>
              <a:rPr lang="ro-RO" dirty="0">
                <a:latin typeface="Times" pitchFamily="2" charset="0"/>
              </a:rPr>
              <a:t> – specifică numai </a:t>
            </a:r>
            <a:r>
              <a:rPr lang="ro-RO" dirty="0" err="1">
                <a:latin typeface="Times" pitchFamily="2" charset="0"/>
              </a:rPr>
              <a:t>hdc</a:t>
            </a:r>
            <a:r>
              <a:rPr lang="ro-RO" dirty="0">
                <a:latin typeface="Times" pitchFamily="2" charset="0"/>
              </a:rPr>
              <a:t> (</a:t>
            </a:r>
            <a:r>
              <a:rPr lang="en-US" dirty="0">
                <a:latin typeface="Times" pitchFamily="2" charset="0"/>
              </a:rPr>
              <a:t>Handle to Device Context</a:t>
            </a:r>
            <a:r>
              <a:rPr lang="ro-RO" dirty="0">
                <a:latin typeface="Times" pitchFamily="2" charset="0"/>
              </a:rPr>
              <a:t>), coordonatele de început a textului și lungimea acestuia.</a:t>
            </a:r>
          </a:p>
          <a:p>
            <a:pPr marL="225425" lvl="1" indent="0">
              <a:buNone/>
            </a:pPr>
            <a:r>
              <a:rPr lang="ro-RO" dirty="0">
                <a:latin typeface="Times" pitchFamily="2" charset="0"/>
              </a:rPr>
              <a:t>Atunci când dorim să modificăm unul dintre atributele contextului de dispozitiv, apelăm la o funcție specializată </a:t>
            </a:r>
          </a:p>
          <a:p>
            <a:pPr marL="225425" lvl="1" indent="0">
              <a:buNone/>
            </a:pPr>
            <a:r>
              <a:rPr lang="ro-RO" dirty="0">
                <a:latin typeface="Times" pitchFamily="2" charset="0"/>
              </a:rPr>
              <a:t>		</a:t>
            </a:r>
            <a:r>
              <a:rPr lang="en-US" dirty="0" err="1">
                <a:latin typeface="Times" pitchFamily="2" charset="0"/>
              </a:rPr>
              <a:t>idSaved</a:t>
            </a:r>
            <a:r>
              <a:rPr lang="en-US" dirty="0">
                <a:latin typeface="Times" pitchFamily="2" charset="0"/>
              </a:rPr>
              <a:t> = </a:t>
            </a:r>
            <a:r>
              <a:rPr lang="en-US" dirty="0" err="1">
                <a:latin typeface="Times" pitchFamily="2" charset="0"/>
              </a:rPr>
              <a:t>SaveDC</a:t>
            </a:r>
            <a:r>
              <a:rPr lang="en-US" dirty="0">
                <a:latin typeface="Times" pitchFamily="2" charset="0"/>
              </a:rPr>
              <a:t> (</a:t>
            </a:r>
            <a:r>
              <a:rPr lang="en-US" dirty="0" err="1">
                <a:latin typeface="Times" pitchFamily="2" charset="0"/>
              </a:rPr>
              <a:t>hdc</a:t>
            </a:r>
            <a:r>
              <a:rPr lang="en-US" dirty="0">
                <a:latin typeface="Times" pitchFamily="2" charset="0"/>
              </a:rPr>
              <a:t>) ;</a:t>
            </a:r>
            <a:endParaRPr lang="ro-RO" dirty="0">
              <a:latin typeface="Times" pitchFamily="2" charset="0"/>
            </a:endParaRPr>
          </a:p>
          <a:p>
            <a:pPr marL="44450" lvl="1" indent="0">
              <a:buNone/>
            </a:pPr>
            <a:endParaRPr lang="ro-RO" dirty="0"/>
          </a:p>
        </p:txBody>
      </p:sp>
    </p:spTree>
    <p:extLst>
      <p:ext uri="{BB962C8B-B14F-4D97-AF65-F5344CB8AC3E}">
        <p14:creationId xmlns:p14="http://schemas.microsoft.com/office/powerpoint/2010/main" val="2374611457"/>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4AFBB7-8ECF-544F-9B0C-8F1F04D4654C}"/>
              </a:ext>
            </a:extLst>
          </p:cNvPr>
          <p:cNvSpPr>
            <a:spLocks noGrp="1"/>
          </p:cNvSpPr>
          <p:nvPr>
            <p:ph type="title"/>
          </p:nvPr>
        </p:nvSpPr>
        <p:spPr/>
        <p:txBody>
          <a:bodyPr>
            <a:normAutofit fontScale="90000"/>
          </a:bodyPr>
          <a:lstStyle/>
          <a:p>
            <a:pPr algn="ctr"/>
            <a:r>
              <a:rPr lang="ro-RO" sz="5400" cap="none" dirty="0">
                <a:latin typeface="Times" pitchFamily="2" charset="0"/>
              </a:rPr>
              <a:t>2. Pictograme</a:t>
            </a:r>
            <a:r>
              <a:rPr lang="ro-RO" sz="5400" dirty="0">
                <a:latin typeface="Times" pitchFamily="2" charset="0"/>
              </a:rPr>
              <a:t/>
            </a:r>
            <a:br>
              <a:rPr lang="ro-RO" sz="5400" dirty="0">
                <a:latin typeface="Times" pitchFamily="2" charset="0"/>
              </a:rPr>
            </a:br>
            <a:endParaRPr lang="ro-RO" dirty="0"/>
          </a:p>
        </p:txBody>
      </p:sp>
      <p:sp>
        <p:nvSpPr>
          <p:cNvPr id="3" name="Content Placeholder 2">
            <a:extLst>
              <a:ext uri="{FF2B5EF4-FFF2-40B4-BE49-F238E27FC236}">
                <a16:creationId xmlns:a16="http://schemas.microsoft.com/office/drawing/2014/main" xmlns="" id="{A8E6A08D-A906-AB49-A861-D9032A666885}"/>
              </a:ext>
            </a:extLst>
          </p:cNvPr>
          <p:cNvSpPr>
            <a:spLocks noGrp="1"/>
          </p:cNvSpPr>
          <p:nvPr>
            <p:ph idx="1"/>
          </p:nvPr>
        </p:nvSpPr>
        <p:spPr/>
        <p:txBody>
          <a:bodyPr/>
          <a:lstStyle/>
          <a:p>
            <a:r>
              <a:rPr lang="ro-RO" dirty="0">
                <a:latin typeface="Times" pitchFamily="2" charset="0"/>
              </a:rPr>
              <a:t>Sistemul folosește pictograme în întreagă interfață cu utilizatorul pentru a prezenta obiecte precum fișiere, comenzi rapide, aplicații și documente. Funcțiile pictogramelor permit aplicațiilor să creeze, încarce, afișeze, aranjeze și să distrugă pictogramele.</a:t>
            </a:r>
          </a:p>
          <a:p>
            <a:endParaRPr lang="ro-RO" dirty="0">
              <a:latin typeface="Times" pitchFamily="2" charset="0"/>
            </a:endParaRPr>
          </a:p>
          <a:p>
            <a:endParaRPr lang="ro-RO" dirty="0">
              <a:latin typeface="Times" pitchFamily="2" charset="0"/>
            </a:endParaRPr>
          </a:p>
          <a:p>
            <a:endParaRPr lang="ro-RO" dirty="0">
              <a:latin typeface="Times" pitchFamily="2" charset="0"/>
            </a:endParaRPr>
          </a:p>
          <a:p>
            <a:endParaRPr lang="ro-RO" dirty="0"/>
          </a:p>
        </p:txBody>
      </p:sp>
      <p:pic>
        <p:nvPicPr>
          <p:cNvPr id="4" name="Picture 3">
            <a:extLst>
              <a:ext uri="{FF2B5EF4-FFF2-40B4-BE49-F238E27FC236}">
                <a16:creationId xmlns:a16="http://schemas.microsoft.com/office/drawing/2014/main" xmlns="" id="{7EEF9E98-4743-8D4F-9986-F3704DB9592E}"/>
              </a:ext>
            </a:extLst>
          </p:cNvPr>
          <p:cNvPicPr>
            <a:picLocks noChangeAspect="1"/>
          </p:cNvPicPr>
          <p:nvPr/>
        </p:nvPicPr>
        <p:blipFill>
          <a:blip r:embed="rId2"/>
          <a:stretch>
            <a:fillRect/>
          </a:stretch>
        </p:blipFill>
        <p:spPr>
          <a:xfrm>
            <a:off x="3703320" y="3393440"/>
            <a:ext cx="5063490" cy="2733040"/>
          </a:xfrm>
          <a:prstGeom prst="rect">
            <a:avLst/>
          </a:prstGeom>
        </p:spPr>
      </p:pic>
    </p:spTree>
    <p:extLst>
      <p:ext uri="{BB962C8B-B14F-4D97-AF65-F5344CB8AC3E}">
        <p14:creationId xmlns:p14="http://schemas.microsoft.com/office/powerpoint/2010/main" val="163478346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1858</TotalTime>
  <Words>1568</Words>
  <Application>Microsoft Office PowerPoint</Application>
  <PresentationFormat>Широкоэкранный</PresentationFormat>
  <Paragraphs>148</Paragraphs>
  <Slides>25</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25</vt:i4>
      </vt:variant>
    </vt:vector>
  </HeadingPairs>
  <TitlesOfParts>
    <vt:vector size="31" baseType="lpstr">
      <vt:lpstr>Arial</vt:lpstr>
      <vt:lpstr>Gill Sans MT</vt:lpstr>
      <vt:lpstr>Impact</vt:lpstr>
      <vt:lpstr>Times</vt:lpstr>
      <vt:lpstr>Times New Roman</vt:lpstr>
      <vt:lpstr>Badge</vt:lpstr>
      <vt:lpstr>Презентация PowerPoint</vt:lpstr>
      <vt:lpstr> Capitolul 9: Primitivele GDI </vt:lpstr>
      <vt:lpstr>Structura prelegerii:</vt:lpstr>
      <vt:lpstr>1. Interfața GDI</vt:lpstr>
      <vt:lpstr>1.1 Filosofia GDI</vt:lpstr>
      <vt:lpstr>1.1 Filosofia GDI</vt:lpstr>
      <vt:lpstr>1.2 Structura interfeței GDI</vt:lpstr>
      <vt:lpstr>1.3 Contextul de dispozitiv</vt:lpstr>
      <vt:lpstr>2. Pictograme </vt:lpstr>
      <vt:lpstr>2.1 Tipuri de pictograme și mărimea lor</vt:lpstr>
      <vt:lpstr>2.2 Preluarea dimensiunilor mici și mari a sistemului</vt:lpstr>
      <vt:lpstr>2.3 Preluarea dimensiunilor pictogramelor SHELL mici și mari </vt:lpstr>
      <vt:lpstr>Презентация PowerPoint</vt:lpstr>
      <vt:lpstr>3. Cursoare </vt:lpstr>
      <vt:lpstr>3.1 Afișarea cursorului</vt:lpstr>
      <vt:lpstr>Презентация PowerPoint</vt:lpstr>
      <vt:lpstr>Презентация PowerPoint</vt:lpstr>
      <vt:lpstr>4. Imaginile BITMAP</vt:lpstr>
      <vt:lpstr>4.1 Structura BITMAP</vt:lpstr>
      <vt:lpstr>4.2 Funcția CreateBitmapIndirect </vt:lpstr>
      <vt:lpstr>Презентация PowerPoint</vt:lpstr>
      <vt:lpstr>Valoare returnată </vt:lpstr>
      <vt:lpstr>Șiruri de caractere.</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Primitivele GDI </dc:title>
  <dc:creator>Microsoft Office User</dc:creator>
  <cp:lastModifiedBy>Учетная запись Майкрософт</cp:lastModifiedBy>
  <cp:revision>29</cp:revision>
  <dcterms:created xsi:type="dcterms:W3CDTF">2022-04-05T15:57:22Z</dcterms:created>
  <dcterms:modified xsi:type="dcterms:W3CDTF">2022-04-13T21:01:45Z</dcterms:modified>
</cp:coreProperties>
</file>