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78" r:id="rId9"/>
    <p:sldId id="257" r:id="rId10"/>
    <p:sldId id="259" r:id="rId11"/>
    <p:sldId id="260" r:id="rId12"/>
    <p:sldId id="261" r:id="rId13"/>
    <p:sldId id="262" r:id="rId14"/>
    <p:sldId id="264" r:id="rId15"/>
    <p:sldId id="263" r:id="rId16"/>
    <p:sldId id="277" r:id="rId17"/>
    <p:sldId id="276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7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0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9A92F-225C-46B8-95B3-179587FD42DF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36B83-2D73-4BBC-954F-58F72BB25F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82A4-7807-4BCF-AC52-38266322FC29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417-38B4-4BEE-90F4-1B66D5302C56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6B0F-BC4E-49C5-9734-49A424F550DE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7469-C8AA-44C2-88C3-B3DD54D07E33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7B1-F78C-41FA-95C9-057547E7D3D2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85D-09F1-4418-8387-25B7A9668EEF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C59D-8B05-450B-93B1-F85FE18C4B49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0B68-429A-46CA-8030-E11F267E4B79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520-1599-4F87-96C2-E27EACB04AE6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E11B-E49C-444F-9BC9-843C92071BCD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C70D-2CCA-4DF9-9632-301509D25FE9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7B45-E158-44CB-860C-F7984DE511E9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375-381C-4F7C-AE09-850F3209BBE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Команды ассемблера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адресации</a:t>
            </a:r>
          </a:p>
          <a:p>
            <a:r>
              <a:rPr lang="ru-RU" dirty="0"/>
              <a:t>Алфавит языка</a:t>
            </a:r>
          </a:p>
          <a:p>
            <a:r>
              <a:rPr lang="ru-RU" dirty="0"/>
              <a:t>Команды пересылки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62865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директива .MODEL позволяет определить используемую модель памяти. В приведенном примере задана модель </a:t>
            </a:r>
            <a:r>
              <a:rPr lang="ru-RU" dirty="0" err="1"/>
              <a:t>small</a:t>
            </a:r>
            <a:r>
              <a:rPr lang="ru-RU" dirty="0"/>
              <a:t>, которая предполагает использование двух сегментов памяти (каждый объемом до 64 Кбайт): первый для кода, а второй для данных и стека. </a:t>
            </a:r>
          </a:p>
          <a:p>
            <a:r>
              <a:rPr lang="ru-RU" dirty="0"/>
              <a:t>директива .DATA начинает область, в которой объявляются данные. </a:t>
            </a:r>
          </a:p>
          <a:p>
            <a:r>
              <a:rPr lang="ru-RU" dirty="0"/>
              <a:t>директива .CODE начинает область, в которой содержится код программы. </a:t>
            </a:r>
          </a:p>
          <a:p>
            <a:pPr lvl="1"/>
            <a:r>
              <a:rPr lang="ru-RU" dirty="0"/>
              <a:t>метка </a:t>
            </a:r>
            <a:r>
              <a:rPr lang="ru-RU" dirty="0" err="1"/>
              <a:t>start</a:t>
            </a:r>
            <a:r>
              <a:rPr lang="ru-RU" dirty="0"/>
              <a:t>: определяет точку, с которой произойдет запуск программы на выполнение (старт программы будет определять метка, записанная после директивы END). </a:t>
            </a:r>
          </a:p>
          <a:p>
            <a:pPr lvl="1"/>
            <a:r>
              <a:rPr lang="ru-RU" dirty="0"/>
              <a:t>директива END указывает на завершение кода программы.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Предложения языка ассемблера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Предложения могут содержать не более 128 символов. </a:t>
            </a:r>
          </a:p>
          <a:p>
            <a:endParaRPr lang="ru-RU" dirty="0"/>
          </a:p>
          <a:p>
            <a:r>
              <a:rPr lang="ru-RU" dirty="0"/>
              <a:t>Все предложения языка ассемблера делятся на команды и директивы. </a:t>
            </a:r>
          </a:p>
          <a:p>
            <a:endParaRPr lang="ru-RU" dirty="0"/>
          </a:p>
          <a:p>
            <a:r>
              <a:rPr lang="ru-RU" dirty="0"/>
              <a:t>Формат записи  предложений выглядит следующим образом: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b="1" dirty="0"/>
              <a:t>&lt;метка&gt; &lt;команда/директива&gt; &lt;операнды&gt; &lt;;комментарии&gt;</a:t>
            </a:r>
          </a:p>
          <a:p>
            <a:endParaRPr lang="ru-RU" dirty="0"/>
          </a:p>
          <a:p>
            <a:pPr lvl="1"/>
            <a:r>
              <a:rPr lang="ru-RU" dirty="0"/>
              <a:t>&lt;метка&gt; - необязательное символическое имя команды или директивы; </a:t>
            </a:r>
          </a:p>
          <a:p>
            <a:pPr lvl="1"/>
            <a:r>
              <a:rPr lang="ru-RU" dirty="0"/>
              <a:t>&lt;команда/директива&gt; - это обязательный параметр, который представляет собой имя инструкции или директивы; </a:t>
            </a:r>
          </a:p>
          <a:p>
            <a:pPr lvl="1"/>
            <a:r>
              <a:rPr lang="ru-RU" dirty="0"/>
              <a:t>&lt;операнды&gt; - параметр, задающий операнды; может быть ни одного, один, два и более. Ими могут быть константы, переменные, адреса памяти, имена регистров МП и т.п.</a:t>
            </a:r>
          </a:p>
          <a:p>
            <a:pPr lvl="1"/>
            <a:r>
              <a:rPr lang="ru-RU" dirty="0"/>
              <a:t>&lt;;комментарии&gt; - необязательный параметр, задающий комментарии.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Символьные имена, используемые для нахождения в памяти строки, в которой они записаны. </a:t>
            </a:r>
          </a:p>
          <a:p>
            <a:pPr>
              <a:buNone/>
            </a:pPr>
            <a:r>
              <a:rPr lang="ru-RU" dirty="0"/>
              <a:t>Символьные имена задают и переменные и включают следующие знаки: A-Z, </a:t>
            </a:r>
            <a:r>
              <a:rPr lang="ru-RU" dirty="0" err="1"/>
              <a:t>a-z</a:t>
            </a:r>
            <a:r>
              <a:rPr lang="ru-RU" dirty="0"/>
              <a:t>, _, @, $, ?, 0-9, причем первый знак не должен быть цифрой, $ и ?.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Ключевыми словами ассемблера являются: </a:t>
            </a:r>
          </a:p>
          <a:p>
            <a:r>
              <a:rPr lang="ru-RU" dirty="0"/>
              <a:t>директивы ассемблера; </a:t>
            </a:r>
          </a:p>
          <a:p>
            <a:r>
              <a:rPr lang="ru-RU" dirty="0"/>
              <a:t>инструкции процессора; </a:t>
            </a:r>
          </a:p>
          <a:p>
            <a:r>
              <a:rPr lang="ru-RU" dirty="0"/>
              <a:t>имена регистров; </a:t>
            </a:r>
          </a:p>
          <a:p>
            <a:r>
              <a:rPr lang="ru-RU" dirty="0"/>
              <a:t>операторы выражений.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Допустимы строки, содержащие только метки, в этом случае они задают адрес команды или директивы в следующей строке программы. </a:t>
            </a:r>
          </a:p>
          <a:p>
            <a:pPr>
              <a:buNone/>
            </a:pPr>
            <a:r>
              <a:rPr lang="ru-RU" dirty="0"/>
              <a:t>Метки, которые записываются в строке, не содержащей директиву, должны оканчиваться двоеточием.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b="1" dirty="0"/>
              <a:t>Команды и директивы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/>
              <a:t>Команды и директивы</a:t>
            </a:r>
            <a:r>
              <a:rPr lang="ru-RU" dirty="0"/>
              <a:t> определяют действия, которые должны быть выполнены в строке с ассемблерным кодом. </a:t>
            </a:r>
          </a:p>
          <a:p>
            <a:endParaRPr lang="ru-RU" u="sng" dirty="0"/>
          </a:p>
          <a:p>
            <a:r>
              <a:rPr lang="ru-RU" u="sng" dirty="0"/>
              <a:t>Команды или инструкции </a:t>
            </a:r>
            <a:r>
              <a:rPr lang="ru-RU" dirty="0"/>
              <a:t>процессора представляют собой мнемоническую форму записи машинных команд и  делятся на 5 групп:</a:t>
            </a:r>
          </a:p>
          <a:p>
            <a:endParaRPr lang="ru-RU" dirty="0"/>
          </a:p>
          <a:p>
            <a:pPr>
              <a:buNone/>
            </a:pPr>
            <a:r>
              <a:rPr lang="ru-RU" dirty="0"/>
              <a:t>		1) инструкции пересылки данных;</a:t>
            </a:r>
          </a:p>
          <a:p>
            <a:pPr>
              <a:buNone/>
            </a:pPr>
            <a:r>
              <a:rPr lang="ru-RU" dirty="0"/>
              <a:t>		2) арифметические, логические и операции сдвига;</a:t>
            </a:r>
          </a:p>
          <a:p>
            <a:pPr>
              <a:buNone/>
            </a:pPr>
            <a:r>
              <a:rPr lang="ru-RU" dirty="0"/>
              <a:t>		3) операции со строками;</a:t>
            </a:r>
          </a:p>
          <a:p>
            <a:pPr>
              <a:buNone/>
            </a:pPr>
            <a:r>
              <a:rPr lang="ru-RU" dirty="0"/>
              <a:t>		4) инструкции передачи управления;</a:t>
            </a:r>
          </a:p>
          <a:p>
            <a:pPr>
              <a:buNone/>
            </a:pPr>
            <a:r>
              <a:rPr lang="ru-RU" dirty="0"/>
              <a:t>		5) инструкции управления процессором.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000241"/>
            <a:ext cx="9144000" cy="3500461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/>
              <a:t>Директивы</a:t>
            </a:r>
            <a:r>
              <a:rPr lang="ru-RU" dirty="0"/>
              <a:t> ассемблера действуют лишь в период компиляции программы и позволяют устанавливать режимы компиляции, задавать структуру сегментации программы, определять содержимое полей данных, управлять печатью листинга программы, а также обеспечивают условную компиляцию и некоторые другие функции. В результате обработки директив компилятором объектный код не генерируется.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Операнды и 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Операнды </a:t>
            </a:r>
            <a:r>
              <a:rPr lang="ru-RU" dirty="0"/>
              <a:t>определяют непосредственные значения, регистры, фрагменты памяти и другие элементы, которыми манипулируют команды. Число операндов неявно задается кодом команды. Операндами могут быть имена регистров МП, константы, выражения и метки.</a:t>
            </a:r>
          </a:p>
          <a:p>
            <a:endParaRPr lang="ru-RU" dirty="0"/>
          </a:p>
          <a:p>
            <a:r>
              <a:rPr lang="ru-RU" b="1" dirty="0"/>
              <a:t>Комментарии </a:t>
            </a:r>
            <a:r>
              <a:rPr lang="ru-RU" dirty="0"/>
              <a:t>используются для документирования программы, они не влияют на размер выполняемого кода.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088" y="0"/>
            <a:ext cx="7931224" cy="634082"/>
          </a:xfrm>
        </p:spPr>
        <p:txBody>
          <a:bodyPr>
            <a:normAutofit fontScale="90000"/>
          </a:bodyPr>
          <a:lstStyle/>
          <a:p>
            <a:r>
              <a:rPr lang="ru-BY" b="1" dirty="0"/>
              <a:t>Структура </a:t>
            </a:r>
            <a:r>
              <a:rPr lang="en-US" b="1" dirty="0"/>
              <a:t>EXE</a:t>
            </a:r>
            <a:r>
              <a:rPr lang="ru-BY" b="1" dirty="0"/>
              <a:t>- и </a:t>
            </a:r>
            <a:r>
              <a:rPr lang="en-US" b="1" dirty="0"/>
              <a:t>COM</a:t>
            </a:r>
            <a:r>
              <a:rPr lang="ru-BY" b="1" dirty="0"/>
              <a:t>- программы</a:t>
            </a:r>
            <a:endParaRPr lang="ru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34082"/>
            <a:ext cx="91440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BY" sz="1600" dirty="0"/>
              <a:t>Следует отметить, что какой-либо фиксированной структуры программы на языке Ассемблера нет, но для небольших </a:t>
            </a:r>
            <a:r>
              <a:rPr lang="en-US" sz="1600" dirty="0"/>
              <a:t>EXE</a:t>
            </a:r>
            <a:r>
              <a:rPr lang="ru-BY" sz="1600" dirty="0"/>
              <a:t>-программ с </a:t>
            </a:r>
            <a:r>
              <a:rPr lang="ru-BY" sz="1600" dirty="0" err="1"/>
              <a:t>трехсегментной</a:t>
            </a:r>
            <a:r>
              <a:rPr lang="ru-BY" sz="1600" dirty="0"/>
              <a:t> структурой типична следующая структура:</a:t>
            </a:r>
          </a:p>
          <a:p>
            <a:r>
              <a:rPr lang="ru-BY" sz="1200" dirty="0"/>
              <a:t>;Определение сегмента стека</a:t>
            </a:r>
          </a:p>
          <a:p>
            <a:r>
              <a:rPr lang="en-US" sz="1200" dirty="0"/>
              <a:t>STAK SEGMENT STACK</a:t>
            </a:r>
          </a:p>
          <a:p>
            <a:r>
              <a:rPr lang="en-US" sz="1200" dirty="0"/>
              <a:t>DB 256 DUP(?)</a:t>
            </a:r>
          </a:p>
          <a:p>
            <a:r>
              <a:rPr lang="en-US" sz="1200" dirty="0"/>
              <a:t>STAK ENDS</a:t>
            </a:r>
          </a:p>
          <a:p>
            <a:r>
              <a:rPr lang="ru-BY" sz="1200" dirty="0"/>
              <a:t>;Определение сегмента данных</a:t>
            </a:r>
          </a:p>
          <a:p>
            <a:r>
              <a:rPr lang="en-US" sz="1200" dirty="0"/>
              <a:t>DATA SEGMENT</a:t>
            </a:r>
          </a:p>
          <a:p>
            <a:r>
              <a:rPr lang="en-US" sz="1200" dirty="0"/>
              <a:t>SYMB DB '#';</a:t>
            </a:r>
            <a:r>
              <a:rPr lang="ru-BY" sz="1200" dirty="0"/>
              <a:t> Описание переменной с именем </a:t>
            </a:r>
            <a:r>
              <a:rPr lang="en-US" sz="1200" dirty="0"/>
              <a:t>SYMB</a:t>
            </a:r>
            <a:r>
              <a:rPr lang="ru-RU" sz="1200" dirty="0"/>
              <a:t> </a:t>
            </a:r>
            <a:r>
              <a:rPr lang="ru-BY" sz="1200" dirty="0"/>
              <a:t>типа </a:t>
            </a:r>
            <a:r>
              <a:rPr lang="en-US" sz="1200" dirty="0"/>
              <a:t>Byte</a:t>
            </a:r>
            <a:r>
              <a:rPr lang="ru-BY" sz="1200" dirty="0"/>
              <a:t> и со значением «#»</a:t>
            </a:r>
          </a:p>
          <a:p>
            <a:r>
              <a:rPr lang="ru-BY" sz="1200" dirty="0"/>
              <a:t>. . .              ;Определение других переменных</a:t>
            </a:r>
            <a:endParaRPr lang="en-US" sz="1200" dirty="0"/>
          </a:p>
          <a:p>
            <a:r>
              <a:rPr lang="en-US" sz="1200" dirty="0"/>
              <a:t>DATA ENDS</a:t>
            </a:r>
          </a:p>
          <a:p>
            <a:r>
              <a:rPr lang="ru-BY" sz="1200" dirty="0"/>
              <a:t>;Определение сегмента кода</a:t>
            </a:r>
          </a:p>
          <a:p>
            <a:r>
              <a:rPr lang="en-US" sz="1200" dirty="0"/>
              <a:t>CODE SEGMENT</a:t>
            </a:r>
          </a:p>
          <a:p>
            <a:r>
              <a:rPr lang="en-US" sz="1200" dirty="0"/>
              <a:t>ASSUME CS:CODE,DS:DATA,SS:STAK</a:t>
            </a:r>
          </a:p>
          <a:p>
            <a:r>
              <a:rPr lang="en-US" sz="1200" dirty="0"/>
              <a:t>START:   </a:t>
            </a:r>
            <a:r>
              <a:rPr lang="ru-BY" sz="1200" dirty="0"/>
              <a:t> ;Точка входа в программу</a:t>
            </a:r>
            <a:r>
              <a:rPr lang="en-US" sz="1200" dirty="0"/>
              <a:t> START</a:t>
            </a:r>
          </a:p>
          <a:p>
            <a:r>
              <a:rPr lang="en-US" sz="1200" dirty="0"/>
              <a:t>XOR AX,AX </a:t>
            </a:r>
          </a:p>
          <a:p>
            <a:r>
              <a:rPr lang="en-US" sz="1200" dirty="0"/>
              <a:t>MOV </a:t>
            </a:r>
            <a:r>
              <a:rPr lang="en-US" sz="1200" dirty="0" err="1"/>
              <a:t>BX,@data</a:t>
            </a:r>
            <a:r>
              <a:rPr lang="en-US" sz="1200" dirty="0"/>
              <a:t> ;</a:t>
            </a:r>
            <a:r>
              <a:rPr lang="ru-BY" sz="1200" dirty="0"/>
              <a:t> ;Обязательная инициализация</a:t>
            </a:r>
            <a:endParaRPr lang="en-US" sz="1200" dirty="0"/>
          </a:p>
          <a:p>
            <a:r>
              <a:rPr lang="en-US" sz="1200" dirty="0"/>
              <a:t>MOV DS,BX ;</a:t>
            </a:r>
            <a:r>
              <a:rPr lang="ru-BY" sz="1200" dirty="0"/>
              <a:t> регистра </a:t>
            </a:r>
            <a:r>
              <a:rPr lang="en-US" sz="1200" dirty="0"/>
              <a:t>DS</a:t>
            </a:r>
            <a:r>
              <a:rPr lang="ru-BY" sz="1200" dirty="0"/>
              <a:t> в начале программы</a:t>
            </a:r>
            <a:endParaRPr lang="en-US" sz="1200" dirty="0"/>
          </a:p>
          <a:p>
            <a:r>
              <a:rPr lang="en-US" sz="1200" dirty="0"/>
              <a:t>CALL PROC1 ;</a:t>
            </a:r>
            <a:r>
              <a:rPr lang="ru-BY" sz="1200" dirty="0"/>
              <a:t> Пример вызова подпрограммы</a:t>
            </a:r>
            <a:endParaRPr lang="en-US" sz="1200" dirty="0"/>
          </a:p>
          <a:p>
            <a:r>
              <a:rPr lang="ru-BY" sz="1200" dirty="0"/>
              <a:t>;Определение подпрограммы</a:t>
            </a:r>
          </a:p>
          <a:p>
            <a:r>
              <a:rPr lang="en-US" sz="1200" dirty="0"/>
              <a:t>PROC1 PROC</a:t>
            </a:r>
          </a:p>
          <a:p>
            <a:r>
              <a:rPr lang="en-US" sz="1200" dirty="0"/>
              <a:t>  . . .  ;</a:t>
            </a:r>
            <a:r>
              <a:rPr lang="ru-BY" sz="1200" dirty="0"/>
              <a:t> Текст подпрограммы</a:t>
            </a:r>
          </a:p>
          <a:p>
            <a:r>
              <a:rPr lang="en-US" sz="1200" dirty="0"/>
              <a:t>PROC1 ENDP</a:t>
            </a:r>
          </a:p>
          <a:p>
            <a:r>
              <a:rPr lang="en-US" sz="1200" dirty="0"/>
              <a:t> . . . ;</a:t>
            </a:r>
            <a:r>
              <a:rPr lang="ru-BY" sz="1200" dirty="0"/>
              <a:t> Текст программы </a:t>
            </a:r>
            <a:endParaRPr lang="en-US" sz="1200" dirty="0"/>
          </a:p>
          <a:p>
            <a:r>
              <a:rPr lang="en-US" sz="1200" dirty="0"/>
              <a:t>MOV AH,4CH ;</a:t>
            </a:r>
            <a:r>
              <a:rPr lang="ru-BY" sz="1200" dirty="0"/>
              <a:t> Операторы завершения программы </a:t>
            </a:r>
            <a:endParaRPr lang="en-US" sz="1200" dirty="0"/>
          </a:p>
          <a:p>
            <a:r>
              <a:rPr lang="en-US" sz="1200" dirty="0"/>
              <a:t>INT 21H</a:t>
            </a:r>
          </a:p>
          <a:p>
            <a:r>
              <a:rPr lang="en-US" sz="1200" dirty="0"/>
              <a:t>CODE ENDS</a:t>
            </a:r>
          </a:p>
          <a:p>
            <a:r>
              <a:rPr lang="en-US" sz="1200" dirty="0"/>
              <a:t>END START</a:t>
            </a:r>
            <a:endParaRPr lang="ru-RU" sz="1200" dirty="0"/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0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088" y="0"/>
            <a:ext cx="7931224" cy="634082"/>
          </a:xfrm>
        </p:spPr>
        <p:txBody>
          <a:bodyPr>
            <a:normAutofit fontScale="90000"/>
          </a:bodyPr>
          <a:lstStyle/>
          <a:p>
            <a:r>
              <a:rPr lang="ru-BY" b="1" dirty="0"/>
              <a:t>Структура </a:t>
            </a:r>
            <a:r>
              <a:rPr lang="en-US" b="1" dirty="0"/>
              <a:t>EXE</a:t>
            </a:r>
            <a:r>
              <a:rPr lang="ru-BY" b="1" dirty="0"/>
              <a:t>- и </a:t>
            </a:r>
            <a:r>
              <a:rPr lang="en-US" b="1" dirty="0"/>
              <a:t>COM</a:t>
            </a:r>
            <a:r>
              <a:rPr lang="ru-BY" b="1" dirty="0"/>
              <a:t>- программы</a:t>
            </a:r>
            <a:endParaRPr lang="ru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34082"/>
            <a:ext cx="91440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BY" sz="2000" dirty="0"/>
              <a:t>Типичная структура </a:t>
            </a:r>
            <a:r>
              <a:rPr lang="en-US" sz="2000" dirty="0"/>
              <a:t>COM</a:t>
            </a:r>
            <a:r>
              <a:rPr lang="ru-BY" sz="2000" dirty="0"/>
              <a:t>-программы аналогична структуре </a:t>
            </a:r>
            <a:r>
              <a:rPr lang="en-US" sz="2000" dirty="0"/>
              <a:t>EXE</a:t>
            </a:r>
            <a:r>
              <a:rPr lang="ru-BY" sz="2000" dirty="0"/>
              <a:t>-программы, с той лишь разницей, что </a:t>
            </a:r>
            <a:r>
              <a:rPr lang="en-US" sz="2000" dirty="0"/>
              <a:t>COM</a:t>
            </a:r>
            <a:r>
              <a:rPr lang="ru-BY" sz="2000" dirty="0"/>
              <a:t>-программа содержит лишь один сегмент – сегмент кода, который включает в себя инструкции процессора, директивы и описания переменных.</a:t>
            </a:r>
          </a:p>
          <a:p>
            <a:r>
              <a:rPr lang="ru-BY" sz="1600" dirty="0"/>
              <a:t>;Определение сегмента кода</a:t>
            </a:r>
          </a:p>
          <a:p>
            <a:r>
              <a:rPr lang="ru-BY" sz="1600" dirty="0"/>
              <a:t>CODE SEGMENT</a:t>
            </a:r>
          </a:p>
          <a:p>
            <a:r>
              <a:rPr lang="ru-BY" sz="1600" dirty="0"/>
              <a:t>ASSUME   CS:CODE,DS:CODE,SS:CODE</a:t>
            </a:r>
          </a:p>
          <a:p>
            <a:r>
              <a:rPr lang="en-US" sz="1600" dirty="0"/>
              <a:t>ORG</a:t>
            </a:r>
            <a:r>
              <a:rPr lang="ru-BY" sz="1600" dirty="0"/>
              <a:t>  100</a:t>
            </a:r>
            <a:r>
              <a:rPr lang="en-US" sz="1600" dirty="0"/>
              <a:t>H</a:t>
            </a:r>
            <a:r>
              <a:rPr lang="ru-BY" sz="1600" dirty="0"/>
              <a:t>     ;Начало необходимое для </a:t>
            </a:r>
            <a:r>
              <a:rPr lang="en-US" sz="1600" dirty="0"/>
              <a:t>COM</a:t>
            </a:r>
            <a:r>
              <a:rPr lang="ru-BY" sz="1600" dirty="0"/>
              <a:t>-программы</a:t>
            </a:r>
          </a:p>
          <a:p>
            <a:r>
              <a:rPr lang="ru-BY" sz="1600" dirty="0"/>
              <a:t>;Определение подпрограммы</a:t>
            </a:r>
          </a:p>
          <a:p>
            <a:r>
              <a:rPr lang="en-US" sz="1600" dirty="0"/>
              <a:t>PROC</a:t>
            </a:r>
            <a:r>
              <a:rPr lang="ru-BY" sz="1600" dirty="0"/>
              <a:t>1    </a:t>
            </a:r>
            <a:r>
              <a:rPr lang="en-US" sz="1600" dirty="0"/>
              <a:t>PROC</a:t>
            </a:r>
            <a:endParaRPr lang="ru-BY" sz="1600" dirty="0"/>
          </a:p>
          <a:p>
            <a:r>
              <a:rPr lang="ru-BY" sz="1600" dirty="0"/>
              <a:t>     . . .         ;Текст подпрограммы</a:t>
            </a:r>
          </a:p>
          <a:p>
            <a:r>
              <a:rPr lang="en-US" sz="1600" dirty="0"/>
              <a:t>PROC</a:t>
            </a:r>
            <a:r>
              <a:rPr lang="ru-BY" sz="1600" dirty="0"/>
              <a:t>1    </a:t>
            </a:r>
            <a:r>
              <a:rPr lang="en-US" sz="1600" dirty="0"/>
              <a:t>ENDP</a:t>
            </a:r>
            <a:endParaRPr lang="ru-BY" sz="1600" dirty="0"/>
          </a:p>
          <a:p>
            <a:r>
              <a:rPr lang="en-US" sz="1600" dirty="0"/>
              <a:t>START</a:t>
            </a:r>
            <a:r>
              <a:rPr lang="ru-BY" sz="1600" dirty="0"/>
              <a:t>:</a:t>
            </a:r>
          </a:p>
          <a:p>
            <a:r>
              <a:rPr lang="ru-BY" sz="1600" dirty="0"/>
              <a:t>     . . .         ;Текст программы</a:t>
            </a:r>
          </a:p>
          <a:p>
            <a:r>
              <a:rPr lang="ru-BY" sz="1600" dirty="0"/>
              <a:t>     </a:t>
            </a:r>
            <a:r>
              <a:rPr lang="en-US" sz="1600" dirty="0"/>
              <a:t>MOV</a:t>
            </a:r>
            <a:r>
              <a:rPr lang="ru-BY" sz="1600" dirty="0"/>
              <a:t>  </a:t>
            </a:r>
            <a:r>
              <a:rPr lang="en-US" sz="1600" dirty="0"/>
              <a:t>AH</a:t>
            </a:r>
            <a:r>
              <a:rPr lang="ru-BY" sz="1600" dirty="0"/>
              <a:t>,4</a:t>
            </a:r>
            <a:r>
              <a:rPr lang="en-US" sz="1600" dirty="0"/>
              <a:t>CH</a:t>
            </a:r>
            <a:r>
              <a:rPr lang="ru-BY" sz="1600" dirty="0"/>
              <a:t>   ;Операторы завершения программы</a:t>
            </a:r>
          </a:p>
          <a:p>
            <a:r>
              <a:rPr lang="ru-BY" sz="1600" dirty="0"/>
              <a:t>     </a:t>
            </a:r>
            <a:r>
              <a:rPr lang="en-US" sz="1600" dirty="0"/>
              <a:t>INT</a:t>
            </a:r>
            <a:r>
              <a:rPr lang="ru-BY" sz="1600" dirty="0"/>
              <a:t>  21</a:t>
            </a:r>
            <a:r>
              <a:rPr lang="en-US" sz="1600" dirty="0"/>
              <a:t>H</a:t>
            </a:r>
            <a:endParaRPr lang="ru-BY" sz="1600" dirty="0"/>
          </a:p>
          <a:p>
            <a:r>
              <a:rPr lang="ru-BY" sz="1600" dirty="0"/>
              <a:t>;===== </a:t>
            </a:r>
            <a:r>
              <a:rPr lang="en-US" sz="1600" dirty="0"/>
              <a:t>Data</a:t>
            </a:r>
            <a:r>
              <a:rPr lang="ru-BY" sz="1600" dirty="0"/>
              <a:t> =====</a:t>
            </a:r>
          </a:p>
          <a:p>
            <a:r>
              <a:rPr lang="en-US" sz="1600" dirty="0"/>
              <a:t>BUF</a:t>
            </a:r>
            <a:r>
              <a:rPr lang="ru-BY" sz="1600" dirty="0"/>
              <a:t>  </a:t>
            </a:r>
            <a:r>
              <a:rPr lang="en-US" sz="1600" dirty="0"/>
              <a:t>DB</a:t>
            </a:r>
            <a:r>
              <a:rPr lang="ru-BY" sz="1600" dirty="0"/>
              <a:t>   6        ;Определение переменной типа </a:t>
            </a:r>
            <a:r>
              <a:rPr lang="en-US" sz="1600" dirty="0"/>
              <a:t>Byte</a:t>
            </a:r>
            <a:endParaRPr lang="ru-BY" sz="1600" dirty="0"/>
          </a:p>
          <a:p>
            <a:r>
              <a:rPr lang="ru-BY" sz="1600" dirty="0"/>
              <a:t>. . .              ;Определение других переменных</a:t>
            </a:r>
          </a:p>
          <a:p>
            <a:r>
              <a:rPr lang="en-US" sz="1600" dirty="0"/>
              <a:t>CODE ENDS</a:t>
            </a:r>
            <a:endParaRPr lang="ru-BY" sz="1600" dirty="0"/>
          </a:p>
          <a:p>
            <a:r>
              <a:rPr lang="en-US" sz="1600" dirty="0"/>
              <a:t>END</a:t>
            </a:r>
            <a:r>
              <a:rPr lang="ru-BY" sz="1600" dirty="0"/>
              <a:t>  </a:t>
            </a:r>
            <a:r>
              <a:rPr lang="en-US" sz="1600" dirty="0"/>
              <a:t>START</a:t>
            </a:r>
            <a:endParaRPr lang="ru-BY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1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357" y="330205"/>
            <a:ext cx="8793832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Объявление и инициализация данных</a:t>
            </a:r>
            <a:endParaRPr lang="ru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727" y="1340768"/>
            <a:ext cx="9144000" cy="57222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Для задания размеров, содержимого и местоположения полей данных, используемых в программе на языке ассемблера, служат директивы определения данных. </a:t>
            </a:r>
          </a:p>
          <a:p>
            <a:pPr marL="0" indent="0" algn="just">
              <a:buNone/>
            </a:pPr>
            <a:r>
              <a:rPr lang="ru-RU" dirty="0"/>
              <a:t>Директивы определения данных могут задавать: </a:t>
            </a:r>
          </a:p>
          <a:p>
            <a:pPr marL="0" indent="0" algn="just">
              <a:buNone/>
            </a:pPr>
            <a:r>
              <a:rPr lang="ru-RU" dirty="0"/>
              <a:t>− скалярные данные; </a:t>
            </a:r>
          </a:p>
          <a:p>
            <a:pPr marL="0" indent="0" algn="just">
              <a:buNone/>
            </a:pPr>
            <a:r>
              <a:rPr lang="ru-RU" dirty="0"/>
              <a:t>− записи, позволяющие манипулировать с данными на уровне бит; </a:t>
            </a:r>
          </a:p>
          <a:p>
            <a:pPr marL="0" indent="0" algn="just">
              <a:buNone/>
            </a:pPr>
            <a:r>
              <a:rPr lang="ru-RU" dirty="0"/>
              <a:t>− структуры, отражающие некоторую логическую структуру данных.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7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357" y="365125"/>
            <a:ext cx="8793832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Скалярные данные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727" y="1124744"/>
            <a:ext cx="9144000" cy="57332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Для определения области памяти под скалярные данные можно использовать директивы DB, DW, DD, DF, DP, DQ, DT. Они позволяют выделить и инициализировать память следующего типа и размера: </a:t>
            </a:r>
          </a:p>
          <a:p>
            <a:pPr marL="0" indent="0" algn="just">
              <a:buNone/>
            </a:pPr>
            <a:r>
              <a:rPr lang="en-US" sz="2400" dirty="0"/>
              <a:t>       - </a:t>
            </a:r>
            <a:r>
              <a:rPr lang="ru-RU" sz="2400" dirty="0"/>
              <a:t>DB – 1 байт для данного; </a:t>
            </a:r>
          </a:p>
          <a:p>
            <a:pPr marL="0" indent="0" algn="just">
              <a:buNone/>
            </a:pPr>
            <a:r>
              <a:rPr lang="en-US" sz="2400" dirty="0"/>
              <a:t>       - </a:t>
            </a:r>
            <a:r>
              <a:rPr lang="ru-RU" sz="2400" dirty="0"/>
              <a:t>DW – 2 байта или слово для данного или смещения в памяти; </a:t>
            </a:r>
          </a:p>
          <a:p>
            <a:pPr marL="0" indent="0" algn="just">
              <a:buNone/>
            </a:pPr>
            <a:r>
              <a:rPr lang="en-US" sz="2400" dirty="0"/>
              <a:t>       - </a:t>
            </a:r>
            <a:r>
              <a:rPr lang="ru-RU" sz="2400" dirty="0"/>
              <a:t>DD – 4 байта или двойное слово для данного или адреса памяти; </a:t>
            </a:r>
          </a:p>
          <a:p>
            <a:pPr marL="0" indent="0" algn="just">
              <a:buNone/>
            </a:pPr>
            <a:r>
              <a:rPr lang="en-US" sz="2400" dirty="0"/>
              <a:t>       - </a:t>
            </a:r>
            <a:r>
              <a:rPr lang="ru-RU" sz="2400" dirty="0"/>
              <a:t>DF, DP – 6-байтный указатель типа </a:t>
            </a:r>
            <a:r>
              <a:rPr lang="ru-RU" sz="2400" dirty="0" err="1"/>
              <a:t>far</a:t>
            </a:r>
            <a:r>
              <a:rPr lang="ru-RU" sz="2400" dirty="0"/>
              <a:t> (дальний); </a:t>
            </a:r>
          </a:p>
          <a:p>
            <a:pPr marL="0" indent="0" algn="just">
              <a:buNone/>
            </a:pPr>
            <a:r>
              <a:rPr lang="en-US" sz="2400" dirty="0"/>
              <a:t>       - </a:t>
            </a:r>
            <a:r>
              <a:rPr lang="ru-RU" sz="2400" dirty="0"/>
              <a:t>DQ – 8 байт для данного; </a:t>
            </a:r>
          </a:p>
          <a:p>
            <a:pPr marL="0" indent="0" algn="just">
              <a:buNone/>
            </a:pPr>
            <a:r>
              <a:rPr lang="en-US" sz="2400" dirty="0"/>
              <a:t>       - </a:t>
            </a:r>
            <a:r>
              <a:rPr lang="ru-RU" sz="2400" dirty="0"/>
              <a:t>DT – 10 байт для данного. </a:t>
            </a:r>
          </a:p>
          <a:p>
            <a:pPr marL="0" indent="0" algn="just">
              <a:buNone/>
            </a:pPr>
            <a:r>
              <a:rPr lang="ru-RU" sz="2400" dirty="0"/>
              <a:t>Например: </a:t>
            </a:r>
          </a:p>
          <a:p>
            <a:pPr marL="0" indent="0" algn="just">
              <a:buNone/>
            </a:pPr>
            <a:r>
              <a:rPr lang="en-US" sz="2400" dirty="0"/>
              <a:t>       </a:t>
            </a:r>
            <a:r>
              <a:rPr lang="ru-RU" sz="2400" dirty="0" err="1"/>
              <a:t>my_byte</a:t>
            </a:r>
            <a:r>
              <a:rPr lang="ru-RU" sz="2400" dirty="0"/>
              <a:t> DB 25 ; в выделенный байт записано значение 25 </a:t>
            </a:r>
          </a:p>
          <a:p>
            <a:pPr marL="0" indent="0" algn="just">
              <a:buNone/>
            </a:pPr>
            <a:r>
              <a:rPr lang="en-US" sz="2400" dirty="0"/>
              <a:t>       </a:t>
            </a:r>
            <a:r>
              <a:rPr lang="ru-RU" sz="2400" dirty="0" err="1"/>
              <a:t>my_word</a:t>
            </a:r>
            <a:r>
              <a:rPr lang="ru-RU" sz="2400" dirty="0"/>
              <a:t> DW 1000 ; в выделенное слово записано значение 1000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2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Способы адресации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68760"/>
            <a:ext cx="8686800" cy="531460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Большинство команд процессора содержит аргументы, которые принято называть операндами. Существующие способы задания адресов хранения операндов называются способами адресации. Все способы адресации данных можно отнести к одной из следующих групп: </a:t>
            </a:r>
          </a:p>
          <a:p>
            <a:pPr algn="just">
              <a:buFontTx/>
              <a:buChar char="-"/>
            </a:pPr>
            <a:r>
              <a:rPr lang="ru-RU" dirty="0"/>
              <a:t>непосредственная адресация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прямая адресация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регистровая адресация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косвенная регистровая адресация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относительная косвенная регистровая адресация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базовая индексная адресация</a:t>
            </a:r>
            <a:r>
              <a:rPr lang="en-US" dirty="0"/>
              <a:t>;</a:t>
            </a:r>
          </a:p>
          <a:p>
            <a:pPr algn="just">
              <a:buFontTx/>
              <a:buChar char="-"/>
            </a:pPr>
            <a:r>
              <a:rPr lang="ru-RU" dirty="0"/>
              <a:t>неявная адресация.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6525"/>
            <a:ext cx="9144000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Во всех директивах определения памяти в качестве одного из значений может быть задан оператор DUP. Он имеет следующий формат: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ru-RU" sz="2800" dirty="0"/>
              <a:t>счетчик </a:t>
            </a:r>
            <a:r>
              <a:rPr lang="en-US" sz="2800" dirty="0"/>
              <a:t>DUP (</a:t>
            </a:r>
            <a:r>
              <a:rPr lang="ru-RU" sz="2800" dirty="0"/>
              <a:t>значение,...) </a:t>
            </a:r>
          </a:p>
          <a:p>
            <a:pPr marL="0" indent="0" algn="just">
              <a:buNone/>
            </a:pPr>
            <a:r>
              <a:rPr lang="ru-RU" sz="2800" dirty="0"/>
              <a:t>Указанный в скобках список значений повторяется многократно в соответствии со значением счетчика. Каждое значение в скобках может быть любым выражением, имеющим значением целое число, символьную константу или другой оператор DUP (допускается до 17 уровней вложенности операторов DUP). Значения, если их несколько, должны разделяться запятыми. </a:t>
            </a:r>
          </a:p>
          <a:p>
            <a:pPr marL="0" indent="0" algn="just">
              <a:buNone/>
            </a:pPr>
            <a:r>
              <a:rPr lang="ru-RU" sz="2800" dirty="0"/>
              <a:t>Оператор DUP может использоваться не только при определении памяти, но и в других директивах.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7788" y="332656"/>
            <a:ext cx="8388424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 качестве значения может кодироваться целое число, строковая константа, оператор DUP (см. ниже), абсолютное выражение или знак «?». </a:t>
            </a:r>
            <a:endParaRPr lang="en-US" sz="2400" dirty="0"/>
          </a:p>
          <a:p>
            <a:pPr marL="0" indent="0" algn="just">
              <a:buNone/>
            </a:pPr>
            <a:r>
              <a:rPr lang="ru-RU" sz="2400" dirty="0"/>
              <a:t>Знак «?» обозначает неопределенное значение. Значения, если их несколько, должны разделяться запятыми. Если директива имеет имя, создается переменная указанного типа с соответствующим данному значению указателя позиции смещением. Для определения ASCII-кода символа этот символ необходимо заключить в одинарные или двойные кавычки, например</a:t>
            </a:r>
            <a:r>
              <a:rPr lang="en-US" sz="2400" dirty="0"/>
              <a:t>:</a:t>
            </a:r>
            <a:endParaRPr lang="ru-BY" sz="2400" dirty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ru-RU" sz="2400" dirty="0" err="1"/>
              <a:t>my_byte</a:t>
            </a:r>
            <a:r>
              <a:rPr lang="ru-RU" sz="2400" dirty="0"/>
              <a:t> DB ‘A’ ; в выделенный байт записан ASCII-код буквы А </a:t>
            </a:r>
          </a:p>
          <a:p>
            <a:pPr marL="0" indent="0" algn="just">
              <a:buNone/>
            </a:pPr>
            <a:r>
              <a:rPr lang="ru-RU" sz="2400" dirty="0"/>
              <a:t>Строковая константа может содержать столько символов, сколько помещается на одной строке. Символы строки хранятся в памяти в порядке их следования, т.е. 1-й символ имеет самый младший адрес, последний - самый старший.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20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7788" y="332656"/>
            <a:ext cx="8388424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Примеры директив определения скалярных данных: </a:t>
            </a:r>
          </a:p>
          <a:p>
            <a:pPr marL="0" indent="0">
              <a:buNone/>
            </a:pPr>
            <a:r>
              <a:rPr lang="en-US" dirty="0"/>
              <a:t>	integer1 DB 25 </a:t>
            </a:r>
          </a:p>
          <a:p>
            <a:pPr marL="0" indent="0">
              <a:buNone/>
            </a:pPr>
            <a:r>
              <a:rPr lang="en-US" dirty="0"/>
              <a:t>	string1 DB '</a:t>
            </a:r>
            <a:r>
              <a:rPr lang="en-US" dirty="0" err="1"/>
              <a:t>ABCDEff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empty1 DB ? </a:t>
            </a:r>
          </a:p>
          <a:p>
            <a:pPr marL="0" indent="0">
              <a:buNone/>
            </a:pPr>
            <a:r>
              <a:rPr lang="en-US" dirty="0"/>
              <a:t>	contan2 DW 5*3 </a:t>
            </a:r>
          </a:p>
          <a:p>
            <a:pPr marL="0" indent="0">
              <a:buNone/>
            </a:pPr>
            <a:r>
              <a:rPr lang="en-US" dirty="0"/>
              <a:t>	string3 DB '</a:t>
            </a:r>
            <a:r>
              <a:rPr lang="en-US" dirty="0" err="1"/>
              <a:t>abcd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high4 DQ 18446744073709551615 </a:t>
            </a:r>
          </a:p>
          <a:p>
            <a:pPr marL="0" indent="0">
              <a:buNone/>
            </a:pPr>
            <a:r>
              <a:rPr lang="en-US" dirty="0"/>
              <a:t>	high5 DT 1208925819614629174706175d </a:t>
            </a:r>
          </a:p>
          <a:p>
            <a:pPr marL="0" indent="0">
              <a:buNone/>
            </a:pPr>
            <a:r>
              <a:rPr lang="en-US" dirty="0"/>
              <a:t>	db6 DB 5 DUP(5 DUP(5 DUP(10))) </a:t>
            </a:r>
          </a:p>
          <a:p>
            <a:pPr marL="0" indent="0">
              <a:buNone/>
            </a:pPr>
            <a:r>
              <a:rPr lang="en-US" dirty="0"/>
              <a:t>	dw6 DW DUP(1,2,3,4,5)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8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7788" y="332656"/>
            <a:ext cx="8388424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Примеры директив определения скалярных данных: </a:t>
            </a:r>
          </a:p>
          <a:p>
            <a:pPr marL="0" indent="0">
              <a:buNone/>
            </a:pPr>
            <a:r>
              <a:rPr lang="en-US" dirty="0"/>
              <a:t>	integer1 DB 25 </a:t>
            </a:r>
          </a:p>
          <a:p>
            <a:pPr marL="0" indent="0">
              <a:buNone/>
            </a:pPr>
            <a:r>
              <a:rPr lang="en-US" dirty="0"/>
              <a:t>	string1 DB '</a:t>
            </a:r>
            <a:r>
              <a:rPr lang="en-US" dirty="0" err="1"/>
              <a:t>ABCDEff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empty1 DB ? </a:t>
            </a:r>
          </a:p>
          <a:p>
            <a:pPr marL="0" indent="0">
              <a:buNone/>
            </a:pPr>
            <a:r>
              <a:rPr lang="en-US" dirty="0"/>
              <a:t>	contan2 DW 5*3 </a:t>
            </a:r>
          </a:p>
          <a:p>
            <a:pPr marL="0" indent="0">
              <a:buNone/>
            </a:pPr>
            <a:r>
              <a:rPr lang="en-US" dirty="0"/>
              <a:t>	string3 DB '</a:t>
            </a:r>
            <a:r>
              <a:rPr lang="en-US" dirty="0" err="1"/>
              <a:t>abcd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	high4 DQ 18446744073709551615 </a:t>
            </a:r>
          </a:p>
          <a:p>
            <a:pPr marL="0" indent="0">
              <a:buNone/>
            </a:pPr>
            <a:r>
              <a:rPr lang="en-US" dirty="0"/>
              <a:t>	high5 DT 1208925819614629174706175d </a:t>
            </a:r>
          </a:p>
          <a:p>
            <a:pPr marL="0" indent="0">
              <a:buNone/>
            </a:pPr>
            <a:r>
              <a:rPr lang="en-US" dirty="0"/>
              <a:t>	db6 DB 5 DUP(5 DUP(5 DUP(10))) </a:t>
            </a:r>
          </a:p>
          <a:p>
            <a:pPr marL="0" indent="0">
              <a:buNone/>
            </a:pPr>
            <a:r>
              <a:rPr lang="en-US" dirty="0"/>
              <a:t>	dw6 DW DUP(1,2,3,4,5)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766212" cy="65973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Данные могут быть заданы в десятичной, двоичной, восьмеричной и шестнадцатеричной формах. Каждая форма задается определенным суффиксом в конце числа. Десятичные значения задаются без суффикса или с суффиксом d, двоичные значения задаются с суффиксом b, восьмеричные – с суффиксом о или q, шестнадцатеричные – с суффиксом h и должны начинаться с одной из цифр от 0 до 9. </a:t>
            </a:r>
          </a:p>
          <a:p>
            <a:pPr marL="0" indent="0" algn="just">
              <a:buNone/>
            </a:pPr>
            <a:r>
              <a:rPr lang="ru-RU" sz="2400" dirty="0"/>
              <a:t>Например: </a:t>
            </a:r>
          </a:p>
          <a:p>
            <a:pPr marL="0" indent="0" algn="just">
              <a:buNone/>
            </a:pPr>
            <a:r>
              <a:rPr lang="en-US" sz="2400" dirty="0"/>
              <a:t>	_bb DB 10011101b </a:t>
            </a:r>
          </a:p>
          <a:p>
            <a:pPr marL="0" indent="0" algn="just">
              <a:buNone/>
            </a:pPr>
            <a:r>
              <a:rPr lang="en-US" sz="2400" dirty="0"/>
              <a:t>	_</a:t>
            </a:r>
            <a:r>
              <a:rPr lang="en-US" sz="2400" dirty="0" err="1"/>
              <a:t>ww</a:t>
            </a:r>
            <a:r>
              <a:rPr lang="en-US" sz="2400" dirty="0"/>
              <a:t> DW 1234o </a:t>
            </a:r>
          </a:p>
          <a:p>
            <a:pPr marL="0" indent="0" algn="just">
              <a:buNone/>
            </a:pPr>
            <a:r>
              <a:rPr lang="en-US" sz="2400" dirty="0"/>
              <a:t>	_dd </a:t>
            </a:r>
            <a:r>
              <a:rPr lang="en-US" sz="2400" dirty="0" err="1"/>
              <a:t>DD</a:t>
            </a:r>
            <a:r>
              <a:rPr lang="en-US" sz="2400" dirty="0"/>
              <a:t> 12345678h </a:t>
            </a:r>
          </a:p>
          <a:p>
            <a:pPr marL="0" indent="0" algn="just">
              <a:buNone/>
            </a:pPr>
            <a:r>
              <a:rPr lang="en-US" sz="2400" dirty="0"/>
              <a:t>	mov ax, 10000 </a:t>
            </a:r>
          </a:p>
          <a:p>
            <a:pPr marL="0" indent="0" algn="just">
              <a:buNone/>
            </a:pPr>
            <a:r>
              <a:rPr lang="en-US" sz="2400" dirty="0"/>
              <a:t>	mov bx, 10000d 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my_array</a:t>
            </a:r>
            <a:r>
              <a:rPr lang="en-US" sz="2400" dirty="0"/>
              <a:t> DW 0,1,2,3,4,5,6,7,8,9 </a:t>
            </a:r>
          </a:p>
          <a:p>
            <a:pPr marL="0" indent="0" algn="just">
              <a:buNone/>
            </a:pPr>
            <a:r>
              <a:rPr lang="ru-RU" sz="2400" dirty="0"/>
              <a:t>Последняя строка выделяет десять слов памяти и записывает в них значения от 0 до 9. Метка </a:t>
            </a:r>
            <a:r>
              <a:rPr lang="ru-RU" sz="2400" dirty="0" err="1"/>
              <a:t>my_array</a:t>
            </a:r>
            <a:r>
              <a:rPr lang="ru-RU" sz="2400" dirty="0"/>
              <a:t> определяет смещение начала этой области в сегменте .DATA.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9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Команды пересылки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1. Команда MOV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28654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Команда MOV – основная команда пересылки данных, которая пересылает один байт или слово данных из памяти в регистр, из регистра в память или из регистра в регистр. </a:t>
            </a:r>
          </a:p>
          <a:p>
            <a:r>
              <a:rPr lang="ru-RU" dirty="0"/>
              <a:t>Команда MOV может также занести число (непосредственный операнд) в регистр или память. </a:t>
            </a:r>
          </a:p>
          <a:p>
            <a:r>
              <a:rPr lang="ru-RU" dirty="0"/>
              <a:t>В действительности команда MOV это целое семейство машинных команд микропроцессора. </a:t>
            </a:r>
          </a:p>
          <a:p>
            <a:endParaRPr lang="en-US" dirty="0"/>
          </a:p>
          <a:p>
            <a:r>
              <a:rPr lang="ru-RU" dirty="0"/>
              <a:t>Командой MOV нельзя менять содержимое сегментного регистра CS. Это связано с тем, что регистровая пара CS:IP определяет адрес следующей выполняемой команды, поэтому изменение любого из этих регистров есть ничто иное, как операция перехода.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Операнды команды пересылки </a:t>
            </a:r>
            <a:r>
              <a:rPr lang="en-US" dirty="0" err="1"/>
              <a:t>mov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7" name="Содержимое 4" descr="mov.gif"/>
          <p:cNvPicPr>
            <a:picLocks noGrp="1"/>
          </p:cNvPicPr>
          <p:nvPr>
            <p:ph idx="1"/>
          </p:nvPr>
        </p:nvPicPr>
        <p:blipFill rotWithShape="1">
          <a:blip r:embed="rId2"/>
          <a:srcRect b="12248"/>
          <a:stretch/>
        </p:blipFill>
        <p:spPr bwMode="auto">
          <a:xfrm>
            <a:off x="-71470" y="642918"/>
            <a:ext cx="6291294" cy="5214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5600736" y="4100531"/>
            <a:ext cx="3543264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 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Data,DI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 BX,CX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DI,Index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Start_Seg,DS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ES,Buffer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 Days,356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  DI,0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804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2. Команда обмена данных XCHG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5721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/>
              <a:t> </a:t>
            </a:r>
            <a:endParaRPr lang="ru-RU" dirty="0"/>
          </a:p>
          <a:p>
            <a:pPr>
              <a:buNone/>
            </a:pPr>
            <a:r>
              <a:rPr lang="ru-RU" dirty="0"/>
              <a:t>Команда XCHG меняет местами содержимое двух операндов. Порядок следования операндов не имеет значения. В качестве операндов могут выступать регистры (кроме сегментных) и ячейки памяти.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Примеры использования команды XCHG:</a:t>
            </a:r>
          </a:p>
          <a:p>
            <a:pPr lvl="1">
              <a:buNone/>
            </a:pPr>
            <a:r>
              <a:rPr lang="ru-RU" dirty="0"/>
              <a:t>XCHG BL, BH</a:t>
            </a:r>
          </a:p>
          <a:p>
            <a:pPr lvl="1">
              <a:buNone/>
            </a:pPr>
            <a:r>
              <a:rPr lang="ru-RU" dirty="0"/>
              <a:t>XCHG DH, </a:t>
            </a:r>
            <a:r>
              <a:rPr lang="ru-RU" dirty="0" err="1"/>
              <a:t>Char</a:t>
            </a:r>
            <a:endParaRPr lang="ru-RU" dirty="0"/>
          </a:p>
          <a:p>
            <a:pPr lvl="1">
              <a:buNone/>
            </a:pPr>
            <a:r>
              <a:rPr lang="ru-RU" dirty="0"/>
              <a:t>XCHG AX, BX</a:t>
            </a:r>
          </a:p>
          <a:p>
            <a:pPr>
              <a:buNone/>
            </a:pPr>
            <a:r>
              <a:rPr lang="ru-RU" b="1" dirty="0"/>
              <a:t> 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3. Команды загрузки полного указателя LDS и LES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Эти команды загружают полный указатель из памяти и записывают его в выбранную пару </a:t>
            </a:r>
          </a:p>
          <a:p>
            <a:pPr>
              <a:buNone/>
            </a:pPr>
            <a:r>
              <a:rPr lang="ru-RU" dirty="0"/>
              <a:t>	«сегментный регистр : </a:t>
            </a:r>
            <a:r>
              <a:rPr lang="ru-RU" dirty="0" err="1"/>
              <a:t>регистр</a:t>
            </a:r>
            <a:r>
              <a:rPr lang="ru-RU" dirty="0"/>
              <a:t>». </a:t>
            </a:r>
          </a:p>
          <a:p>
            <a:pPr>
              <a:buNone/>
            </a:pPr>
            <a:r>
              <a:rPr lang="ru-RU" dirty="0"/>
              <a:t>При этом первое слово из адресуемой памяти загружается в регистр первого операнда, второе в регистр DS,  если выполняется команда LDS, или в регистр ES если выполняется команда LES.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Примеры использования команд:</a:t>
            </a:r>
          </a:p>
          <a:p>
            <a:pPr>
              <a:buNone/>
            </a:pPr>
            <a:r>
              <a:rPr lang="ru-RU" dirty="0"/>
              <a:t>LDS  BX,[BP+4]</a:t>
            </a:r>
          </a:p>
          <a:p>
            <a:pPr>
              <a:buNone/>
            </a:pPr>
            <a:r>
              <a:rPr lang="ru-RU" dirty="0"/>
              <a:t>LES  </a:t>
            </a:r>
            <a:r>
              <a:rPr lang="ru-RU" dirty="0" err="1"/>
              <a:t>DI,TablePtr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260648"/>
            <a:ext cx="8686800" cy="6322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Непосредственная адресация. </a:t>
            </a:r>
            <a:r>
              <a:rPr lang="ru-RU" dirty="0"/>
              <a:t>Здесь операнд является частью команды. Операнд помещается в последние байты команды, причем младший байт располагается по меньшему адресу, то есть следует первым. </a:t>
            </a:r>
          </a:p>
          <a:p>
            <a:pPr marL="0" indent="0">
              <a:buNone/>
            </a:pPr>
            <a:r>
              <a:rPr lang="en-US" dirty="0"/>
              <a:t>	mov AX, 1234h </a:t>
            </a:r>
          </a:p>
          <a:p>
            <a:pPr marL="0" indent="0" algn="just">
              <a:buNone/>
            </a:pPr>
            <a:r>
              <a:rPr lang="ru-RU" dirty="0"/>
              <a:t>Здесь шестнадцатеричное значение (признаком шестнадцатеричного числа является буква h) 1234 помещается в регистр AX МП. Младший байт операнда в команде будет содержать значение 34, а старший – 12.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52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Команды работы 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4360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Адресация стека  - регистровая пара SS:SP.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Помещение объектов в стек приводит к автоматическому декременту указателя стека, а извлечение – к инкременту, т.е. он «растет» в сторону меньших адресов памяти.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Для сохранения и восстановления различных 16-битовых данных в стеке используются команды PUSH(протолкнуть) и POP (вытолкнуть). За кодами операций PUSH и POP следует операнд, который необходимо поместить (извлечь) в (из) стек. В качестве операнда может выступать регистр или ячейка памяти, которую можно адресовать, используя известные способы адресации.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Замечание: Команда POP CS недопустима (восстановление из стека в регистр CS осуществляется по команде RET).</a:t>
            </a:r>
          </a:p>
          <a:p>
            <a:endParaRPr lang="ru-RU" dirty="0"/>
          </a:p>
          <a:p>
            <a:pPr>
              <a:buNone/>
            </a:pPr>
            <a:r>
              <a:rPr lang="ru-RU" dirty="0"/>
              <a:t>Для помещения в стек и извлечения из стека регистра флагов используются специальные команды PUSHF и</a:t>
            </a:r>
            <a:r>
              <a:rPr lang="en-US" dirty="0"/>
              <a:t> </a:t>
            </a:r>
            <a:r>
              <a:rPr lang="ru-RU" dirty="0"/>
              <a:t>POPF соответственно.</a:t>
            </a:r>
          </a:p>
          <a:p>
            <a:r>
              <a:rPr lang="ru-RU" dirty="0"/>
              <a:t>Стек удобен для передачи информации в подпрограммы и из них. Для этого подпрограмма может использовать BP как указатель на область стека. Ниже приведен фрагмент программы, демонстрирующий использование BP для доступа к параметрам, переданным через стек.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40108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CODE SEGMENT</a:t>
            </a:r>
          </a:p>
          <a:p>
            <a:pPr>
              <a:buNone/>
            </a:pPr>
            <a:r>
              <a:rPr lang="ru-RU" dirty="0"/>
              <a:t>     ...</a:t>
            </a:r>
          </a:p>
          <a:p>
            <a:pPr>
              <a:buNone/>
            </a:pPr>
            <a:r>
              <a:rPr lang="ru-RU" dirty="0"/>
              <a:t>START:</a:t>
            </a:r>
          </a:p>
          <a:p>
            <a:pPr>
              <a:buNone/>
            </a:pPr>
            <a:r>
              <a:rPr lang="ru-RU" dirty="0"/>
              <a:t>     ...</a:t>
            </a:r>
          </a:p>
          <a:p>
            <a:pPr>
              <a:buNone/>
            </a:pPr>
            <a:r>
              <a:rPr lang="ru-RU" dirty="0"/>
              <a:t>     MOV  </a:t>
            </a:r>
            <a:r>
              <a:rPr lang="ru-RU" dirty="0" err="1"/>
              <a:t>AX,’ca</a:t>
            </a:r>
            <a:r>
              <a:rPr lang="ru-RU" dirty="0"/>
              <a:t>’      ;Загрузка в AX символов</a:t>
            </a:r>
          </a:p>
          <a:p>
            <a:pPr>
              <a:buNone/>
            </a:pPr>
            <a:r>
              <a:rPr lang="ru-RU" dirty="0"/>
              <a:t>     MOV  </a:t>
            </a:r>
            <a:r>
              <a:rPr lang="ru-RU" dirty="0" err="1"/>
              <a:t>CX,’ll</a:t>
            </a:r>
            <a:r>
              <a:rPr lang="ru-RU" dirty="0"/>
              <a:t>’       ;Загрузка в CX символов</a:t>
            </a:r>
          </a:p>
          <a:p>
            <a:pPr>
              <a:buNone/>
            </a:pPr>
            <a:r>
              <a:rPr lang="ru-RU" dirty="0"/>
              <a:t>     PUSH AX            ;Сохранение AX в стек</a:t>
            </a:r>
          </a:p>
          <a:p>
            <a:pPr>
              <a:buNone/>
            </a:pPr>
            <a:r>
              <a:rPr lang="ru-RU" dirty="0"/>
              <a:t>     PUSH CX            ;Сохранение CX в стек</a:t>
            </a:r>
          </a:p>
          <a:p>
            <a:pPr>
              <a:buNone/>
            </a:pPr>
            <a:r>
              <a:rPr lang="ru-RU" dirty="0"/>
              <a:t>     CALL PROC1   </a:t>
            </a:r>
            <a:endParaRPr lang="en-US" dirty="0"/>
          </a:p>
          <a:p>
            <a:pPr>
              <a:buNone/>
            </a:pPr>
            <a:r>
              <a:rPr lang="ru-RU" dirty="0"/>
              <a:t>PROC1    PROC</a:t>
            </a:r>
          </a:p>
          <a:p>
            <a:pPr>
              <a:buNone/>
            </a:pPr>
            <a:r>
              <a:rPr lang="ru-RU" dirty="0"/>
              <a:t>     MOV  BP,SP        ;загрузка в BP текущего адреса стека</a:t>
            </a:r>
          </a:p>
          <a:p>
            <a:pPr>
              <a:buNone/>
            </a:pPr>
            <a:r>
              <a:rPr lang="ru-RU" dirty="0"/>
              <a:t>     MOV  BX,[BP+4];выборка из стека 1 параметра (</a:t>
            </a:r>
            <a:r>
              <a:rPr lang="ru-RU" dirty="0" err="1"/>
              <a:t>ca</a:t>
            </a:r>
            <a:r>
              <a:rPr lang="ru-RU" dirty="0"/>
              <a:t>)</a:t>
            </a:r>
          </a:p>
          <a:p>
            <a:pPr>
              <a:buNone/>
            </a:pPr>
            <a:r>
              <a:rPr lang="ru-RU" dirty="0"/>
              <a:t>     ...</a:t>
            </a:r>
          </a:p>
          <a:p>
            <a:pPr>
              <a:buNone/>
            </a:pPr>
            <a:r>
              <a:rPr lang="ru-RU" dirty="0"/>
              <a:t>     MOV  BX,[BP+2];выборка из стека 2 параметра (</a:t>
            </a:r>
            <a:r>
              <a:rPr lang="ru-RU" dirty="0" err="1"/>
              <a:t>ll</a:t>
            </a:r>
            <a:r>
              <a:rPr lang="ru-RU" dirty="0"/>
              <a:t>)</a:t>
            </a:r>
          </a:p>
          <a:p>
            <a:pPr>
              <a:buNone/>
            </a:pPr>
            <a:r>
              <a:rPr lang="ru-RU" dirty="0"/>
              <a:t>     ...</a:t>
            </a:r>
          </a:p>
          <a:p>
            <a:pPr>
              <a:buNone/>
            </a:pPr>
            <a:r>
              <a:rPr lang="ru-RU" dirty="0"/>
              <a:t>     RET  4                 ;возврат с удалением 4 слов из стека</a:t>
            </a:r>
          </a:p>
          <a:p>
            <a:pPr>
              <a:buNone/>
            </a:pPr>
            <a:r>
              <a:rPr lang="ru-RU" dirty="0"/>
              <a:t>PROC1    ENDP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     ...</a:t>
            </a:r>
          </a:p>
          <a:p>
            <a:pPr>
              <a:buNone/>
            </a:pPr>
            <a:r>
              <a:rPr lang="ru-RU" dirty="0"/>
              <a:t>CODE ENDS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5. Команды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Под вводом-выводом понимается обмен информацией между ЦП и любым внешним устройством. Передача информации осуществляется через порты. </a:t>
            </a:r>
          </a:p>
          <a:p>
            <a:pPr>
              <a:buNone/>
            </a:pPr>
            <a:r>
              <a:rPr lang="ru-RU" dirty="0"/>
              <a:t>Порт – некоторый регистр размером в байт, находящийся вне ЦП (два соседних порта могут рассматриваться как порт размером в слово). Обращение к портам происходит по номерам. Все порты нумеруются от 0 до 0FFFFh.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Запись и чтение порта осуществляется при помощи команд:</a:t>
            </a:r>
          </a:p>
          <a:p>
            <a:pPr>
              <a:buNone/>
            </a:pPr>
            <a:r>
              <a:rPr lang="ru-RU" dirty="0"/>
              <a:t>Чтение (ввод):            IN    AL, </a:t>
            </a:r>
            <a:r>
              <a:rPr lang="ru-RU" dirty="0" err="1"/>
              <a:t>n</a:t>
            </a:r>
            <a:r>
              <a:rPr lang="ru-RU" dirty="0"/>
              <a:t>    или     IN     AX, </a:t>
            </a:r>
            <a:r>
              <a:rPr lang="ru-RU" dirty="0" err="1"/>
              <a:t>n</a:t>
            </a:r>
            <a:endParaRPr lang="ru-RU" dirty="0"/>
          </a:p>
          <a:p>
            <a:pPr>
              <a:buNone/>
            </a:pPr>
            <a:r>
              <a:rPr lang="ru-RU" dirty="0"/>
              <a:t>Запись (вывод):         OUT </a:t>
            </a:r>
            <a:r>
              <a:rPr lang="ru-RU" dirty="0" err="1"/>
              <a:t>n</a:t>
            </a:r>
            <a:r>
              <a:rPr lang="ru-RU" dirty="0"/>
              <a:t>, AL    или     OUT </a:t>
            </a:r>
            <a:r>
              <a:rPr lang="ru-RU" dirty="0" err="1"/>
              <a:t>n</a:t>
            </a:r>
            <a:r>
              <a:rPr lang="ru-RU" dirty="0"/>
              <a:t>, AX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Номер порта </a:t>
            </a:r>
            <a:r>
              <a:rPr lang="ru-RU" dirty="0" err="1"/>
              <a:t>n</a:t>
            </a:r>
            <a:r>
              <a:rPr lang="ru-RU" dirty="0"/>
              <a:t> в этих командах может быть задан либо непосредственно, либо регистром DX.</a:t>
            </a:r>
          </a:p>
          <a:p>
            <a:pPr>
              <a:buNone/>
            </a:pPr>
            <a:r>
              <a:rPr lang="ru-RU" dirty="0"/>
              <a:t> IN  AX,DX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Сценарий ввода-вывода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Сценарий зависит от специфики того внешнего</a:t>
            </a:r>
            <a:endParaRPr lang="en-US" dirty="0"/>
          </a:p>
          <a:p>
            <a:pPr>
              <a:buNone/>
            </a:pPr>
            <a:r>
              <a:rPr lang="ru-RU" dirty="0"/>
              <a:t>устройства, с которым ведется обмен.</a:t>
            </a:r>
          </a:p>
          <a:p>
            <a:pPr>
              <a:buNone/>
            </a:pPr>
            <a:r>
              <a:rPr lang="ru-RU" dirty="0"/>
              <a:t>Обычно ЦП связан с внешним устройством через</a:t>
            </a:r>
            <a:endParaRPr lang="en-US" dirty="0"/>
          </a:p>
          <a:p>
            <a:pPr>
              <a:buNone/>
            </a:pPr>
            <a:r>
              <a:rPr lang="ru-RU" dirty="0"/>
              <a:t>два порта: первый – порт данных, второй – порт</a:t>
            </a:r>
            <a:endParaRPr lang="en-US" dirty="0"/>
          </a:p>
          <a:p>
            <a:pPr>
              <a:buNone/>
            </a:pPr>
            <a:r>
              <a:rPr lang="ru-RU" dirty="0"/>
              <a:t>управления: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/>
              <a:t>ЦП записывает в порт управления соответствующую команду, а порт данных – выводимые данные;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/>
              <a:t>Внешнее устройство, считав эту информацию, записывает в порт управления команду «занято» и начинает непосредственно вывод (например, печать);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42720"/>
            <a:ext cx="8686800" cy="4983162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 startAt="3"/>
            </a:pPr>
            <a:r>
              <a:rPr lang="ru-RU" dirty="0"/>
              <a:t>ЦП переходит либо в режим ожидания, опрашивая в цикле порт управления, либо занимается другой работой – до тех пор пока в порте управления не сменится сигнал «занято»;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ru-RU" dirty="0"/>
              <a:t>Внешнее устройство заканчивает вывод и записывает в порт управления сигнал об успешном завершении или об ошибке;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ru-RU" dirty="0"/>
              <a:t>ЦП анализирует полученную информацию и продолжает свою работу.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260648"/>
            <a:ext cx="8686800" cy="6840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Прямая адресация. </a:t>
            </a:r>
            <a:r>
              <a:rPr lang="ru-RU" dirty="0"/>
              <a:t>Здесь смещение данного является частью команды. </a:t>
            </a:r>
          </a:p>
          <a:p>
            <a:pPr marL="0" indent="0">
              <a:buNone/>
            </a:pPr>
            <a:r>
              <a:rPr lang="en-US" dirty="0"/>
              <a:t>	mov AX, </a:t>
            </a:r>
            <a:r>
              <a:rPr lang="en-US" dirty="0" err="1"/>
              <a:t>my_label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ru-RU" dirty="0"/>
              <a:t>В регистр AX помещается смещение метки </a:t>
            </a:r>
            <a:r>
              <a:rPr lang="ru-RU" dirty="0" err="1"/>
              <a:t>my_label</a:t>
            </a:r>
            <a:r>
              <a:rPr lang="ru-RU" dirty="0"/>
              <a:t>, которое содержится в самой команде. </a:t>
            </a:r>
          </a:p>
          <a:p>
            <a:pPr marL="0" indent="0" algn="just">
              <a:buNone/>
            </a:pPr>
            <a:r>
              <a:rPr lang="ru-RU" b="1" dirty="0"/>
              <a:t>Регистровая адресация. </a:t>
            </a:r>
            <a:r>
              <a:rPr lang="ru-RU" dirty="0"/>
              <a:t>Операнд находится в одном из регистров общего назначения или в одном из сегментных регистров. Имя регистра задается в самой команде. </a:t>
            </a:r>
          </a:p>
          <a:p>
            <a:pPr marL="0" indent="0">
              <a:buNone/>
            </a:pPr>
            <a:r>
              <a:rPr lang="en-US" dirty="0"/>
              <a:t>	mov AX, BX </a:t>
            </a:r>
          </a:p>
          <a:p>
            <a:pPr marL="0" indent="0" algn="just">
              <a:buNone/>
            </a:pPr>
            <a:r>
              <a:rPr lang="ru-RU" dirty="0"/>
              <a:t>Здесь значение из регистра BX передается в регистр AX.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260648"/>
            <a:ext cx="8686800" cy="68407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Косвенная регистровая адресация. </a:t>
            </a:r>
            <a:r>
              <a:rPr lang="ru-RU" dirty="0"/>
              <a:t>Смещение данного находится в одном из регистров BX, SI, DI, BP. Напомним, что для каждого регистра, содержащего смещение, существует сегмент, заданный по умолчанию. </a:t>
            </a:r>
          </a:p>
          <a:p>
            <a:pPr marL="0" indent="0">
              <a:buNone/>
            </a:pPr>
            <a:r>
              <a:rPr lang="en-US" dirty="0"/>
              <a:t>	mov AX, [BX] </a:t>
            </a:r>
          </a:p>
          <a:p>
            <a:pPr marL="0" indent="0" algn="just">
              <a:buNone/>
            </a:pPr>
            <a:r>
              <a:rPr lang="ru-RU" dirty="0"/>
              <a:t>Выполняются следующие действия: читается значение из регистра BX, которое рассматривается как смещение в памяти в сегменте данных, по полученному смещению из памяти считывается слово, которое помещается в регистр AX. Если задан префикс замены CS, команда перепишется в виде: </a:t>
            </a:r>
          </a:p>
          <a:p>
            <a:pPr marL="0" indent="0">
              <a:buNone/>
            </a:pPr>
            <a:r>
              <a:rPr lang="en-US" dirty="0"/>
              <a:t>	mov AX, CS:[BX] </a:t>
            </a:r>
          </a:p>
          <a:p>
            <a:pPr marL="0" indent="0" algn="just">
              <a:buNone/>
            </a:pPr>
            <a:r>
              <a:rPr lang="ru-RU" dirty="0"/>
              <a:t>Здесь выполняются те же действия, но смещение второго операнда берется в сегменте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9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128"/>
            <a:ext cx="8686800" cy="67687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Относительная косвенная регистровая адресация. </a:t>
            </a:r>
            <a:r>
              <a:rPr lang="ru-RU" dirty="0"/>
              <a:t>Смещение данного вычисляется как сумма смещения в команде и значения в одном из регистров BX, SI, DI, BP. </a:t>
            </a:r>
          </a:p>
          <a:p>
            <a:pPr marL="0" indent="0">
              <a:buNone/>
            </a:pPr>
            <a:r>
              <a:rPr lang="en-US" dirty="0"/>
              <a:t>	mov AX, [BX+10] </a:t>
            </a:r>
          </a:p>
          <a:p>
            <a:pPr marL="0" indent="0" algn="just">
              <a:buNone/>
            </a:pPr>
            <a:r>
              <a:rPr lang="ru-RU" dirty="0"/>
              <a:t>Здесь смещение данного в сегменте DS определяется суммой значений из регистра BX с числом 10. Можно использовать еще две формы записи этой же команды: </a:t>
            </a:r>
          </a:p>
          <a:p>
            <a:pPr marL="0" indent="0">
              <a:buNone/>
            </a:pPr>
            <a:r>
              <a:rPr lang="en-US" dirty="0"/>
              <a:t>	mov AX, [BX]+10 </a:t>
            </a:r>
          </a:p>
          <a:p>
            <a:pPr marL="0" indent="0">
              <a:buNone/>
            </a:pPr>
            <a:r>
              <a:rPr lang="en-US" dirty="0"/>
              <a:t>	mov AX, 10[BX] </a:t>
            </a:r>
          </a:p>
          <a:p>
            <a:pPr marL="0" indent="0" algn="just">
              <a:buNone/>
            </a:pPr>
            <a:r>
              <a:rPr lang="ru-RU" dirty="0"/>
              <a:t>Этот способ адресации называют также базовым, если используются базовые регистры BX,BP и индексным, если используются индексные регистры SI, DI.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128"/>
            <a:ext cx="8686800" cy="67687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Базовая индексная адресация. </a:t>
            </a:r>
            <a:r>
              <a:rPr lang="ru-RU" dirty="0"/>
              <a:t>Смещение данного вычисляется как сумма значений в базовом регистре BX или BP, в индексном регистре SI или DI </a:t>
            </a:r>
            <a:r>
              <a:rPr lang="ru-RU" dirty="0" err="1"/>
              <a:t>исмещения</a:t>
            </a:r>
            <a:r>
              <a:rPr lang="ru-RU" dirty="0"/>
              <a:t> в команде. В частном случае смещение может отсутствовать. Этот способ удобно использовать для обращения к элементам двумерных массивов.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mov AX, </a:t>
            </a:r>
            <a:r>
              <a:rPr lang="en-US" dirty="0" err="1"/>
              <a:t>my_array</a:t>
            </a:r>
            <a:r>
              <a:rPr lang="en-US" dirty="0"/>
              <a:t>[BX][SI] </a:t>
            </a:r>
          </a:p>
          <a:p>
            <a:pPr marL="0" indent="0" algn="just">
              <a:buNone/>
            </a:pPr>
            <a:r>
              <a:rPr lang="ru-RU" dirty="0"/>
              <a:t>Здесь </a:t>
            </a:r>
            <a:r>
              <a:rPr lang="ru-RU" dirty="0" err="1"/>
              <a:t>my_array</a:t>
            </a:r>
            <a:r>
              <a:rPr lang="ru-RU" dirty="0"/>
              <a:t> можно рассматривать как адрес начала массива.</a:t>
            </a:r>
            <a:endParaRPr lang="en-US" dirty="0"/>
          </a:p>
          <a:p>
            <a:pPr marL="0" indent="0" algn="just">
              <a:buNone/>
            </a:pPr>
            <a:r>
              <a:rPr lang="ru-RU" b="1" dirty="0"/>
              <a:t>Неявная адресация. </a:t>
            </a:r>
            <a:r>
              <a:rPr lang="ru-RU" dirty="0"/>
              <a:t>В этом случае адреса объектов неявно задаются кодом операции. Например, в строковых командах неявно используются регистры SI, DI.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8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 языка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цифры, </a:t>
            </a:r>
          </a:p>
          <a:p>
            <a:r>
              <a:rPr lang="ru-RU" dirty="0"/>
              <a:t>строчные и прописные буквы латинского алфавита, </a:t>
            </a:r>
          </a:p>
          <a:p>
            <a:r>
              <a:rPr lang="ru-RU" dirty="0"/>
              <a:t>символы: ? @ _ $ : . [ ] ( ) &lt; &gt; { } + / * &amp; % ! ' ~ | \ = # ^ ; , ` "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По умолчанию компилятор не различает в ассемблерной программе строчные и прописные буквы.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186766" cy="542928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.MODEL small</a:t>
            </a:r>
            <a:r>
              <a:rPr lang="ru-RU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.DATA</a:t>
            </a:r>
          </a:p>
          <a:p>
            <a:pPr>
              <a:buNone/>
            </a:pPr>
            <a:r>
              <a:rPr lang="ru-RU" dirty="0"/>
              <a:t>   </a:t>
            </a:r>
            <a:r>
              <a:rPr lang="en-US" dirty="0"/>
              <a:t>         ;  </a:t>
            </a:r>
            <a:r>
              <a:rPr lang="ru-RU" dirty="0"/>
              <a:t>объявление данных</a:t>
            </a:r>
          </a:p>
          <a:p>
            <a:pPr>
              <a:buNone/>
            </a:pPr>
            <a:r>
              <a:rPr lang="ru-RU" dirty="0"/>
              <a:t>.</a:t>
            </a:r>
            <a:r>
              <a:rPr lang="en-US" dirty="0"/>
              <a:t>CODE</a:t>
            </a:r>
            <a:endParaRPr lang="ru-RU" dirty="0"/>
          </a:p>
          <a:p>
            <a:pPr>
              <a:buNone/>
            </a:pPr>
            <a:r>
              <a:rPr lang="en-US" dirty="0"/>
              <a:t>main	proc	far</a:t>
            </a:r>
            <a:endParaRPr lang="be-BY" dirty="0"/>
          </a:p>
          <a:p>
            <a:pPr>
              <a:buNone/>
            </a:pPr>
            <a:r>
              <a:rPr lang="en-US" dirty="0"/>
              <a:t>start:</a:t>
            </a:r>
            <a:r>
              <a:rPr lang="ru-RU" dirty="0"/>
              <a:t> </a:t>
            </a:r>
            <a:r>
              <a:rPr lang="en-US" dirty="0"/>
              <a:t>  ;  </a:t>
            </a:r>
            <a:r>
              <a:rPr lang="ru-RU" dirty="0"/>
              <a:t>или любая другая метка, например, </a:t>
            </a: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             ;  </a:t>
            </a:r>
            <a:r>
              <a:rPr lang="ru-RU" dirty="0"/>
              <a:t>команды программы</a:t>
            </a:r>
          </a:p>
          <a:p>
            <a:pPr>
              <a:buNone/>
            </a:pPr>
            <a:endParaRPr lang="be-BY" dirty="0"/>
          </a:p>
          <a:p>
            <a:pPr>
              <a:buNone/>
            </a:pPr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 err="1"/>
              <a:t>ax,@data</a:t>
            </a:r>
            <a:endParaRPr lang="be-BY" dirty="0"/>
          </a:p>
          <a:p>
            <a:pPr>
              <a:buNone/>
            </a:pPr>
            <a:r>
              <a:rPr lang="en-US" dirty="0" err="1"/>
              <a:t>mov</a:t>
            </a:r>
            <a:r>
              <a:rPr lang="en-US" dirty="0"/>
              <a:t>	</a:t>
            </a:r>
            <a:r>
              <a:rPr lang="en-US" dirty="0" err="1"/>
              <a:t>ds,ax</a:t>
            </a:r>
            <a:endParaRPr lang="be-BY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END start   ;  </a:t>
            </a:r>
            <a:r>
              <a:rPr lang="ru-RU" dirty="0"/>
              <a:t>если выбрана метка </a:t>
            </a:r>
            <a:r>
              <a:rPr lang="en-US" dirty="0"/>
              <a:t>begin, </a:t>
            </a:r>
            <a:r>
              <a:rPr lang="ru-RU" dirty="0"/>
              <a:t>то </a:t>
            </a:r>
            <a:r>
              <a:rPr lang="en-US" dirty="0"/>
              <a:t>END begin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375-381C-4F7C-AE09-850F3209BBE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3328</Words>
  <Application>Microsoft Office PowerPoint</Application>
  <PresentationFormat>Экран (4:3)</PresentationFormat>
  <Paragraphs>319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Тема Office</vt:lpstr>
      <vt:lpstr>Команды ассемблера</vt:lpstr>
      <vt:lpstr>Способы адресации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Алфавит языка </vt:lpstr>
      <vt:lpstr>Пример программы</vt:lpstr>
      <vt:lpstr>Презентация PowerPoint</vt:lpstr>
      <vt:lpstr>Предложения языка ассемблера</vt:lpstr>
      <vt:lpstr>Метки</vt:lpstr>
      <vt:lpstr>Команды и директивы</vt:lpstr>
      <vt:lpstr>Презентация PowerPoint</vt:lpstr>
      <vt:lpstr>Операнды и комментарии</vt:lpstr>
      <vt:lpstr>Структура EXE- и COM- программы</vt:lpstr>
      <vt:lpstr>Структура EXE- и COM- программы</vt:lpstr>
      <vt:lpstr>Объявление и инициализация данных</vt:lpstr>
      <vt:lpstr>Скалярные данные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Команды пересылки</vt:lpstr>
      <vt:lpstr>Презентация PowerPoint</vt:lpstr>
      <vt:lpstr>Операнды команды пересылки mov </vt:lpstr>
      <vt:lpstr>2. Команда обмена данных XCHG</vt:lpstr>
      <vt:lpstr>3. Команды загрузки полного указателя LDS и LES</vt:lpstr>
      <vt:lpstr>4. Команды работы со стеком</vt:lpstr>
      <vt:lpstr>Презентация PowerPoint</vt:lpstr>
      <vt:lpstr>5. Команды ввода-вывода</vt:lpstr>
      <vt:lpstr>Сценарий ввода-вывода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процессора 8086</dc:title>
  <dc:creator>katerina n</dc:creator>
  <cp:lastModifiedBy>Никола</cp:lastModifiedBy>
  <cp:revision>118</cp:revision>
  <dcterms:created xsi:type="dcterms:W3CDTF">2013-02-13T09:47:14Z</dcterms:created>
  <dcterms:modified xsi:type="dcterms:W3CDTF">2022-11-02T14:45:21Z</dcterms:modified>
</cp:coreProperties>
</file>