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72" r:id="rId14"/>
    <p:sldId id="270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7FA5D-B9B5-4BC2-A920-50A6B90A95C0}" type="datetimeFigureOut">
              <a:rPr lang="ru-RU" smtClean="0"/>
              <a:pPr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9AC96-5FB4-4522-A746-57A6962E997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CCD1-3621-420D-B459-8A6F5BDE57C6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9D3A-F315-4826-BAE0-5310EACCF06F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701B-785F-472A-8F6B-BAB2541D4F6E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83B3-2975-42CD-BE4C-47FB49552AE3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35B-5D09-4486-AE32-2846FA7C4A52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28C0-FAA4-4BFB-A159-BA0ACCCFE604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B57B-C614-42B5-BFCF-4CD63282EA32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5C38-94D5-4451-A455-D45BAFB2F22A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F8A-B8F1-4945-9DBD-9F9BF4F86262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E46-1CD1-45A2-BA7C-959CF745460C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D640-A190-4A8D-A227-992A8580F5D3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F864-AF4B-49DC-BA16-6C31E3536135}" type="datetime1">
              <a:rPr lang="ru-RU" smtClean="0"/>
              <a:pPr/>
              <a:t>02.11.2022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39C6-E521-41B7-B71F-18D6D0BB12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Команды ассемблера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Команды сравнения и передачи управления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Условный переход </a:t>
            </a:r>
            <a:r>
              <a:rPr lang="en-US" dirty="0"/>
              <a:t>JCXZ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000108"/>
            <a:ext cx="8643998" cy="55007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JCXZ отличается от других команд условного перехода тем, что она проверяет содержимое регистра CX, а не флагов. </a:t>
            </a:r>
          </a:p>
          <a:p>
            <a:pPr>
              <a:buNone/>
            </a:pPr>
            <a:endParaRPr lang="ru-RU" sz="3600" dirty="0"/>
          </a:p>
          <a:p>
            <a:pPr>
              <a:buNone/>
            </a:pPr>
            <a:r>
              <a:rPr lang="ru-RU" sz="3600" dirty="0"/>
              <a:t>Эту команду обычно применяют в начале условного цикла, чтобы предотвратить вхождение в цикл, если CX=0.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ru-RU" dirty="0"/>
              <a:t>Циклы </a:t>
            </a:r>
            <a:r>
              <a:rPr lang="en-US" dirty="0" err="1"/>
              <a:t>LOOPxx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85791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/>
              <a:t>Следующая группа команд условного перехода </a:t>
            </a:r>
            <a:r>
              <a:rPr lang="ru-RU" dirty="0" err="1"/>
              <a:t>LOOPxx</a:t>
            </a:r>
            <a:r>
              <a:rPr lang="ru-RU" dirty="0"/>
              <a:t> служит для организации циклов в программах. Все команды цикла используют регистр CX в качестве счетчика цикла. Простейшая из них – команда LOOP. </a:t>
            </a:r>
            <a:endParaRPr lang="ru-RU" sz="3600" dirty="0"/>
          </a:p>
          <a:p>
            <a:pPr>
              <a:buNone/>
            </a:pPr>
            <a:endParaRPr lang="ru-RU" sz="3600" dirty="0"/>
          </a:p>
          <a:p>
            <a:pPr>
              <a:buNone/>
            </a:pPr>
            <a:r>
              <a:rPr lang="ru-RU" sz="3600" dirty="0"/>
              <a:t>LOOP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Уменьшает содержимое CX на 1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Осуществляет переход: </a:t>
            </a:r>
          </a:p>
          <a:p>
            <a:pPr marL="914400" lvl="1" indent="-514350">
              <a:buFont typeface="Wingdings" pitchFamily="2" charset="2"/>
              <a:buChar char="ü"/>
            </a:pPr>
            <a:r>
              <a:rPr lang="ru-RU" sz="3200" dirty="0"/>
              <a:t>CX ≠ 0, переход на указанную метку</a:t>
            </a:r>
          </a:p>
          <a:p>
            <a:pPr marL="914400" lvl="1" indent="-514350">
              <a:buFont typeface="Wingdings" pitchFamily="2" charset="2"/>
              <a:buChar char="ü"/>
            </a:pPr>
            <a:r>
              <a:rPr lang="ru-RU" sz="3200" dirty="0"/>
              <a:t>CX = 0, выполняется команда, следующая за LOOP</a:t>
            </a:r>
          </a:p>
          <a:p>
            <a:endParaRPr lang="ru-RU" sz="36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Команда LOOPNE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5145" y="785794"/>
            <a:ext cx="9144000" cy="607220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/>
              <a:t>Команда LOOPNE (цикл пока не равно) осуществляет выход из цикла, если установлен флаг нуля или если регистр CX достиг нуля. </a:t>
            </a:r>
          </a:p>
          <a:p>
            <a:pPr>
              <a:buNone/>
            </a:pPr>
            <a:r>
              <a:rPr lang="ru-RU" sz="4000" dirty="0"/>
              <a:t>Если (CX &lt;&gt; 0) и (ZF = 0) </a:t>
            </a:r>
          </a:p>
          <a:p>
            <a:pPr lvl="1"/>
            <a:r>
              <a:rPr lang="ru-RU" sz="3600" dirty="0"/>
              <a:t>выполнить переход (начало цикла)</a:t>
            </a:r>
          </a:p>
          <a:p>
            <a:pPr>
              <a:buNone/>
            </a:pPr>
            <a:r>
              <a:rPr lang="ru-RU" sz="4000" dirty="0"/>
              <a:t>Иначе</a:t>
            </a:r>
          </a:p>
          <a:p>
            <a:pPr lvl="1"/>
            <a:r>
              <a:rPr lang="ru-RU" sz="3600" dirty="0"/>
              <a:t>не выполнять переход (выйти из цикла)</a:t>
            </a:r>
            <a:endParaRPr lang="ru-RU" dirty="0"/>
          </a:p>
          <a:p>
            <a:pPr algn="just">
              <a:buNone/>
            </a:pPr>
            <a:r>
              <a:rPr lang="ru-RU" dirty="0"/>
              <a:t>Команда LOOPE (цикл пока равно) выполняет обратную описанной выше проверку флага нуля: в этом случае цикл завершается, если регистр CX достиг нуля или если не установлен флаг нуля.</a:t>
            </a:r>
          </a:p>
          <a:p>
            <a:pPr>
              <a:buNone/>
            </a:pPr>
            <a:r>
              <a:rPr lang="ru-RU" sz="4000" dirty="0"/>
              <a:t>Если (CX &lt;&gt; 0) и (ZF = 1) </a:t>
            </a:r>
          </a:p>
          <a:p>
            <a:pPr lvl="1"/>
            <a:r>
              <a:rPr lang="ru-RU" sz="3600" dirty="0"/>
              <a:t>переход на метку (начало цикла)</a:t>
            </a:r>
          </a:p>
          <a:p>
            <a:pPr>
              <a:buNone/>
            </a:pPr>
            <a:r>
              <a:rPr lang="ru-RU" sz="4000" dirty="0"/>
              <a:t>Иначе</a:t>
            </a:r>
          </a:p>
          <a:p>
            <a:pPr lvl="1"/>
            <a:r>
              <a:rPr lang="ru-RU" sz="3600" dirty="0"/>
              <a:t>выход из цикла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Команда </a:t>
            </a:r>
            <a:r>
              <a:rPr lang="en-US" dirty="0"/>
              <a:t> LOOPZ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97309"/>
            <a:ext cx="9144000" cy="364960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4000" dirty="0"/>
              <a:t>Если</a:t>
            </a:r>
            <a:r>
              <a:rPr lang="en-US" sz="4000" dirty="0"/>
              <a:t> (CX &lt;&gt; 0) </a:t>
            </a:r>
            <a:r>
              <a:rPr lang="ru-RU" sz="4000" dirty="0"/>
              <a:t>и</a:t>
            </a:r>
            <a:r>
              <a:rPr lang="en-US" sz="4000" dirty="0"/>
              <a:t> (ZF = 1)</a:t>
            </a:r>
            <a:r>
              <a:rPr lang="ru-RU" sz="4000" dirty="0"/>
              <a:t>,</a:t>
            </a:r>
            <a:r>
              <a:rPr lang="en-US" sz="4000" dirty="0"/>
              <a:t> </a:t>
            </a:r>
          </a:p>
          <a:p>
            <a:pPr lvl="1">
              <a:spcBef>
                <a:spcPts val="0"/>
              </a:spcBef>
            </a:pPr>
            <a:r>
              <a:rPr lang="ru-RU" sz="3600" dirty="0"/>
              <a:t>продолжать цикл (переход на указанную метку)</a:t>
            </a:r>
            <a:endParaRPr lang="en-US" sz="3600" dirty="0"/>
          </a:p>
          <a:p>
            <a:pPr>
              <a:spcBef>
                <a:spcPts val="0"/>
              </a:spcBef>
              <a:buNone/>
            </a:pPr>
            <a:r>
              <a:rPr lang="ru-RU" sz="4000" dirty="0"/>
              <a:t>иначе </a:t>
            </a:r>
            <a:endParaRPr lang="en-US" sz="4000" dirty="0"/>
          </a:p>
          <a:p>
            <a:pPr lvl="1">
              <a:spcBef>
                <a:spcPts val="0"/>
              </a:spcBef>
            </a:pPr>
            <a:r>
              <a:rPr lang="ru-RU" sz="3600" dirty="0"/>
              <a:t>выход из цикла</a:t>
            </a:r>
          </a:p>
          <a:p>
            <a:pPr marL="457200" lvl="1" indent="0" algn="ctr">
              <a:spcBef>
                <a:spcPts val="0"/>
              </a:spcBef>
              <a:buNone/>
            </a:pPr>
            <a:r>
              <a:rPr lang="ru-RU" sz="3600" dirty="0"/>
              <a:t>Команда </a:t>
            </a:r>
            <a:r>
              <a:rPr lang="en-US" sz="3600" dirty="0"/>
              <a:t> LOOPNZ </a:t>
            </a:r>
            <a:endParaRPr lang="ru-RU" sz="3600" dirty="0"/>
          </a:p>
          <a:p>
            <a:pPr>
              <a:buNone/>
            </a:pPr>
            <a:r>
              <a:rPr lang="ru-RU" sz="4000" dirty="0"/>
              <a:t>Если </a:t>
            </a:r>
            <a:r>
              <a:rPr lang="en-US" sz="4000" dirty="0"/>
              <a:t> (CX &lt;&gt; 0) </a:t>
            </a:r>
            <a:r>
              <a:rPr lang="ru-RU" sz="4000" dirty="0"/>
              <a:t>и</a:t>
            </a:r>
            <a:r>
              <a:rPr lang="en-US" sz="4000" dirty="0"/>
              <a:t> (ZF = 0) </a:t>
            </a:r>
            <a:r>
              <a:rPr lang="ru-RU" sz="4000" dirty="0"/>
              <a:t>то</a:t>
            </a:r>
            <a:endParaRPr lang="en-US" sz="4000" dirty="0"/>
          </a:p>
          <a:p>
            <a:pPr lvl="1"/>
            <a:r>
              <a:rPr lang="ru-RU" sz="3600" dirty="0"/>
              <a:t>переход на метку (начало цикла)</a:t>
            </a:r>
            <a:endParaRPr lang="en-US" sz="3600" dirty="0"/>
          </a:p>
          <a:p>
            <a:pPr>
              <a:buNone/>
            </a:pPr>
            <a:r>
              <a:rPr lang="ru-RU" sz="4000" dirty="0"/>
              <a:t>иначе</a:t>
            </a:r>
            <a:endParaRPr lang="en-US" sz="4000" dirty="0"/>
          </a:p>
          <a:p>
            <a:pPr lvl="1"/>
            <a:r>
              <a:rPr lang="ru-RU" sz="3600" dirty="0"/>
              <a:t>выход из цикла</a:t>
            </a:r>
            <a:endParaRPr lang="en-US" sz="3600" dirty="0"/>
          </a:p>
          <a:p>
            <a:pPr lvl="1">
              <a:spcBef>
                <a:spcPts val="0"/>
              </a:spcBef>
            </a:pPr>
            <a:endParaRPr lang="en-US" sz="3600" dirty="0"/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293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/>
              <a:t>Пример</a:t>
            </a:r>
            <a:r>
              <a:rPr lang="en-US" dirty="0"/>
              <a:t>:</a:t>
            </a:r>
            <a:r>
              <a:rPr lang="ru-RU" dirty="0"/>
              <a:t> продолжать цикл 5 раз или пока не встретится число «7»</a:t>
            </a:r>
          </a:p>
          <a:p>
            <a:pPr>
              <a:spcBef>
                <a:spcPts val="0"/>
              </a:spcBef>
              <a:buNone/>
            </a:pP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.data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v1 db 9, 8, 7, 6, 5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.code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MOV SI, 0 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MOV CX, 5 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label1: 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MOV AL, v1[SI] 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INC SI            ; </a:t>
            </a:r>
            <a:r>
              <a:rPr lang="ru-RU" dirty="0"/>
              <a:t>следующий байт</a:t>
            </a:r>
            <a:r>
              <a:rPr lang="en-US" dirty="0"/>
              <a:t> (SI=SI+1). 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CMP AL, 7 </a:t>
            </a:r>
            <a:endParaRPr lang="ru-RU" dirty="0"/>
          </a:p>
          <a:p>
            <a:pPr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/>
              <a:t>LOOPNZ label1 </a:t>
            </a:r>
            <a:endParaRPr lang="ru-RU" dirty="0"/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3600" dirty="0"/>
              <a:t>Пример</a:t>
            </a:r>
            <a:r>
              <a:rPr lang="en-US" sz="3600" dirty="0"/>
              <a:t>:</a:t>
            </a:r>
            <a:r>
              <a:rPr lang="ru-RU" sz="3600" dirty="0"/>
              <a:t> продолжать цикл, пока результат </a:t>
            </a:r>
            <a:r>
              <a:rPr lang="en-US" sz="3600" dirty="0"/>
              <a:t> </a:t>
            </a:r>
            <a:r>
              <a:rPr lang="ru-RU" sz="3600" dirty="0"/>
              <a:t>помещается в</a:t>
            </a:r>
            <a:r>
              <a:rPr lang="en-US" sz="3600" dirty="0"/>
              <a:t> AL</a:t>
            </a:r>
            <a:r>
              <a:rPr lang="ru-RU" sz="3600" dirty="0"/>
              <a:t> или</a:t>
            </a:r>
            <a:r>
              <a:rPr lang="en-US" sz="3600" dirty="0"/>
              <a:t> 5 </a:t>
            </a:r>
            <a:r>
              <a:rPr lang="ru-RU" sz="3600" dirty="0"/>
              <a:t>раз</a:t>
            </a:r>
            <a:r>
              <a:rPr lang="en-US" sz="3600" dirty="0"/>
              <a:t>. </a:t>
            </a:r>
            <a:endParaRPr lang="ru-RU" sz="3600" dirty="0"/>
          </a:p>
          <a:p>
            <a:pPr>
              <a:spcBef>
                <a:spcPts val="0"/>
              </a:spcBef>
              <a:buNone/>
            </a:pPr>
            <a:endParaRPr lang="ru-RU" sz="3600" dirty="0"/>
          </a:p>
          <a:p>
            <a:pPr>
              <a:spcBef>
                <a:spcPts val="0"/>
              </a:spcBef>
              <a:buNone/>
            </a:pPr>
            <a:r>
              <a:rPr lang="en-US" sz="3600" dirty="0"/>
              <a:t>MOV AX, 0 </a:t>
            </a:r>
            <a:endParaRPr lang="ru-RU" sz="3600" dirty="0"/>
          </a:p>
          <a:p>
            <a:pPr>
              <a:spcBef>
                <a:spcPts val="0"/>
              </a:spcBef>
              <a:buNone/>
            </a:pPr>
            <a:r>
              <a:rPr lang="en-US" sz="3600" dirty="0"/>
              <a:t>MOV CX, 5 </a:t>
            </a:r>
            <a:endParaRPr lang="ru-RU" sz="3600" dirty="0"/>
          </a:p>
          <a:p>
            <a:pPr>
              <a:spcBef>
                <a:spcPts val="0"/>
              </a:spcBef>
              <a:buNone/>
            </a:pPr>
            <a:endParaRPr lang="ru-RU" sz="3600"/>
          </a:p>
          <a:p>
            <a:pPr>
              <a:spcBef>
                <a:spcPts val="0"/>
              </a:spcBef>
              <a:buNone/>
            </a:pPr>
            <a:r>
              <a:rPr lang="en-US" sz="3600"/>
              <a:t>label1</a:t>
            </a:r>
            <a:r>
              <a:rPr lang="en-US" sz="3600" dirty="0"/>
              <a:t>: </a:t>
            </a:r>
            <a:endParaRPr lang="ru-RU" sz="3600" dirty="0"/>
          </a:p>
          <a:p>
            <a:pPr>
              <a:spcBef>
                <a:spcPts val="0"/>
              </a:spcBef>
              <a:buNone/>
            </a:pPr>
            <a:r>
              <a:rPr lang="ru-RU" sz="3600" dirty="0"/>
              <a:t>	</a:t>
            </a:r>
            <a:r>
              <a:rPr lang="en-US" sz="3600" dirty="0"/>
              <a:t>ADD AX, 100 </a:t>
            </a:r>
            <a:endParaRPr lang="ru-RU" sz="3600" dirty="0"/>
          </a:p>
          <a:p>
            <a:pPr>
              <a:spcBef>
                <a:spcPts val="0"/>
              </a:spcBef>
              <a:buNone/>
            </a:pPr>
            <a:r>
              <a:rPr lang="ru-RU" sz="3600" dirty="0"/>
              <a:t>	</a:t>
            </a:r>
            <a:r>
              <a:rPr lang="en-US" sz="3600" dirty="0"/>
              <a:t>CMP AH, 0 </a:t>
            </a:r>
            <a:endParaRPr lang="ru-RU" sz="3600" dirty="0"/>
          </a:p>
          <a:p>
            <a:pPr>
              <a:spcBef>
                <a:spcPts val="0"/>
              </a:spcBef>
              <a:buNone/>
            </a:pPr>
            <a:r>
              <a:rPr lang="ru-RU" sz="3600" dirty="0"/>
              <a:t>	</a:t>
            </a:r>
            <a:r>
              <a:rPr lang="en-US" sz="3600" dirty="0"/>
              <a:t>LOOPZ </a:t>
            </a:r>
            <a:r>
              <a:rPr lang="ru-RU" sz="3600" dirty="0"/>
              <a:t> </a:t>
            </a:r>
            <a:r>
              <a:rPr lang="en-US" sz="3600" dirty="0"/>
              <a:t>label1 </a:t>
            </a:r>
            <a:endParaRPr lang="ru-RU" sz="3600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1. Сравнение </a:t>
            </a:r>
            <a:r>
              <a:rPr lang="en-US" dirty="0"/>
              <a:t>CMP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929354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/>
              <a:t>Команда сравнения CMP сравнивает два числа, вычитая</a:t>
            </a:r>
          </a:p>
          <a:p>
            <a:pPr algn="just">
              <a:buNone/>
            </a:pPr>
            <a:r>
              <a:rPr lang="ru-RU" dirty="0"/>
              <a:t>второе из первого, также как и команда SUB. Отличие</a:t>
            </a:r>
          </a:p>
          <a:p>
            <a:pPr algn="just">
              <a:buNone/>
            </a:pPr>
            <a:r>
              <a:rPr lang="ru-RU" dirty="0"/>
              <a:t>команд CMP и SUB состоит в том, что инструкция CMP не</a:t>
            </a:r>
          </a:p>
          <a:p>
            <a:pPr algn="just">
              <a:buNone/>
            </a:pPr>
            <a:r>
              <a:rPr lang="ru-RU" dirty="0"/>
              <a:t>сохраняет результат, а лишь устанавливает в соответствии с</a:t>
            </a:r>
          </a:p>
          <a:p>
            <a:pPr algn="just">
              <a:buNone/>
            </a:pPr>
            <a:r>
              <a:rPr lang="ru-RU" dirty="0"/>
              <a:t>результатом флаги состояния. Основное назначение команды</a:t>
            </a:r>
          </a:p>
          <a:p>
            <a:pPr algn="just">
              <a:buNone/>
            </a:pPr>
            <a:r>
              <a:rPr lang="ru-RU" dirty="0"/>
              <a:t>CMP – это организация ветвлений (условных переходов) в</a:t>
            </a:r>
          </a:p>
          <a:p>
            <a:pPr algn="just">
              <a:buNone/>
            </a:pPr>
            <a:r>
              <a:rPr lang="ru-RU" dirty="0"/>
              <a:t>ассемблерных программах </a:t>
            </a:r>
          </a:p>
          <a:p>
            <a:pPr algn="just">
              <a:buNone/>
            </a:pPr>
            <a:r>
              <a:rPr lang="ru-RU" dirty="0"/>
              <a:t>			 </a:t>
            </a:r>
            <a:r>
              <a:rPr lang="en-US" dirty="0"/>
              <a:t>OF, SF, ZF, AF, PF, CF. </a:t>
            </a:r>
            <a:endParaRPr lang="ru-RU" dirty="0"/>
          </a:p>
          <a:p>
            <a:pPr algn="just">
              <a:buNone/>
            </a:pPr>
            <a:r>
              <a:rPr lang="ru-RU" dirty="0"/>
              <a:t>Пример:</a:t>
            </a:r>
          </a:p>
          <a:p>
            <a:pPr lvl="1" algn="just">
              <a:buNone/>
            </a:pPr>
            <a:r>
              <a:rPr lang="en-US" dirty="0"/>
              <a:t>MOV AL, 5 </a:t>
            </a:r>
            <a:endParaRPr lang="ru-RU" dirty="0"/>
          </a:p>
          <a:p>
            <a:pPr lvl="1" algn="just">
              <a:buNone/>
            </a:pPr>
            <a:r>
              <a:rPr lang="en-US" dirty="0"/>
              <a:t>MOV BL, 5 </a:t>
            </a:r>
            <a:endParaRPr lang="ru-RU" dirty="0"/>
          </a:p>
          <a:p>
            <a:pPr lvl="1" algn="just">
              <a:buNone/>
            </a:pPr>
            <a:r>
              <a:rPr lang="en-US" dirty="0"/>
              <a:t>CMP AL, BL ; AL = 5, ZF = 1 (</a:t>
            </a:r>
            <a:r>
              <a:rPr lang="ru-RU" dirty="0"/>
              <a:t>то есть равны</a:t>
            </a:r>
            <a:r>
              <a:rPr lang="en-US" dirty="0"/>
              <a:t>)</a:t>
            </a: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r>
              <a:rPr lang="ru-RU" dirty="0"/>
              <a:t>Основное назначение команды CMP – это организация</a:t>
            </a:r>
          </a:p>
          <a:p>
            <a:pPr algn="just">
              <a:buNone/>
            </a:pPr>
            <a:r>
              <a:rPr lang="ru-RU" dirty="0"/>
              <a:t>ветвлений (условных переходов) в ассемблерных программах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BF73-D1E1-4A50-8879-EE8EFC7EB8E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ru-RU" dirty="0"/>
              <a:t>2. Безусловный переход </a:t>
            </a:r>
            <a:r>
              <a:rPr lang="en-US" dirty="0"/>
              <a:t>JMP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78647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Безусловный переход – это переход, который передает управление без сохранения информации возврата всякий раз, когда выполняется. </a:t>
            </a:r>
          </a:p>
          <a:p>
            <a:r>
              <a:rPr lang="ru-RU" dirty="0"/>
              <a:t>Команда </a:t>
            </a:r>
            <a:r>
              <a:rPr lang="en-US" dirty="0"/>
              <a:t>JMP </a:t>
            </a:r>
            <a:r>
              <a:rPr lang="ru-RU" dirty="0"/>
              <a:t>может осуществлять переход вплоть до 32768 байт. </a:t>
            </a:r>
          </a:p>
          <a:p>
            <a:r>
              <a:rPr lang="ru-RU" dirty="0"/>
              <a:t>Если заранее известно, что переход вперед делается на место, лежащее в диапазоне 128 байт от текущего места, можно использовать команду JMP SHORT LABEL. </a:t>
            </a:r>
          </a:p>
          <a:p>
            <a:r>
              <a:rPr lang="ru-RU" dirty="0"/>
              <a:t>Атрибут SHORT заставляет Ассемблер сформировать короткую форму команды перехода, даже если он еще не встретил метку LABEL.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ru-RU" dirty="0"/>
              <a:t>3. Условный переход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Условный переход проверяет текущее состояние флагов и регистров, чтобы определить, передать управление или нет. </a:t>
            </a:r>
          </a:p>
          <a:p>
            <a:pPr>
              <a:buNone/>
            </a:pPr>
            <a:r>
              <a:rPr lang="ru-RU" dirty="0"/>
              <a:t>Команды переходов по условию делятся на две группы:</a:t>
            </a:r>
          </a:p>
          <a:p>
            <a:pPr lvl="1"/>
            <a:r>
              <a:rPr lang="ru-RU" sz="3200" dirty="0"/>
              <a:t>проверяющие результаты предыдущей арифметической или логической операции </a:t>
            </a:r>
            <a:r>
              <a:rPr lang="ru-RU" sz="3200" dirty="0" err="1"/>
              <a:t>Jxx</a:t>
            </a:r>
            <a:r>
              <a:rPr lang="ru-RU" sz="3200" dirty="0"/>
              <a:t>;</a:t>
            </a:r>
          </a:p>
          <a:p>
            <a:pPr lvl="1"/>
            <a:r>
              <a:rPr lang="ru-RU" sz="3200" dirty="0"/>
              <a:t>управляющие итерациями фрагмента программы (организация циклов) </a:t>
            </a:r>
            <a:r>
              <a:rPr lang="ru-RU" sz="3200" dirty="0" err="1"/>
              <a:t>LOOPxx</a:t>
            </a:r>
            <a:r>
              <a:rPr lang="ru-RU" sz="3200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562612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Все условные переходы имеют однобайтовое смещение, то есть метка, на которую происходит переход должна находится в том же кодовом сегменте и на расстоянии, не превышающем –128 +127 байт от первого байта следующей команды. </a:t>
            </a:r>
          </a:p>
          <a:p>
            <a:pPr>
              <a:buNone/>
            </a:pPr>
            <a:r>
              <a:rPr lang="ru-RU" dirty="0"/>
              <a:t>Если условный переход осуществляется на место, находящееся дальше 128 байт, то вместо недопустимой команды</a:t>
            </a:r>
          </a:p>
          <a:p>
            <a:pPr>
              <a:buNone/>
            </a:pPr>
            <a:r>
              <a:rPr lang="ru-RU" dirty="0"/>
              <a:t>		JZ   ZERO</a:t>
            </a:r>
          </a:p>
          <a:p>
            <a:pPr>
              <a:buNone/>
            </a:pPr>
            <a:r>
              <a:rPr lang="ru-RU" dirty="0"/>
              <a:t>необходимо использовать специальные конструкции типа:</a:t>
            </a:r>
          </a:p>
          <a:p>
            <a:pPr>
              <a:buNone/>
            </a:pPr>
            <a:r>
              <a:rPr lang="ru-RU" dirty="0"/>
              <a:t>		JNZ  CONTINUE</a:t>
            </a:r>
          </a:p>
          <a:p>
            <a:pPr>
              <a:buNone/>
            </a:pPr>
            <a:r>
              <a:rPr lang="ru-RU" dirty="0"/>
              <a:t>		JMP  ZERO</a:t>
            </a:r>
          </a:p>
          <a:p>
            <a:pPr>
              <a:buNone/>
            </a:pPr>
            <a:r>
              <a:rPr lang="ru-RU" dirty="0"/>
              <a:t>		CONTINUE: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Команды </a:t>
            </a:r>
            <a:r>
              <a:rPr lang="ru-RU" dirty="0" err="1"/>
              <a:t>Jxx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000" dirty="0"/>
              <a:t>Проверяют текущее состояние регистра флагов (не изменяя его) и в случае соблюдения условия осуществляют переход на смещение, указанное в качестве операнда. </a:t>
            </a:r>
          </a:p>
          <a:p>
            <a:pPr>
              <a:buNone/>
            </a:pPr>
            <a:endParaRPr lang="ru-RU" sz="1400" dirty="0"/>
          </a:p>
          <a:p>
            <a:pPr>
              <a:buNone/>
            </a:pPr>
            <a:r>
              <a:rPr lang="ru-RU" sz="4000" dirty="0"/>
              <a:t>Команды условного перехода можно разделить на три подгруппы: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85728"/>
            <a:ext cx="9144000" cy="62865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Непосредственно проверяющие один из флагов на равенство 0 или 1.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lvl="1"/>
            <a:r>
              <a:rPr lang="ru-RU" sz="3200" dirty="0"/>
              <a:t>Операнды равны/не равны - </a:t>
            </a:r>
            <a:r>
              <a:rPr lang="en-US" sz="3200" dirty="0"/>
              <a:t>JE</a:t>
            </a:r>
            <a:r>
              <a:rPr lang="ru-RU" sz="3200" dirty="0"/>
              <a:t>/</a:t>
            </a:r>
            <a:r>
              <a:rPr lang="en-US" sz="3200" dirty="0"/>
              <a:t>JNE</a:t>
            </a:r>
            <a:r>
              <a:rPr lang="ru-RU" sz="3200" dirty="0"/>
              <a:t>. </a:t>
            </a:r>
            <a:endParaRPr lang="en-US" sz="3200" dirty="0"/>
          </a:p>
          <a:p>
            <a:pPr lvl="1"/>
            <a:r>
              <a:rPr lang="ru-RU" sz="3200" dirty="0"/>
              <a:t>Флаг нуля установлен/снят</a:t>
            </a:r>
            <a:r>
              <a:rPr lang="en-US" sz="3200" dirty="0"/>
              <a:t> </a:t>
            </a:r>
            <a:r>
              <a:rPr lang="ru-RU" sz="3200" dirty="0"/>
              <a:t>- </a:t>
            </a:r>
            <a:r>
              <a:rPr lang="en-US" sz="3200" dirty="0"/>
              <a:t>JZ/JNZ</a:t>
            </a:r>
            <a:r>
              <a:rPr lang="ru-RU" sz="3200" dirty="0"/>
              <a:t>.</a:t>
            </a:r>
            <a:r>
              <a:rPr lang="en-US" sz="3200" dirty="0"/>
              <a:t> </a:t>
            </a:r>
            <a:endParaRPr lang="ru-RU" sz="3200" dirty="0"/>
          </a:p>
          <a:p>
            <a:pPr lvl="1"/>
            <a:r>
              <a:rPr lang="ru-RU" sz="3200" dirty="0"/>
              <a:t>Четное/нечетное - </a:t>
            </a:r>
            <a:r>
              <a:rPr lang="en-US" sz="3200" dirty="0"/>
              <a:t>JP/JPE</a:t>
            </a:r>
            <a:r>
              <a:rPr lang="ru-RU" sz="3200" dirty="0"/>
              <a:t>. Проверяется только 8 младших бит результата. </a:t>
            </a:r>
          </a:p>
          <a:p>
            <a:pPr lvl="1"/>
            <a:r>
              <a:rPr lang="ru-RU" sz="3200" dirty="0"/>
              <a:t>Переполнение – </a:t>
            </a:r>
            <a:r>
              <a:rPr lang="en-US" sz="3200" dirty="0"/>
              <a:t>JO</a:t>
            </a:r>
            <a:r>
              <a:rPr lang="ru-RU" sz="3200" dirty="0"/>
              <a:t>/</a:t>
            </a:r>
            <a:r>
              <a:rPr lang="en-US" sz="3200" dirty="0"/>
              <a:t>JNO</a:t>
            </a:r>
          </a:p>
          <a:p>
            <a:pPr lvl="1"/>
            <a:r>
              <a:rPr lang="ru-RU" sz="3200" dirty="0"/>
              <a:t>Отрицательный/положительный – </a:t>
            </a:r>
            <a:r>
              <a:rPr lang="en-US" sz="3200" dirty="0"/>
              <a:t>JS/JNS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357982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ru-RU" sz="3900" dirty="0"/>
              <a:t>Арифметические сравнения со знаком. </a:t>
            </a:r>
            <a:endParaRPr lang="en-US" sz="3900" dirty="0"/>
          </a:p>
          <a:p>
            <a:pPr marL="742950" indent="-742950">
              <a:buNone/>
            </a:pPr>
            <a:r>
              <a:rPr lang="ru-RU" sz="3900" dirty="0"/>
              <a:t>Существуют 4 условия, которые могут быть проверены: </a:t>
            </a:r>
          </a:p>
          <a:p>
            <a:pPr marL="914400" lvl="1" indent="-514350"/>
            <a:r>
              <a:rPr lang="ru-RU" sz="3500" dirty="0"/>
              <a:t>меньше (JL);</a:t>
            </a:r>
          </a:p>
          <a:p>
            <a:pPr marL="914400" lvl="1" indent="-514350"/>
            <a:r>
              <a:rPr lang="ru-RU" sz="3500" dirty="0"/>
              <a:t>меньше или равно (JLE);</a:t>
            </a:r>
            <a:r>
              <a:rPr lang="en-US" sz="3500" dirty="0"/>
              <a:t> </a:t>
            </a:r>
            <a:endParaRPr lang="ru-RU" sz="3500" dirty="0"/>
          </a:p>
          <a:p>
            <a:pPr marL="914400" lvl="1" indent="-514350"/>
            <a:r>
              <a:rPr lang="ru-RU" sz="3500" dirty="0"/>
              <a:t>больше (JG);</a:t>
            </a:r>
          </a:p>
          <a:p>
            <a:pPr marL="914400" lvl="1" indent="-514350"/>
            <a:r>
              <a:rPr lang="ru-RU" sz="3500" dirty="0"/>
              <a:t>больше или равно (JGE)</a:t>
            </a:r>
            <a:endParaRPr lang="ru-RU" sz="3400" dirty="0"/>
          </a:p>
          <a:p>
            <a:pPr marL="914400" lvl="1" indent="-514350">
              <a:buNone/>
            </a:pPr>
            <a:endParaRPr lang="ru-RU" sz="2000" dirty="0"/>
          </a:p>
          <a:p>
            <a:pPr marL="914400" lvl="1" indent="-514350">
              <a:buNone/>
            </a:pPr>
            <a:r>
              <a:rPr lang="ru-RU" sz="3900" dirty="0"/>
              <a:t>Эти команды проверяют одновременно три флага: знака, переполнения и нуля.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4293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3600" dirty="0"/>
              <a:t>Арифметические без знака. </a:t>
            </a:r>
            <a:endParaRPr lang="en-US" sz="3600" dirty="0"/>
          </a:p>
          <a:p>
            <a:pPr marL="514350" indent="-514350">
              <a:buNone/>
            </a:pPr>
            <a:r>
              <a:rPr lang="ru-RU" sz="3600" dirty="0"/>
              <a:t>Здесь также существует 4 возможных соотношения между операндами: </a:t>
            </a:r>
          </a:p>
          <a:p>
            <a:pPr marL="914400" lvl="1" indent="-514350"/>
            <a:r>
              <a:rPr lang="ru-RU" sz="3000" dirty="0"/>
              <a:t>меньше (J</a:t>
            </a:r>
            <a:r>
              <a:rPr lang="en-US" sz="3000" dirty="0"/>
              <a:t>A</a:t>
            </a:r>
            <a:r>
              <a:rPr lang="ru-RU" sz="3000" dirty="0"/>
              <a:t>), </a:t>
            </a:r>
          </a:p>
          <a:p>
            <a:pPr marL="914400" lvl="1" indent="-514350"/>
            <a:r>
              <a:rPr lang="ru-RU" sz="3000" dirty="0"/>
              <a:t>меньше или равно (J</a:t>
            </a:r>
            <a:r>
              <a:rPr lang="en-US" sz="3000" dirty="0"/>
              <a:t>A</a:t>
            </a:r>
            <a:r>
              <a:rPr lang="ru-RU" sz="3000" dirty="0"/>
              <a:t>E), </a:t>
            </a:r>
          </a:p>
          <a:p>
            <a:pPr marL="914400" lvl="1" indent="-514350"/>
            <a:r>
              <a:rPr lang="ru-RU" sz="3000" dirty="0"/>
              <a:t>больше (J</a:t>
            </a:r>
            <a:r>
              <a:rPr lang="en-US" sz="3000" dirty="0"/>
              <a:t>B</a:t>
            </a:r>
            <a:r>
              <a:rPr lang="ru-RU" sz="3000" dirty="0"/>
              <a:t>), </a:t>
            </a:r>
          </a:p>
          <a:p>
            <a:pPr marL="914400" lvl="1" indent="-514350"/>
            <a:r>
              <a:rPr lang="ru-RU" sz="3000" dirty="0"/>
              <a:t>больше или равно (J</a:t>
            </a:r>
            <a:r>
              <a:rPr lang="en-US" sz="3000" dirty="0"/>
              <a:t>B</a:t>
            </a:r>
            <a:r>
              <a:rPr lang="ru-RU" sz="3000" dirty="0"/>
              <a:t>E). </a:t>
            </a:r>
          </a:p>
          <a:p>
            <a:pPr marL="914400" lvl="1" indent="-514350"/>
            <a:endParaRPr lang="ru-RU" dirty="0"/>
          </a:p>
          <a:p>
            <a:pPr marL="914400" lvl="1" indent="-514350">
              <a:buNone/>
            </a:pPr>
            <a:r>
              <a:rPr lang="ru-RU" sz="3600" dirty="0"/>
              <a:t>Учитываются только два флага. Флаг переноса показывает какое из двух чисел больше. Флаг нуля определяет равенство.</a:t>
            </a:r>
            <a:endParaRPr lang="ru-RU" sz="3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39C6-E521-41B7-B71F-18D6D0BB12F3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952</Words>
  <Application>Microsoft Office PowerPoint</Application>
  <PresentationFormat>Экран (4:3)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Тема Office</vt:lpstr>
      <vt:lpstr>Команды ассемблера</vt:lpstr>
      <vt:lpstr>1. Сравнение CMP</vt:lpstr>
      <vt:lpstr>2. Безусловный переход JMP</vt:lpstr>
      <vt:lpstr>3. Условный переход</vt:lpstr>
      <vt:lpstr>Презентация PowerPoint</vt:lpstr>
      <vt:lpstr>Команды Jxx</vt:lpstr>
      <vt:lpstr>Презентация PowerPoint</vt:lpstr>
      <vt:lpstr>Презентация PowerPoint</vt:lpstr>
      <vt:lpstr>Презентация PowerPoint</vt:lpstr>
      <vt:lpstr>Условный переход JCXZ</vt:lpstr>
      <vt:lpstr>Циклы LOOPxx</vt:lpstr>
      <vt:lpstr>Команда LOOPNE</vt:lpstr>
      <vt:lpstr>Команда  LOOPZ 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Команды ассемблера</dc:title>
  <dc:creator>katerina n</dc:creator>
  <cp:lastModifiedBy>Никола</cp:lastModifiedBy>
  <cp:revision>42</cp:revision>
  <dcterms:created xsi:type="dcterms:W3CDTF">2013-03-27T19:22:45Z</dcterms:created>
  <dcterms:modified xsi:type="dcterms:W3CDTF">2022-11-02T15:13:14Z</dcterms:modified>
</cp:coreProperties>
</file>