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73" r:id="rId4"/>
    <p:sldId id="261" r:id="rId5"/>
    <p:sldId id="274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6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8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7FA5D-B9B5-4BC2-A920-50A6B90A95C0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9AC96-5FB4-4522-A746-57A6962E997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CD1-3621-420D-B459-8A6F5BDE57C6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D3A-F315-4826-BAE0-5310EACCF06F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701B-785F-472A-8F6B-BAB2541D4F6E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83B3-2975-42CD-BE4C-47FB49552AE3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35B-5D09-4486-AE32-2846FA7C4A52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28C0-FAA4-4BFB-A159-BA0ACCCFE604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B57B-C614-42B5-BFCF-4CD63282EA32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5C38-94D5-4451-A455-D45BAFB2F22A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F8A-B8F1-4945-9DBD-9F9BF4F86262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8E46-1CD1-45A2-BA7C-959CF745460C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D640-A190-4A8D-A227-992A8580F5D3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F864-AF4B-49DC-BA16-6C31E3536135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Команды ассемблера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Команды работы со строками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>
            <a:noAutofit/>
          </a:bodyPr>
          <a:lstStyle/>
          <a:p>
            <a:r>
              <a:rPr lang="ru-RU" sz="3600" b="1" dirty="0"/>
              <a:t>5. Команда загрузки строки LODSB, LODSW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/>
              <a:t>Команда LODS записывает в регистр AL или AX содержимое ячейки памяти, адрес которой задается регистрами DS:SI. Флаги не меняются.</a:t>
            </a:r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68346"/>
          </a:xfrm>
        </p:spPr>
        <p:txBody>
          <a:bodyPr/>
          <a:lstStyle/>
          <a:p>
            <a:r>
              <a:rPr lang="ru-RU" b="1" dirty="0"/>
              <a:t>Префиксы повторения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85791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  <a:buNone/>
            </a:pPr>
            <a:r>
              <a:rPr lang="ru-RU" dirty="0"/>
              <a:t>В системе команд процессора имеются команды без операндов, которые называются префиксами повторения:</a:t>
            </a:r>
          </a:p>
          <a:p>
            <a:pPr>
              <a:spcBef>
                <a:spcPts val="300"/>
              </a:spcBef>
            </a:pPr>
            <a:r>
              <a:rPr lang="ru-RU" dirty="0"/>
              <a:t>REPE (повторять, пока равно);</a:t>
            </a:r>
          </a:p>
          <a:p>
            <a:pPr>
              <a:spcBef>
                <a:spcPts val="300"/>
              </a:spcBef>
            </a:pPr>
            <a:r>
              <a:rPr lang="ru-RU" dirty="0"/>
              <a:t>REPZ (повторять, пока ноль);</a:t>
            </a:r>
          </a:p>
          <a:p>
            <a:pPr>
              <a:spcBef>
                <a:spcPts val="300"/>
              </a:spcBef>
            </a:pPr>
            <a:r>
              <a:rPr lang="ru-RU" dirty="0"/>
              <a:t>REP   (повторять);</a:t>
            </a:r>
          </a:p>
          <a:p>
            <a:pPr>
              <a:spcBef>
                <a:spcPts val="300"/>
              </a:spcBef>
            </a:pPr>
            <a:r>
              <a:rPr lang="ru-RU" dirty="0"/>
              <a:t>REPNE (повторять, пока не равно);</a:t>
            </a:r>
          </a:p>
          <a:p>
            <a:pPr>
              <a:spcBef>
                <a:spcPts val="300"/>
              </a:spcBef>
            </a:pPr>
            <a:r>
              <a:rPr lang="ru-RU" dirty="0"/>
              <a:t>REPNZ  (повторять, пока не ноль).</a:t>
            </a:r>
          </a:p>
          <a:p>
            <a:pPr>
              <a:spcBef>
                <a:spcPts val="300"/>
              </a:spcBef>
            </a:pPr>
            <a:endParaRPr lang="ru-RU" dirty="0"/>
          </a:p>
          <a:p>
            <a:pPr>
              <a:spcBef>
                <a:spcPts val="300"/>
              </a:spcBef>
              <a:buNone/>
            </a:pPr>
            <a:r>
              <a:rPr lang="ru-RU" dirty="0"/>
              <a:t>Префиксы повторения ставятся перед строковыми командами обязательно в той же строке, например:</a:t>
            </a:r>
          </a:p>
          <a:p>
            <a:pPr>
              <a:spcBef>
                <a:spcPts val="300"/>
              </a:spcBef>
              <a:buNone/>
            </a:pPr>
            <a:r>
              <a:rPr lang="ru-RU" dirty="0"/>
              <a:t>             REPE CMPB</a:t>
            </a:r>
          </a:p>
          <a:p>
            <a:pPr>
              <a:spcBef>
                <a:spcPts val="300"/>
              </a:spcBef>
              <a:buNone/>
            </a:pPr>
            <a:r>
              <a:rPr lang="ru-RU" dirty="0"/>
              <a:t>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Префикс использует регистр CX как счетчик циклов.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На каждом этапе цикла выполняются следующие действия: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Проверка CX. Если он равен 0 – выход из цикла и переход к следующей команде.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Подтверждение любых возникающих прерываний.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Выполнение указанной строковой операции.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Уменьшение CX на единицу, флаги при этом не изменяются.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61436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ru-RU" dirty="0"/>
              <a:t>Проверка флага ZF, если выполняется строковая операция SCAS или CMPS. Если условие повторения цикла не выполняется – выход из цикла и переход к следующей команде. Выход из цикла, если префиксом является REPE и ZF=0 (последнее сравнение не совпало) или используется префикс REPNE и ZF=1 (последнее сравнение совпало).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dirty="0"/>
              <a:t>Изменение значения индексных регистров в соответствии со значением флага направления и переход на начало цикла.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К командам управления процессором чаще всего относят команды работы (установка и очистка) с флагами. Среди них наиболее часто приходится использовать следующие. </a:t>
            </a:r>
          </a:p>
          <a:p>
            <a:pPr marL="0" indent="0" algn="just">
              <a:buNone/>
            </a:pPr>
            <a:r>
              <a:rPr lang="ru-RU" dirty="0"/>
              <a:t>Команда CLC устанавливает значение флага переноса CF, равное нулю. Все остальные флаги и регистры остаются неизменными. </a:t>
            </a:r>
          </a:p>
          <a:p>
            <a:pPr marL="0" indent="0" algn="just">
              <a:buNone/>
            </a:pPr>
            <a:r>
              <a:rPr lang="ru-RU" dirty="0"/>
              <a:t>Команда CMC изменяет значение флага переноса CF на противоположное. Другие флаги остаются без изменений. </a:t>
            </a:r>
          </a:p>
          <a:p>
            <a:pPr marL="0" indent="0" algn="just">
              <a:buNone/>
            </a:pPr>
            <a:r>
              <a:rPr lang="ru-RU" dirty="0"/>
              <a:t>Команда STC устанавливает флаг переноса в единицу.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73FA3E0-CF83-49E6-A810-9B468FC2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>
            <a:noAutofit/>
          </a:bodyPr>
          <a:lstStyle/>
          <a:p>
            <a:r>
              <a:rPr lang="ru-RU" sz="3200" b="1" dirty="0"/>
              <a:t>Команды управления процессором</a:t>
            </a:r>
          </a:p>
        </p:txBody>
      </p:sp>
    </p:spTree>
    <p:extLst>
      <p:ext uri="{BB962C8B-B14F-4D97-AF65-F5344CB8AC3E}">
        <p14:creationId xmlns:p14="http://schemas.microsoft.com/office/powerpoint/2010/main" val="739846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9680"/>
            <a:ext cx="9144000" cy="606832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Команда CLD очищает флаг направления DF. Все остальные флаги и регистры остаются неизменными. После выполнения CLD используемые строковые операции будут увеличивать индексный регистр (SI или DI). </a:t>
            </a:r>
          </a:p>
          <a:p>
            <a:pPr marL="0" indent="0" algn="just">
              <a:buNone/>
            </a:pPr>
            <a:r>
              <a:rPr lang="ru-RU" dirty="0"/>
              <a:t>Команда STD устанавливает флаг направления DF в единицу, что заставляет все последующие строковые операции уменьшать при их выполнении индексные регистр (SI или DI). </a:t>
            </a:r>
          </a:p>
          <a:p>
            <a:pPr marL="0" indent="0" algn="just">
              <a:buNone/>
            </a:pPr>
            <a:r>
              <a:rPr lang="ru-RU" dirty="0"/>
              <a:t>Команда CLI очищает флаг прерываний, в результате чего процессор не распознает внешние маскируемые прерывания. </a:t>
            </a:r>
          </a:p>
          <a:p>
            <a:pPr marL="0" indent="0" algn="just">
              <a:buNone/>
            </a:pPr>
            <a:r>
              <a:rPr lang="ru-RU" dirty="0"/>
              <a:t>Команда STI устанавливает флаг разрешения прерываний FI в единицу. После этого при завершении работы следующей команды процессор может выполнять обработку внешних прерываний, если эта команда снова не сбросит флаг прерываний.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73FA3E0-CF83-49E6-A810-9B468FC2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>
            <a:noAutofit/>
          </a:bodyPr>
          <a:lstStyle/>
          <a:p>
            <a:r>
              <a:rPr lang="ru-RU" sz="3200" b="1" dirty="0"/>
              <a:t>Команды управления процессором</a:t>
            </a:r>
          </a:p>
        </p:txBody>
      </p:sp>
    </p:spTree>
    <p:extLst>
      <p:ext uri="{BB962C8B-B14F-4D97-AF65-F5344CB8AC3E}">
        <p14:creationId xmlns:p14="http://schemas.microsoft.com/office/powerpoint/2010/main" val="381370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>
            <a:noAutofit/>
          </a:bodyPr>
          <a:lstStyle/>
          <a:p>
            <a:pPr algn="l"/>
            <a:r>
              <a:rPr lang="ru-RU" sz="3200" dirty="0"/>
              <a:t>Пример использования команды сравнения для байтовых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/>
              <a:t>.data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/>
              <a:t>str1 db 'test string'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/>
              <a:t>str2 db 'test string'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/>
              <a:t>size </a:t>
            </a:r>
            <a:r>
              <a:rPr lang="en-US" sz="2800" dirty="0" err="1"/>
              <a:t>dw</a:t>
            </a:r>
            <a:r>
              <a:rPr lang="en-US" sz="2800" dirty="0"/>
              <a:t> 10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en-US" sz="2800" dirty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/>
              <a:t>.code                  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/>
              <a:t>start: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/>
              <a:t>        </a:t>
            </a:r>
            <a:r>
              <a:rPr lang="en-US" sz="2800" dirty="0" err="1"/>
              <a:t>cld</a:t>
            </a:r>
            <a:r>
              <a:rPr lang="en-US" sz="2800" dirty="0"/>
              <a:t>     </a:t>
            </a:r>
            <a:r>
              <a:rPr lang="ru-RU" sz="2800" dirty="0"/>
              <a:t>        ; очистка флага </a:t>
            </a:r>
            <a:r>
              <a:rPr lang="en-US" sz="2800" dirty="0"/>
              <a:t>DF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800" dirty="0"/>
              <a:t>        </a:t>
            </a:r>
            <a:r>
              <a:rPr lang="en-US" sz="2800" dirty="0" err="1"/>
              <a:t>mov</a:t>
            </a:r>
            <a:r>
              <a:rPr lang="en-US" sz="2800" dirty="0"/>
              <a:t>     ax, @data</a:t>
            </a:r>
            <a:endParaRPr lang="ru-RU" sz="2800" dirty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en-US" sz="2800" dirty="0"/>
              <a:t>; </a:t>
            </a:r>
            <a:r>
              <a:rPr lang="ru-RU" sz="2800" dirty="0"/>
              <a:t>загружаем адрес сегмента данных источника</a:t>
            </a:r>
            <a:r>
              <a:rPr lang="en-US" sz="2800" dirty="0"/>
              <a:t> </a:t>
            </a:r>
            <a:r>
              <a:rPr lang="ru-RU" sz="2800" dirty="0"/>
              <a:t> в </a:t>
            </a:r>
            <a:r>
              <a:rPr lang="en-US" sz="2800" dirty="0" err="1"/>
              <a:t>ds</a:t>
            </a:r>
            <a:r>
              <a:rPr lang="ru-RU" sz="2800" dirty="0"/>
              <a:t>:</a:t>
            </a:r>
            <a:endParaRPr lang="en-US" sz="2800" dirty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/>
              <a:t>        </a:t>
            </a:r>
            <a:r>
              <a:rPr lang="en-US" sz="2800" dirty="0" err="1"/>
              <a:t>mov</a:t>
            </a:r>
            <a:r>
              <a:rPr lang="en-US" sz="2800" dirty="0"/>
              <a:t>     </a:t>
            </a:r>
            <a:r>
              <a:rPr lang="en-US" sz="2800" dirty="0" err="1"/>
              <a:t>ds</a:t>
            </a:r>
            <a:r>
              <a:rPr lang="en-US" sz="2800" dirty="0"/>
              <a:t>, ax</a:t>
            </a:r>
            <a:endParaRPr lang="ru-RU" sz="2800" dirty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/>
              <a:t>; </a:t>
            </a:r>
            <a:r>
              <a:rPr lang="ru-RU" sz="2800" dirty="0"/>
              <a:t>загружаем адрес сегмента данных приемника в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ru-RU" sz="2800" dirty="0"/>
              <a:t>:</a:t>
            </a:r>
            <a:endParaRPr lang="en-US" sz="2800" dirty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/>
              <a:t>        </a:t>
            </a:r>
            <a:r>
              <a:rPr lang="en-US" sz="2800" dirty="0" err="1"/>
              <a:t>mov</a:t>
            </a:r>
            <a:r>
              <a:rPr lang="en-US" sz="2800" dirty="0"/>
              <a:t>     </a:t>
            </a:r>
            <a:r>
              <a:rPr lang="en-US" sz="2800" dirty="0" err="1"/>
              <a:t>es</a:t>
            </a:r>
            <a:r>
              <a:rPr lang="en-US" sz="2800" dirty="0"/>
              <a:t>, ax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ru-RU" sz="2800" dirty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/>
              <a:t>        lea     </a:t>
            </a:r>
            <a:r>
              <a:rPr lang="en-US" sz="2800" dirty="0" err="1"/>
              <a:t>si</a:t>
            </a:r>
            <a:r>
              <a:rPr lang="en-US" sz="2800" dirty="0"/>
              <a:t>, str1</a:t>
            </a:r>
            <a:r>
              <a:rPr lang="ru-RU" sz="2800" dirty="0"/>
              <a:t> ; загружаем адрес источника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en-US" sz="2800" dirty="0" err="1"/>
              <a:t>si</a:t>
            </a:r>
            <a:endParaRPr lang="en-US" sz="2800" dirty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/>
              <a:t>        lea     </a:t>
            </a:r>
            <a:r>
              <a:rPr lang="en-US" sz="2800" dirty="0" err="1"/>
              <a:t>di</a:t>
            </a:r>
            <a:r>
              <a:rPr lang="en-US" sz="2800" dirty="0"/>
              <a:t>, str2</a:t>
            </a:r>
            <a:r>
              <a:rPr lang="ru-RU" sz="2800" dirty="0"/>
              <a:t> ; загружаем адрес приемника в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endParaRPr lang="en-US" sz="2800" dirty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numCol="2"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; заносим в счетчик длину строки</a:t>
            </a:r>
            <a:r>
              <a:rPr lang="en-US" dirty="0"/>
              <a:t>       </a:t>
            </a:r>
            <a:endParaRPr lang="ru-RU" dirty="0"/>
          </a:p>
          <a:p>
            <a:pPr>
              <a:buNone/>
            </a:pPr>
            <a:r>
              <a:rPr lang="ru-RU" dirty="0"/>
              <a:t>  </a:t>
            </a:r>
            <a:r>
              <a:rPr lang="en-US" dirty="0"/>
              <a:t> </a:t>
            </a:r>
            <a:r>
              <a:rPr lang="en-US" dirty="0" err="1"/>
              <a:t>mov</a:t>
            </a:r>
            <a:r>
              <a:rPr lang="en-US" dirty="0"/>
              <a:t>  </a:t>
            </a:r>
            <a:r>
              <a:rPr lang="en-US" dirty="0" err="1"/>
              <a:t>cx</a:t>
            </a:r>
            <a:r>
              <a:rPr lang="en-US" dirty="0"/>
              <a:t>, size</a:t>
            </a:r>
            <a:endParaRPr lang="ru-RU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/>
              <a:t>; сравниваем пока равны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repe</a:t>
            </a:r>
            <a:r>
              <a:rPr lang="en-US" dirty="0"/>
              <a:t>  </a:t>
            </a:r>
            <a:r>
              <a:rPr lang="en-US" dirty="0" err="1"/>
              <a:t>cmpsb</a:t>
            </a:r>
            <a:r>
              <a:rPr lang="ru-RU" dirty="0"/>
              <a:t> </a:t>
            </a:r>
            <a:r>
              <a:rPr lang="en-US" dirty="0" err="1"/>
              <a:t>jnz</a:t>
            </a:r>
            <a:r>
              <a:rPr lang="en-US" dirty="0"/>
              <a:t>  </a:t>
            </a:r>
            <a:endParaRPr lang="ru-RU" dirty="0"/>
          </a:p>
          <a:p>
            <a:pPr>
              <a:buNone/>
            </a:pPr>
            <a:r>
              <a:rPr lang="ru-RU" dirty="0"/>
              <a:t>   </a:t>
            </a:r>
            <a:r>
              <a:rPr lang="en-US" dirty="0" err="1"/>
              <a:t>not_equal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; </a:t>
            </a:r>
            <a:r>
              <a:rPr lang="ru-RU" dirty="0"/>
              <a:t>действие, если равны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mov</a:t>
            </a:r>
            <a:r>
              <a:rPr lang="en-US" dirty="0"/>
              <a:t>     al, 'y‘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mov</a:t>
            </a:r>
            <a:r>
              <a:rPr lang="en-US" dirty="0"/>
              <a:t>     ah, 0eh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    10h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jmp</a:t>
            </a:r>
            <a:r>
              <a:rPr lang="en-US" dirty="0"/>
              <a:t>     </a:t>
            </a:r>
            <a:r>
              <a:rPr lang="en-US" dirty="0" err="1"/>
              <a:t>exit_here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/>
              <a:t> ; действие, если не равны</a:t>
            </a:r>
          </a:p>
          <a:p>
            <a:pPr>
              <a:buNone/>
            </a:pPr>
            <a:r>
              <a:rPr lang="en-US" dirty="0" err="1"/>
              <a:t>not_equal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>
              <a:buNone/>
            </a:pPr>
            <a:r>
              <a:rPr lang="ru-RU" dirty="0"/>
              <a:t>   </a:t>
            </a:r>
            <a:r>
              <a:rPr lang="en-US" dirty="0" err="1"/>
              <a:t>mov</a:t>
            </a:r>
            <a:r>
              <a:rPr lang="en-US" dirty="0"/>
              <a:t>     al, 'n'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mov</a:t>
            </a:r>
            <a:r>
              <a:rPr lang="en-US" dirty="0"/>
              <a:t>     ah, 0eh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    10h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; выход - ожидаем нажатие любой клавиши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exit_here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>
              <a:buNone/>
            </a:pPr>
            <a:r>
              <a:rPr lang="ru-RU" dirty="0"/>
              <a:t>  </a:t>
            </a:r>
            <a:r>
              <a:rPr lang="en-US" dirty="0" err="1"/>
              <a:t>mov</a:t>
            </a:r>
            <a:r>
              <a:rPr lang="en-US" dirty="0"/>
              <a:t> ah, 0</a:t>
            </a:r>
            <a:r>
              <a:rPr lang="ru-RU" dirty="0"/>
              <a:t> </a:t>
            </a:r>
            <a:r>
              <a:rPr lang="en-US" dirty="0"/>
              <a:t>	</a:t>
            </a:r>
            <a:endParaRPr lang="ru-RU" dirty="0"/>
          </a:p>
          <a:p>
            <a:pPr>
              <a:buNone/>
            </a:pPr>
            <a:r>
              <a:rPr lang="ru-RU" dirty="0"/>
              <a:t>  </a:t>
            </a:r>
            <a:r>
              <a:rPr lang="en-US" dirty="0"/>
              <a:t>int 16h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end start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63579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/>
              <a:t>Строкой в Ассемблере называют последовательность байтов или слов длинной от 1 до 65535 байт. </a:t>
            </a:r>
          </a:p>
          <a:p>
            <a:pPr>
              <a:buNone/>
            </a:pPr>
            <a:endParaRPr lang="ru-RU" sz="3600" dirty="0"/>
          </a:p>
          <a:p>
            <a:pPr>
              <a:buNone/>
            </a:pPr>
            <a:r>
              <a:rPr lang="ru-RU" sz="3600" dirty="0"/>
              <a:t>Операции со строками обеспечивают </a:t>
            </a:r>
          </a:p>
          <a:p>
            <a:pPr lvl="1"/>
            <a:r>
              <a:rPr lang="ru-RU" sz="3200" dirty="0"/>
              <a:t>пересылку, </a:t>
            </a:r>
          </a:p>
          <a:p>
            <a:pPr lvl="1"/>
            <a:r>
              <a:rPr lang="ru-RU" sz="3200" dirty="0"/>
              <a:t>сравнение, </a:t>
            </a:r>
          </a:p>
          <a:p>
            <a:pPr lvl="1"/>
            <a:r>
              <a:rPr lang="ru-RU" sz="3200" dirty="0"/>
              <a:t>сканирование строк по значению, </a:t>
            </a:r>
          </a:p>
          <a:p>
            <a:pPr lvl="1"/>
            <a:r>
              <a:rPr lang="ru-RU" sz="3200" dirty="0"/>
              <a:t>пересылку строки в аккумулятор или из него. </a:t>
            </a:r>
          </a:p>
          <a:p>
            <a:pPr>
              <a:buNone/>
            </a:pPr>
            <a:endParaRPr lang="ru-RU" sz="3600" dirty="0"/>
          </a:p>
          <a:p>
            <a:endParaRPr lang="ru-RU" sz="3600" dirty="0"/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45057" y="180930"/>
            <a:ext cx="8329642" cy="6357982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ru-RU" dirty="0"/>
              <a:t>Каждая строковая операция представленная в процессоре двумя командами: одна предназначена для обработки строк состоящих из байт, другая – из слов (их мнемоника различается наличием буквы B (</a:t>
            </a:r>
            <a:r>
              <a:rPr lang="ru-RU" dirty="0" err="1"/>
              <a:t>byte</a:t>
            </a:r>
            <a:r>
              <a:rPr lang="ru-RU" dirty="0"/>
              <a:t>) или W (</a:t>
            </a:r>
            <a:r>
              <a:rPr lang="ru-RU" dirty="0" err="1"/>
              <a:t>word</a:t>
            </a:r>
            <a:r>
              <a:rPr lang="ru-RU" dirty="0"/>
              <a:t>)). </a:t>
            </a:r>
          </a:p>
          <a:p>
            <a:pPr fontAlgn="base">
              <a:buNone/>
            </a:pPr>
            <a:endParaRPr lang="ru-RU" dirty="0"/>
          </a:p>
          <a:p>
            <a:pPr fontAlgn="base">
              <a:buNone/>
            </a:pPr>
            <a:r>
              <a:rPr lang="ru-RU" dirty="0"/>
              <a:t>Полные физические адреса для операндов строковых команд следующие:</a:t>
            </a:r>
            <a:br>
              <a:rPr lang="ru-RU" dirty="0"/>
            </a:br>
            <a:r>
              <a:rPr lang="ru-RU" dirty="0"/>
              <a:t>адрес источника — пара </a:t>
            </a:r>
            <a:r>
              <a:rPr lang="ru-RU" dirty="0" err="1"/>
              <a:t>ds:esi</a:t>
            </a:r>
            <a:r>
              <a:rPr lang="ru-RU" dirty="0"/>
              <a:t>/</a:t>
            </a:r>
            <a:r>
              <a:rPr lang="ru-RU" dirty="0" err="1"/>
              <a:t>si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адрес приемника — пара </a:t>
            </a:r>
            <a:r>
              <a:rPr lang="ru-RU" dirty="0" err="1"/>
              <a:t>es:edi</a:t>
            </a:r>
            <a:r>
              <a:rPr lang="ru-RU" dirty="0"/>
              <a:t>/</a:t>
            </a:r>
            <a:r>
              <a:rPr lang="ru-RU" dirty="0" err="1"/>
              <a:t>di</a:t>
            </a:r>
            <a:r>
              <a:rPr lang="ru-RU" dirty="0"/>
              <a:t>.</a:t>
            </a:r>
          </a:p>
          <a:p>
            <a:pPr fontAlgn="base">
              <a:buNone/>
            </a:pPr>
            <a:endParaRPr lang="ru-RU" dirty="0"/>
          </a:p>
          <a:p>
            <a:pPr fontAlgn="base">
              <a:buNone/>
            </a:pPr>
            <a:r>
              <a:rPr lang="ru-RU" dirty="0"/>
              <a:t>До того как любая строковая команда будет запущена, должны быть правильно загружены все эти регистры.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ru-RU" dirty="0"/>
              <a:t>Два направления обработки: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rmAutofit fontScale="92500" lnSpcReduction="10000"/>
          </a:bodyPr>
          <a:lstStyle/>
          <a:p>
            <a:pPr lvl="1" fontAlgn="base">
              <a:spcBef>
                <a:spcPts val="0"/>
              </a:spcBef>
            </a:pPr>
            <a:r>
              <a:rPr lang="ru-RU" sz="3200" dirty="0"/>
              <a:t>от начала строки к ее концу (адрес возрастает);</a:t>
            </a:r>
          </a:p>
          <a:p>
            <a:pPr lvl="1" fontAlgn="base">
              <a:spcBef>
                <a:spcPts val="0"/>
              </a:spcBef>
            </a:pPr>
            <a:r>
              <a:rPr lang="ru-RU" sz="3200" dirty="0"/>
              <a:t>от конца строки к началу (адрес убывает).</a:t>
            </a:r>
            <a:br>
              <a:rPr lang="ru-RU" sz="3200" dirty="0"/>
            </a:br>
            <a:r>
              <a:rPr lang="ru-RU" sz="1500" dirty="0"/>
              <a:t>    </a:t>
            </a:r>
          </a:p>
          <a:p>
            <a:pPr fontAlgn="base">
              <a:spcBef>
                <a:spcPts val="0"/>
              </a:spcBef>
              <a:buNone/>
            </a:pPr>
            <a:r>
              <a:rPr lang="ru-RU" sz="3600" dirty="0"/>
              <a:t>Направление определяет флаг DF:</a:t>
            </a:r>
          </a:p>
          <a:p>
            <a:pPr lvl="1" fontAlgn="base">
              <a:spcBef>
                <a:spcPts val="0"/>
              </a:spcBef>
            </a:pPr>
            <a:r>
              <a:rPr lang="ru-RU" sz="3200" dirty="0"/>
              <a:t>если DF = 0 (выполнена команда CLD), то значения индексных регистров ESI/SI и EDI/DI будут автоматически увеличиваться;</a:t>
            </a:r>
          </a:p>
          <a:p>
            <a:pPr lvl="1" fontAlgn="base">
              <a:spcBef>
                <a:spcPts val="0"/>
              </a:spcBef>
            </a:pPr>
            <a:r>
              <a:rPr lang="ru-RU" sz="3200" dirty="0"/>
              <a:t>если DF = 1 (выполнена STD) , то значения индексных регистров ESI/SI и EDI/DI будут автоматически уменьшаться.</a:t>
            </a:r>
          </a:p>
          <a:p>
            <a:pPr lvl="1" fontAlgn="base">
              <a:spcBef>
                <a:spcPts val="0"/>
              </a:spcBef>
              <a:buNone/>
            </a:pPr>
            <a:endParaRPr lang="ru-RU" sz="1700" dirty="0"/>
          </a:p>
          <a:p>
            <a:pPr marL="342000" lvl="1" indent="-342000" fontAlgn="base">
              <a:spcBef>
                <a:spcPts val="0"/>
              </a:spcBef>
              <a:buNone/>
            </a:pPr>
            <a:r>
              <a:rPr lang="ru-RU" sz="3600" dirty="0"/>
              <a:t>Индексные регистры изменяются на 1, если команды работают с байтами, или на 2 – если со словами.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42918"/>
            <a:ext cx="8686800" cy="6215082"/>
          </a:xfrm>
        </p:spPr>
        <p:txBody>
          <a:bodyPr>
            <a:normAutofit/>
          </a:bodyPr>
          <a:lstStyle/>
          <a:p>
            <a:pPr marL="457200" lvl="1" indent="0" algn="just" fontAlgn="base">
              <a:spcBef>
                <a:spcPts val="0"/>
              </a:spcBef>
              <a:buNone/>
            </a:pPr>
            <a:r>
              <a:rPr lang="ru-RU" sz="3600" dirty="0"/>
              <a:t>Команды строковой обработки чаще всего используются с однобайтными префиксами (префиксами повторения), которые обеспечивают многократное автоматическое повторение выполнения команды.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2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Autofit/>
          </a:bodyPr>
          <a:lstStyle/>
          <a:p>
            <a:r>
              <a:rPr lang="ru-RU" sz="3600" dirty="0"/>
              <a:t>1. Команда сравнения строк CMPSB, CMPSW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78647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3600" dirty="0"/>
              <a:t>Команда CMPS  сравнивает значение элемента одной строки  (DS:SI) со значением элемента второй строки (ES:DI) и настраивает значения регистров на следующие элементы строк в соответствии с флагом направления DF. </a:t>
            </a:r>
          </a:p>
          <a:p>
            <a:pPr>
              <a:buNone/>
            </a:pPr>
            <a:endParaRPr lang="ru-RU" sz="3600" dirty="0"/>
          </a:p>
          <a:p>
            <a:pPr>
              <a:buNone/>
            </a:pPr>
            <a:r>
              <a:rPr lang="ru-RU" sz="3600" dirty="0"/>
              <a:t>Сравнение происходит так же, как и по команде сравнения CMP. Результатом операции является установка флагов.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>
            <a:noAutofit/>
          </a:bodyPr>
          <a:lstStyle/>
          <a:p>
            <a:r>
              <a:rPr lang="ru-RU" sz="3200" b="1" dirty="0"/>
              <a:t>2. Команда сканирования строки SCASB, SCASW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/>
              <a:t>Команда SCAS производит сравнение содержимого регистра (AL или AX) с байтом или словом памяти, абсолютный адрес которого определяется парой ES:DI, после чего регистр DI устанавливается на соседний элемент памяти (байт или слово) в соответствии с флагом DF. </a:t>
            </a:r>
          </a:p>
          <a:p>
            <a:pPr>
              <a:buNone/>
            </a:pPr>
            <a:r>
              <a:rPr lang="ru-RU" sz="3600" dirty="0"/>
              <a:t>Команда SCAS используется обычно  для поиска в строке (ES:DI) элемента заданного в регистре AL или AX.</a:t>
            </a:r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>
            <a:noAutofit/>
          </a:bodyPr>
          <a:lstStyle/>
          <a:p>
            <a:r>
              <a:rPr lang="ru-RU" sz="3200" b="1" dirty="0"/>
              <a:t>3. Команда  пересылки строки MOVSB, MOVSW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/>
              <a:t>Команда MOVS пересылает поэлементно строку DS:SI в строку ES:DI и настраивает значения индексных регистров на следующий элемент строки.</a:t>
            </a:r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Autofit/>
          </a:bodyPr>
          <a:lstStyle/>
          <a:p>
            <a:r>
              <a:rPr lang="ru-RU" sz="3200" b="1" dirty="0"/>
              <a:t>4. Команда сохранения строки STOSB, STOSW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357850"/>
          </a:xfrm>
        </p:spPr>
        <p:txBody>
          <a:bodyPr>
            <a:normAutofit/>
          </a:bodyPr>
          <a:lstStyle/>
          <a:p>
            <a:r>
              <a:rPr lang="ru-RU" sz="3600" dirty="0"/>
              <a:t>Команда STOS заполняет строку, содержащуюся по адресу ES:DI, элементом из регистра AL или AX. На флаги команда не влияет</a:t>
            </a:r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1132</Words>
  <Application>Microsoft Office PowerPoint</Application>
  <PresentationFormat>Экран (4:3)</PresentationFormat>
  <Paragraphs>128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Тема Office</vt:lpstr>
      <vt:lpstr>Команды ассемблера</vt:lpstr>
      <vt:lpstr>Презентация PowerPoint</vt:lpstr>
      <vt:lpstr>Презентация PowerPoint</vt:lpstr>
      <vt:lpstr>Два направления обработки:</vt:lpstr>
      <vt:lpstr>Презентация PowerPoint</vt:lpstr>
      <vt:lpstr>1. Команда сравнения строк CMPSB, CMPSW</vt:lpstr>
      <vt:lpstr>2. Команда сканирования строки SCASB, SCASW</vt:lpstr>
      <vt:lpstr>3. Команда  пересылки строки MOVSB, MOVSW</vt:lpstr>
      <vt:lpstr>4. Команда сохранения строки STOSB, STOSW</vt:lpstr>
      <vt:lpstr>5. Команда загрузки строки LODSB, LODSW</vt:lpstr>
      <vt:lpstr>Префиксы повторения</vt:lpstr>
      <vt:lpstr>Презентация PowerPoint</vt:lpstr>
      <vt:lpstr>Презентация PowerPoint</vt:lpstr>
      <vt:lpstr>Команды управления процессором</vt:lpstr>
      <vt:lpstr>Команды управления процессором</vt:lpstr>
      <vt:lpstr>Пример использования команды сравнения для байтовых строк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Команды ассемблера</dc:title>
  <dc:creator>katerina n</dc:creator>
  <cp:lastModifiedBy>Никола</cp:lastModifiedBy>
  <cp:revision>66</cp:revision>
  <dcterms:created xsi:type="dcterms:W3CDTF">2013-03-27T19:22:45Z</dcterms:created>
  <dcterms:modified xsi:type="dcterms:W3CDTF">2022-11-09T12:30:45Z</dcterms:modified>
</cp:coreProperties>
</file>