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6" r:id="rId16"/>
    <p:sldId id="277" r:id="rId17"/>
    <p:sldId id="278" r:id="rId18"/>
    <p:sldId id="271" r:id="rId19"/>
    <p:sldId id="279" r:id="rId20"/>
    <p:sldId id="272" r:id="rId21"/>
    <p:sldId id="275" r:id="rId22"/>
    <p:sldId id="274" r:id="rId23"/>
    <p:sldId id="273" r:id="rId24"/>
    <p:sldId id="280" r:id="rId25"/>
    <p:sldId id="28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1CF3A-1DAB-4269-A28E-DCCBB4D4516E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DE918-867B-4715-9E12-28CE785F9B0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1CC8-E403-4AB0-9296-625B14C68F92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3B7F-D715-4BE4-8806-59F35D0DEB84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1880-9170-416F-9723-4CFEB52E90E7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8685-2281-467E-BA62-95799DE574A3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796-BF2E-4772-86B7-4607FA071927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06AC-D3CF-4E86-AEAB-EC3F1E4F138A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DFFD-9E05-44EF-AF39-9A97C744B564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7596-0C90-4F5F-8CFF-DBDC286AB703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243A-B18F-47DC-B9A8-73B35C04095B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316-2532-44AD-82C5-8FC4741AD2B6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40CE-09D1-4A5E-B8F0-205F200CAEF8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0FFA-552E-44AD-8886-A803E315A540}" type="datetime1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DBF73-D1E1-4A50-8879-EE8EFC7EB8E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Команды ассемблера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Арифметические команды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Autofit/>
          </a:bodyPr>
          <a:lstStyle/>
          <a:p>
            <a:r>
              <a:rPr lang="ru-RU" sz="3600" dirty="0"/>
              <a:t>4. Инкремент INC и декремент DEC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Команда INC прибавляет 1 к операнду, а команда DEC вычитает 1 из операнда. Обе команды могут работать с байтами или со словами.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На флаги команды влияния не оказывают.</a:t>
            </a:r>
          </a:p>
          <a:p>
            <a:endParaRPr lang="ru-RU" dirty="0"/>
          </a:p>
          <a:p>
            <a:pPr>
              <a:buNone/>
            </a:pPr>
            <a:r>
              <a:rPr lang="en-US" dirty="0"/>
              <a:t>MOV AL, 4 </a:t>
            </a:r>
            <a:endParaRPr lang="ru-RU" dirty="0"/>
          </a:p>
          <a:p>
            <a:pPr>
              <a:buNone/>
            </a:pPr>
            <a:r>
              <a:rPr lang="en-US" dirty="0"/>
              <a:t>INC AL </a:t>
            </a:r>
            <a:r>
              <a:rPr lang="ru-RU" dirty="0"/>
              <a:t>           </a:t>
            </a:r>
            <a:r>
              <a:rPr lang="en-US" dirty="0"/>
              <a:t>; AL = 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54032"/>
          </a:xfrm>
        </p:spPr>
        <p:txBody>
          <a:bodyPr>
            <a:normAutofit/>
          </a:bodyPr>
          <a:lstStyle/>
          <a:p>
            <a:r>
              <a:rPr lang="ru-RU" sz="3600" dirty="0"/>
              <a:t>5. Умножение MUL и IMUL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По команде MUL умножаются два целых числа без знака, при этом результат тоже не имеет знака. Команды работают с байтами и со словами. </a:t>
            </a:r>
          </a:p>
          <a:p>
            <a:r>
              <a:rPr lang="ru-RU" dirty="0"/>
              <a:t>Команда MUL устанавливает флаг </a:t>
            </a:r>
            <a:r>
              <a:rPr lang="ru-RU" u="sng" dirty="0"/>
              <a:t>переноса</a:t>
            </a:r>
            <a:r>
              <a:rPr lang="ru-RU" dirty="0"/>
              <a:t> и </a:t>
            </a:r>
            <a:r>
              <a:rPr lang="ru-RU" u="sng" dirty="0"/>
              <a:t>переполнения</a:t>
            </a:r>
            <a:r>
              <a:rPr lang="ru-RU" dirty="0"/>
              <a:t>, если старшая половина результата не нулевая: </a:t>
            </a:r>
          </a:p>
          <a:p>
            <a:pPr lvl="1"/>
            <a:r>
              <a:rPr lang="ru-RU" dirty="0"/>
              <a:t>Если умножаются два байта, установка флагов показывает, что результат умножения больше 255 и не может содержаться в одном байте. </a:t>
            </a:r>
          </a:p>
          <a:p>
            <a:pPr lvl="1"/>
            <a:r>
              <a:rPr lang="ru-RU" dirty="0"/>
              <a:t>В случае умножения слов флаги устанавливаются, если результат больше 65535.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25470"/>
          </a:xfrm>
        </p:spPr>
        <p:txBody>
          <a:bodyPr>
            <a:normAutofit/>
          </a:bodyPr>
          <a:lstStyle/>
          <a:p>
            <a:r>
              <a:rPr lang="ru-RU" sz="3600" dirty="0"/>
              <a:t>Умножение байт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33334" y="642918"/>
            <a:ext cx="9110666" cy="12144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Результат всегда помещается в регистр AX. </a:t>
            </a:r>
          </a:p>
          <a:p>
            <a:pPr>
              <a:buNone/>
            </a:pPr>
            <a:r>
              <a:rPr lang="en-US" dirty="0"/>
              <a:t>AX = AL * operand</a:t>
            </a:r>
            <a:endParaRPr lang="ru-RU" dirty="0"/>
          </a:p>
        </p:txBody>
      </p:sp>
      <p:pic>
        <p:nvPicPr>
          <p:cNvPr id="8" name="Содержимое 7" descr="mul8.gi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18823"/>
          <a:stretch>
            <a:fillRect/>
          </a:stretch>
        </p:blipFill>
        <p:spPr>
          <a:xfrm>
            <a:off x="1181241" y="1643050"/>
            <a:ext cx="7962791" cy="521497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71480"/>
          </a:xfrm>
        </p:spPr>
        <p:txBody>
          <a:bodyPr>
            <a:noAutofit/>
          </a:bodyPr>
          <a:lstStyle/>
          <a:p>
            <a:r>
              <a:rPr lang="ru-RU" sz="3600" dirty="0"/>
              <a:t>Умножение слов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33334" y="500042"/>
            <a:ext cx="9110666" cy="13573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dirty="0"/>
              <a:t>При умножении 16-битовых данных результат</a:t>
            </a:r>
            <a:r>
              <a:rPr lang="en-US" dirty="0"/>
              <a:t> </a:t>
            </a:r>
            <a:r>
              <a:rPr lang="ru-RU" dirty="0"/>
              <a:t>помещается</a:t>
            </a:r>
            <a:r>
              <a:rPr lang="en-US" dirty="0"/>
              <a:t> </a:t>
            </a:r>
            <a:r>
              <a:rPr lang="ru-RU" dirty="0"/>
              <a:t>в пару регистров: в регистре DX содержатся старшие 16-бит, а в регистре AX – младшие.</a:t>
            </a:r>
          </a:p>
          <a:p>
            <a:pPr>
              <a:buNone/>
            </a:pPr>
            <a:r>
              <a:rPr lang="en-US" dirty="0"/>
              <a:t>(DX AX) = AX * operand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9" name="Содержимое 8" descr="mul16.gi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12677"/>
          <a:stretch>
            <a:fillRect/>
          </a:stretch>
        </p:blipFill>
        <p:spPr>
          <a:xfrm>
            <a:off x="2285984" y="1714488"/>
            <a:ext cx="6800873" cy="521580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5820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Умножение не допускает непосредственного операнда.</a:t>
            </a:r>
          </a:p>
          <a:p>
            <a:endParaRPr lang="ru-RU" dirty="0"/>
          </a:p>
          <a:p>
            <a:pPr>
              <a:buNone/>
            </a:pPr>
            <a:r>
              <a:rPr lang="en-US" dirty="0"/>
              <a:t>MOV AL, 200 ; AL = 0C8h </a:t>
            </a:r>
            <a:endParaRPr lang="ru-RU" dirty="0"/>
          </a:p>
          <a:p>
            <a:pPr>
              <a:buNone/>
            </a:pPr>
            <a:r>
              <a:rPr lang="en-US" dirty="0"/>
              <a:t>MOV BL, 4 </a:t>
            </a:r>
            <a:endParaRPr lang="ru-RU" dirty="0"/>
          </a:p>
          <a:p>
            <a:pPr>
              <a:buNone/>
            </a:pPr>
            <a:r>
              <a:rPr lang="en-US" dirty="0"/>
              <a:t>MUL BL ; AX = 0320h (800) 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CF=OF=0 </a:t>
            </a:r>
            <a:r>
              <a:rPr lang="ru-RU" dirty="0"/>
              <a:t>когда старшая половина результата нулевая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 команде IMUL умножаются целые числа со знаком.</a:t>
            </a:r>
          </a:p>
          <a:p>
            <a:endParaRPr lang="ru-RU" dirty="0"/>
          </a:p>
          <a:p>
            <a:r>
              <a:rPr lang="ru-RU" dirty="0"/>
              <a:t>Если результат положителен, флаг устанавливается как в случае команды MUL. </a:t>
            </a:r>
          </a:p>
          <a:p>
            <a:r>
              <a:rPr lang="ru-RU" dirty="0"/>
              <a:t>Если результат отрицателен, то флаги устанавливаются в случае, если  не все биты кроме старшего, равны 1. </a:t>
            </a:r>
          </a:p>
          <a:p>
            <a:endParaRPr lang="ru-RU" dirty="0"/>
          </a:p>
          <a:p>
            <a:r>
              <a:rPr lang="ru-RU" dirty="0"/>
              <a:t>Например, умножение байт с отрицательным результатом устанавливает флаги, если результат меньше 128.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6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/>
              <a:t>Команда IMUL выполняет умножение с учетом знака. Эта команда имеет три формы, различающиеся числом операндов: </a:t>
            </a:r>
          </a:p>
          <a:p>
            <a:pPr algn="just"/>
            <a:r>
              <a:rPr lang="ru-RU" dirty="0"/>
              <a:t>a) IMUL источник: источник (регистр или переменная) умножается на AL, АХ или ЕАХ (в зависимости от размера операнда), и результат располагается в АХ, DX:AX или EDX:EAX соответственно. </a:t>
            </a:r>
          </a:p>
          <a:p>
            <a:pPr algn="just"/>
            <a:r>
              <a:rPr lang="ru-RU" dirty="0"/>
              <a:t>b) IMUL приемник, источник: источник (число, регистр или перемен-</a:t>
            </a:r>
            <a:r>
              <a:rPr lang="ru-RU" dirty="0" err="1"/>
              <a:t>ная</a:t>
            </a:r>
            <a:r>
              <a:rPr lang="ru-RU" dirty="0"/>
              <a:t>) умножается на приемник (регистр), и результат заносится в приемник. </a:t>
            </a:r>
          </a:p>
          <a:p>
            <a:pPr algn="just"/>
            <a:r>
              <a:rPr lang="ru-RU" dirty="0"/>
              <a:t>c) IMUL приемник, источник1, источник2: источник 1 (регистр или переменная) умножается на источник 2 (число), и результат заносится в прием-ник (регистр).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3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/>
              <a:t>Во всех трех вариантах считается, что результат может занимать в два раза больше места, чем размер источника. В первом случае приемник автоматически оказывается достаточно большим, но во втором и третьем случаях могут произойти переполнение и потеря старших бит результата. Флаги OF и CF </a:t>
            </a:r>
            <a:r>
              <a:rPr lang="ru-RU" dirty="0" err="1"/>
              <a:t>бу</a:t>
            </a:r>
            <a:r>
              <a:rPr lang="ru-RU" dirty="0"/>
              <a:t>-дут равны единице, если это произошло, и нулю, если результат умножения поместился целиком в приемник (во втором и третьем случаях) или в младшую половину приемника (в первом случае). Значения флагов SF, ZF, AF и PF после команды IMUL не определены.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22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ru-RU" dirty="0"/>
              <a:t>6. Деление DIV и IDIV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786478"/>
          </a:xfrm>
        </p:spPr>
        <p:txBody>
          <a:bodyPr>
            <a:normAutofit/>
          </a:bodyPr>
          <a:lstStyle/>
          <a:p>
            <a:r>
              <a:rPr lang="ru-RU" dirty="0"/>
              <a:t>Как и в случае умножения, существуют две формы деления – одна для двоичных чисел без знака DIV, а вторая для чисел  со знаком – IDIV. </a:t>
            </a:r>
          </a:p>
          <a:p>
            <a:r>
              <a:rPr lang="ru-RU" dirty="0"/>
              <a:t>Любая форма деления может работать с байтами и словами. Один из операндов (делимое) всегда в два раза длиннее обычного операнда.</a:t>
            </a:r>
          </a:p>
          <a:p>
            <a:endParaRPr lang="ru-RU" dirty="0"/>
          </a:p>
          <a:p>
            <a:r>
              <a:rPr lang="ru-RU" dirty="0"/>
              <a:t>Ни один из флагов состояния не определен после команды деления.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786478"/>
          </a:xfrm>
        </p:spPr>
        <p:txBody>
          <a:bodyPr>
            <a:normAutofit/>
          </a:bodyPr>
          <a:lstStyle/>
          <a:p>
            <a:r>
              <a:rPr lang="ru-RU" dirty="0"/>
              <a:t>Как и в случае умножения, существуют две формы деления – одна для двоичных чисел без знака DIV, а вторая для чисел  со знаком – IDIV. </a:t>
            </a:r>
          </a:p>
          <a:p>
            <a:r>
              <a:rPr lang="ru-RU" dirty="0"/>
              <a:t>Любая форма деления может работать с байтами и словами. Один из операндов (делимое) всегда в два раза длиннее обычного операнда.</a:t>
            </a:r>
          </a:p>
          <a:p>
            <a:endParaRPr lang="ru-RU" dirty="0"/>
          </a:p>
          <a:p>
            <a:r>
              <a:rPr lang="ru-RU" dirty="0"/>
              <a:t>Ни один из флагов состояния не определен после команды деления.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38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68178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dirty="0"/>
              <a:t>Все арифметические команды устанавливают флаги CF, AF, SF, ZF, OF и PF в зависимости от результата операции.</a:t>
            </a:r>
          </a:p>
          <a:p>
            <a:pPr algn="just">
              <a:buNone/>
            </a:pPr>
            <a:endParaRPr lang="ru-RU" dirty="0"/>
          </a:p>
          <a:p>
            <a:pPr algn="just">
              <a:buNone/>
            </a:pPr>
            <a:r>
              <a:rPr lang="ru-RU" dirty="0"/>
              <a:t>Двоичные числа могут иметь длину  8 и 16 бит. Значение старшего (самого левого бита) задает знак числа: 0 – положительное, 1 – отрицательное. </a:t>
            </a:r>
          </a:p>
          <a:p>
            <a:pPr algn="just">
              <a:buNone/>
            </a:pPr>
            <a:r>
              <a:rPr lang="ru-RU" dirty="0"/>
              <a:t>Отрицательные числа представляются в так называемом дополнительном коде, в котором для получения отрицательного числа необходимо инвертировать все биты положительного числа и прибавить к нему 1. </a:t>
            </a:r>
          </a:p>
          <a:p>
            <a:pPr algn="just">
              <a:buNone/>
            </a:pPr>
            <a:endParaRPr lang="ru-RU" b="1" dirty="0"/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96908"/>
          </a:xfrm>
        </p:spPr>
        <p:txBody>
          <a:bodyPr/>
          <a:lstStyle/>
          <a:p>
            <a:r>
              <a:rPr lang="ru-RU" dirty="0"/>
              <a:t>Деление байт</a:t>
            </a:r>
          </a:p>
        </p:txBody>
      </p:sp>
      <p:pic>
        <p:nvPicPr>
          <p:cNvPr id="7" name="Содержимое 6" descr="div8.gi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14706"/>
          <a:stretch>
            <a:fillRect/>
          </a:stretch>
        </p:blipFill>
        <p:spPr>
          <a:xfrm>
            <a:off x="1150933" y="1142984"/>
            <a:ext cx="7493033" cy="521497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285720" y="357166"/>
            <a:ext cx="8643998" cy="650083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AL = AX / </a:t>
            </a:r>
            <a:r>
              <a:rPr lang="ru-RU" dirty="0"/>
              <a:t>операнд</a:t>
            </a:r>
          </a:p>
          <a:p>
            <a:pPr>
              <a:buNone/>
            </a:pPr>
            <a:r>
              <a:rPr lang="en-US" dirty="0"/>
              <a:t>AH = </a:t>
            </a:r>
            <a:r>
              <a:rPr lang="ru-RU" dirty="0"/>
              <a:t>остаток</a:t>
            </a:r>
          </a:p>
          <a:p>
            <a:pPr>
              <a:buNone/>
            </a:pPr>
            <a:endParaRPr lang="ru-RU" dirty="0"/>
          </a:p>
          <a:p>
            <a:pPr algn="just">
              <a:buNone/>
            </a:pPr>
            <a:r>
              <a:rPr lang="ru-RU" dirty="0"/>
              <a:t>Байтовая команда делит 16-битовое делимое на 8-битовый делитель. В результате деления получается два числа: частное помещается в регистр AL, а остаток – в AH. </a:t>
            </a:r>
          </a:p>
          <a:p>
            <a:pPr>
              <a:buNone/>
            </a:pPr>
            <a:r>
              <a:rPr lang="ru-RU" dirty="0"/>
              <a:t> </a:t>
            </a:r>
          </a:p>
          <a:p>
            <a:pPr>
              <a:buNone/>
            </a:pPr>
            <a:r>
              <a:rPr lang="ru-RU" dirty="0"/>
              <a:t>Пример:</a:t>
            </a:r>
          </a:p>
          <a:p>
            <a:pPr>
              <a:buNone/>
            </a:pPr>
            <a:r>
              <a:rPr lang="en-US" dirty="0"/>
              <a:t>MOV AX, 203 ; AX = 00CBh </a:t>
            </a:r>
            <a:endParaRPr lang="ru-RU" dirty="0"/>
          </a:p>
          <a:p>
            <a:pPr>
              <a:buNone/>
            </a:pPr>
            <a:r>
              <a:rPr lang="en-US" dirty="0"/>
              <a:t>MOV BL, 4 </a:t>
            </a:r>
            <a:endParaRPr lang="ru-RU" dirty="0"/>
          </a:p>
          <a:p>
            <a:pPr>
              <a:buNone/>
            </a:pPr>
            <a:r>
              <a:rPr lang="en-US" dirty="0"/>
              <a:t>DIV BL ; AL = 50 (32h), AH = 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96908"/>
          </a:xfrm>
        </p:spPr>
        <p:txBody>
          <a:bodyPr/>
          <a:lstStyle/>
          <a:p>
            <a:r>
              <a:rPr lang="ru-RU" dirty="0"/>
              <a:t>Деление слов</a:t>
            </a:r>
          </a:p>
        </p:txBody>
      </p:sp>
      <p:pic>
        <p:nvPicPr>
          <p:cNvPr id="8" name="Содержимое 7" descr="div16.gif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14867"/>
          <a:stretch>
            <a:fillRect/>
          </a:stretch>
        </p:blipFill>
        <p:spPr>
          <a:xfrm>
            <a:off x="928662" y="928670"/>
            <a:ext cx="7500990" cy="536641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AX = (DX AX) / </a:t>
            </a:r>
            <a:r>
              <a:rPr lang="ru-RU" dirty="0"/>
              <a:t>операнд</a:t>
            </a:r>
          </a:p>
          <a:p>
            <a:pPr>
              <a:buNone/>
            </a:pPr>
            <a:r>
              <a:rPr lang="en-US" dirty="0"/>
              <a:t>DX = </a:t>
            </a:r>
            <a:r>
              <a:rPr lang="ru-RU" dirty="0"/>
              <a:t>остаток</a:t>
            </a:r>
          </a:p>
          <a:p>
            <a:pPr>
              <a:buNone/>
            </a:pPr>
            <a:endParaRPr lang="ru-RU" dirty="0"/>
          </a:p>
          <a:p>
            <a:pPr algn="just">
              <a:buNone/>
            </a:pPr>
            <a:r>
              <a:rPr lang="ru-RU" dirty="0"/>
              <a:t>Команда, работающая со словами, делит 32-битовое делимое на 16-битовый делитель. Делимое находится в паре регистров DX:AX, причем регистр DX содержит старшую значимую часть, а регистр AX – младшую. Команда деления помещает частное в регистр AX, а остаток в DX.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99990" y="0"/>
            <a:ext cx="4644009" cy="6858000"/>
          </a:xfrm>
        </p:spPr>
        <p:txBody>
          <a:bodyPr>
            <a:noAutofit/>
          </a:bodyPr>
          <a:lstStyle/>
          <a:p>
            <a:r>
              <a:rPr lang="ru-RU" sz="2000" dirty="0"/>
              <a:t>;Вычислительная часть </a:t>
            </a:r>
          </a:p>
          <a:p>
            <a:r>
              <a:rPr lang="ru-RU" sz="2000" dirty="0"/>
              <a:t>MOV AX,2 ;Загрузка константы </a:t>
            </a:r>
          </a:p>
          <a:p>
            <a:r>
              <a:rPr lang="pt-BR" sz="2000" dirty="0"/>
              <a:t>IMUL A ;dx:ax = a*2 </a:t>
            </a:r>
          </a:p>
          <a:p>
            <a:r>
              <a:rPr lang="en-US" sz="2000" dirty="0"/>
              <a:t>MOV BX,DX </a:t>
            </a:r>
          </a:p>
          <a:p>
            <a:r>
              <a:rPr lang="en-US" sz="2000" dirty="0"/>
              <a:t>MOV CX,AX ;</a:t>
            </a:r>
            <a:r>
              <a:rPr lang="en-US" sz="2000" dirty="0" err="1"/>
              <a:t>bx:cx</a:t>
            </a:r>
            <a:r>
              <a:rPr lang="en-US" sz="2000" dirty="0"/>
              <a:t> = a*2 </a:t>
            </a:r>
          </a:p>
          <a:p>
            <a:r>
              <a:rPr lang="en-US" sz="2000" dirty="0"/>
              <a:t>MOV AX,B </a:t>
            </a:r>
            <a:endParaRPr lang="ru-BY" sz="2000" dirty="0"/>
          </a:p>
          <a:p>
            <a:r>
              <a:rPr lang="en-US" sz="2000" dirty="0"/>
              <a:t>IMUL C ;</a:t>
            </a:r>
            <a:r>
              <a:rPr lang="en-US" sz="2000" dirty="0" err="1"/>
              <a:t>dx:ax</a:t>
            </a:r>
            <a:r>
              <a:rPr lang="en-US" sz="2000" dirty="0"/>
              <a:t> = b*c </a:t>
            </a:r>
          </a:p>
          <a:p>
            <a:r>
              <a:rPr lang="en-US" sz="2000" dirty="0"/>
              <a:t>ADD AX,CX </a:t>
            </a:r>
          </a:p>
          <a:p>
            <a:r>
              <a:rPr lang="en-US" sz="2000" dirty="0"/>
              <a:t>ADC DX,BX ;</a:t>
            </a:r>
            <a:r>
              <a:rPr lang="en-US" sz="2000" dirty="0" err="1"/>
              <a:t>dx:ax</a:t>
            </a:r>
            <a:r>
              <a:rPr lang="en-US" sz="2000" dirty="0"/>
              <a:t> = a*2+b*c </a:t>
            </a:r>
          </a:p>
          <a:p>
            <a:r>
              <a:rPr lang="en-US" sz="2000" dirty="0"/>
              <a:t>MOV CX,D </a:t>
            </a:r>
          </a:p>
          <a:p>
            <a:r>
              <a:rPr lang="en-US" sz="2000" dirty="0"/>
              <a:t>SUB CX,3 ;cx = d-3 </a:t>
            </a:r>
          </a:p>
          <a:p>
            <a:r>
              <a:rPr lang="pt-BR" sz="2000" dirty="0"/>
              <a:t>IDIV CX ;ax = (a*2+b*c)/(d-3) </a:t>
            </a:r>
          </a:p>
          <a:p>
            <a:r>
              <a:rPr lang="en-US" sz="2000" dirty="0"/>
              <a:t>NEG AX ;ax = -ax </a:t>
            </a:r>
          </a:p>
          <a:p>
            <a:r>
              <a:rPr lang="fr-FR" sz="2000" dirty="0"/>
              <a:t>INC AX ;ax = ax+1 </a:t>
            </a:r>
          </a:p>
          <a:p>
            <a:r>
              <a:rPr lang="ru-RU" sz="2000" dirty="0"/>
              <a:t>MOV X,AX ;Сохранение результата </a:t>
            </a:r>
          </a:p>
          <a:p>
            <a:r>
              <a:rPr lang="en-US" sz="2000" dirty="0"/>
              <a:t>MOV AH,4CH </a:t>
            </a:r>
          </a:p>
          <a:p>
            <a:r>
              <a:rPr lang="en-US" sz="2000" dirty="0"/>
              <a:t>INT 21H </a:t>
            </a:r>
          </a:p>
          <a:p>
            <a:r>
              <a:rPr lang="en-US" sz="2000" dirty="0"/>
              <a:t>CODE ENDS </a:t>
            </a:r>
          </a:p>
          <a:p>
            <a:r>
              <a:rPr lang="en-US" sz="2000" dirty="0"/>
              <a:t>END START 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C3708B07-4F9E-467A-8BA5-39E9C13521B9}"/>
              </a:ext>
            </a:extLst>
          </p:cNvPr>
          <p:cNvSpPr txBox="1">
            <a:spLocks/>
          </p:cNvSpPr>
          <p:nvPr/>
        </p:nvSpPr>
        <p:spPr>
          <a:xfrm>
            <a:off x="-25200" y="0"/>
            <a:ext cx="4525191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;Сегмент стека </a:t>
            </a:r>
          </a:p>
          <a:p>
            <a:r>
              <a:rPr lang="en-US" sz="2000" dirty="0"/>
              <a:t>SSEG SEGMENT STACK </a:t>
            </a:r>
          </a:p>
          <a:p>
            <a:r>
              <a:rPr lang="en-US" sz="2000" dirty="0"/>
              <a:t>DB 256 DUP(?) </a:t>
            </a:r>
          </a:p>
          <a:p>
            <a:r>
              <a:rPr lang="en-US" sz="2000" dirty="0"/>
              <a:t>SSEG ENDS </a:t>
            </a:r>
          </a:p>
          <a:p>
            <a:r>
              <a:rPr lang="ru-RU" sz="2000" dirty="0"/>
              <a:t>;Сегмент данных </a:t>
            </a:r>
          </a:p>
          <a:p>
            <a:r>
              <a:rPr lang="en-US" sz="2000" dirty="0"/>
              <a:t>DATA SEGMENT </a:t>
            </a:r>
          </a:p>
          <a:p>
            <a:r>
              <a:rPr lang="ru-RU" sz="2000" dirty="0"/>
              <a:t>X DW ? ;Память для переменных </a:t>
            </a:r>
          </a:p>
          <a:p>
            <a:r>
              <a:rPr lang="en-US" sz="2000" dirty="0"/>
              <a:t>A DW ? </a:t>
            </a:r>
          </a:p>
          <a:p>
            <a:r>
              <a:rPr lang="en-US" sz="2000" dirty="0"/>
              <a:t>B DW ? </a:t>
            </a:r>
          </a:p>
          <a:p>
            <a:r>
              <a:rPr lang="en-US" sz="2000" dirty="0"/>
              <a:t>C DW ? </a:t>
            </a:r>
          </a:p>
          <a:p>
            <a:r>
              <a:rPr lang="en-US" sz="2000" dirty="0"/>
              <a:t>D DW ? </a:t>
            </a:r>
          </a:p>
          <a:p>
            <a:r>
              <a:rPr lang="en-US" sz="2000" dirty="0"/>
              <a:t>DATA ENDS </a:t>
            </a:r>
          </a:p>
          <a:p>
            <a:r>
              <a:rPr lang="ru-RU" sz="2000" dirty="0"/>
              <a:t>;Сегмент кода </a:t>
            </a:r>
          </a:p>
          <a:p>
            <a:r>
              <a:rPr lang="en-US" sz="2000" dirty="0"/>
              <a:t>CODE SEGMENT </a:t>
            </a:r>
          </a:p>
          <a:p>
            <a:r>
              <a:rPr lang="en-US" sz="2000" dirty="0"/>
              <a:t>ASSUME CS:CODE, DS:DATA, SS:SSEG </a:t>
            </a:r>
          </a:p>
          <a:p>
            <a:r>
              <a:rPr lang="en-US" sz="2000" dirty="0"/>
              <a:t>START: </a:t>
            </a:r>
          </a:p>
          <a:p>
            <a:r>
              <a:rPr lang="ru-RU" sz="2000" dirty="0"/>
              <a:t>MOV </a:t>
            </a:r>
            <a:r>
              <a:rPr lang="ru-RU" sz="2000" dirty="0" err="1"/>
              <a:t>AX,Data</a:t>
            </a:r>
            <a:r>
              <a:rPr lang="ru-RU" sz="2000" dirty="0"/>
              <a:t> ;Инициализация DS </a:t>
            </a:r>
          </a:p>
          <a:p>
            <a:r>
              <a:rPr lang="en-US" sz="2000" dirty="0"/>
              <a:t>MOV DS,AX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5406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dirty="0"/>
              <a:t>На первом этапе программа выполняет два умножения. Так как результат умножения всегда помещается в пару регистров DX:AX, то в примере результат первого умножения переносится в пару регистров BX:CX перед выполнением второго умножения. Затем программа выполняет сложение числителя. Поскольку умножение дает 32-битовые результаты, в программе требуется сложение повышенной точности (с учетом флага переноса). После сложения результат остается в DX:AX (числитель). Знаменатель вычисляется в регистре CX, а затем на него делится числитель. Частное записывается в регистр AX, затем его знак меняется на обратный и к полученному значению прибавляется 1. На последнем этапе программа записывает результат из регистра AX в переменную X. Остаток игнорируется.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21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Autofit/>
          </a:bodyPr>
          <a:lstStyle/>
          <a:p>
            <a:r>
              <a:rPr lang="ru-RU" sz="3600" dirty="0"/>
              <a:t>1. Арифметическое сложение ADD и ADC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50072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Команда ADD выполняет целочисленное сложение двух операндов, представленных в двоичном коде. </a:t>
            </a:r>
          </a:p>
          <a:p>
            <a:r>
              <a:rPr lang="ru-RU" dirty="0"/>
              <a:t>Результат помещается на место первого операнда, второй операнд не изменяется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operand1 = operand1 + operand2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Команда корректирует регистр флагов в соответствии с результатом сложения. </a:t>
            </a:r>
          </a:p>
          <a:p>
            <a:endParaRPr lang="ru-RU" dirty="0"/>
          </a:p>
          <a:p>
            <a:r>
              <a:rPr lang="ru-RU" dirty="0"/>
              <a:t>Существуют две формы сложения: 8-битовое и 16-битовое.  В различных формах сложения принимают участие различные регистры. Компилятор следит за тем, чтобы операнды соответствовали друг другу.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>
            <a:normAutofit/>
          </a:bodyPr>
          <a:lstStyle/>
          <a:p>
            <a:r>
              <a:rPr lang="ru-RU" sz="4000" dirty="0"/>
              <a:t>8-битовое сложение</a:t>
            </a:r>
          </a:p>
        </p:txBody>
      </p:sp>
      <p:pic>
        <p:nvPicPr>
          <p:cNvPr id="5" name="Содержимое 4" descr="add8.gif"/>
          <p:cNvPicPr>
            <a:picLocks noGrp="1" noChangeAspect="1"/>
          </p:cNvPicPr>
          <p:nvPr>
            <p:ph idx="1"/>
          </p:nvPr>
        </p:nvPicPr>
        <p:blipFill>
          <a:blip r:embed="rId2"/>
          <a:srcRect b="8701"/>
          <a:stretch>
            <a:fillRect/>
          </a:stretch>
        </p:blipFill>
        <p:spPr>
          <a:xfrm>
            <a:off x="2010236" y="775947"/>
            <a:ext cx="5062093" cy="579632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/>
          </a:bodyPr>
          <a:lstStyle/>
          <a:p>
            <a:r>
              <a:rPr lang="ru-RU" sz="4000" dirty="0"/>
              <a:t>16-битовое сложение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7" name="Содержимое 6" descr="add16.gif"/>
          <p:cNvPicPr>
            <a:picLocks noGrp="1" noChangeAspect="1"/>
          </p:cNvPicPr>
          <p:nvPr>
            <p:ph idx="1"/>
          </p:nvPr>
        </p:nvPicPr>
        <p:blipFill>
          <a:blip r:embed="rId2"/>
          <a:srcRect b="10790"/>
          <a:stretch>
            <a:fillRect/>
          </a:stretch>
        </p:blipFill>
        <p:spPr>
          <a:xfrm>
            <a:off x="2357422" y="714356"/>
            <a:ext cx="4394415" cy="620707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357958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dirty="0"/>
              <a:t>Команда сложения с переносом ADC – это та же команда ADD, за исключением того, что в сумму включается флаг переноса CF, который прибавляется к младшему биту результата.</a:t>
            </a:r>
          </a:p>
          <a:p>
            <a:pPr algn="just">
              <a:buNone/>
            </a:pPr>
            <a:r>
              <a:rPr lang="ru-RU" dirty="0"/>
              <a:t>Для любой формы команды ADD существует аналогичная ей команда ADC. Команда ADC часто выполняется как часть многобайтной или многословной операции сложения. </a:t>
            </a:r>
          </a:p>
          <a:p>
            <a:pPr algn="just">
              <a:buNone/>
            </a:pPr>
            <a:r>
              <a:rPr lang="en-US" dirty="0"/>
              <a:t>ADC operand1 = operand1 + operand2 + CF</a:t>
            </a:r>
            <a:endParaRPr lang="ru-RU" dirty="0"/>
          </a:p>
          <a:p>
            <a:pPr algn="just"/>
            <a:r>
              <a:rPr lang="ru-RU" dirty="0"/>
              <a:t>Пример</a:t>
            </a:r>
          </a:p>
          <a:p>
            <a:pPr lvl="1" algn="just">
              <a:buNone/>
            </a:pPr>
            <a:r>
              <a:rPr lang="en-US" dirty="0"/>
              <a:t>STC </a:t>
            </a:r>
            <a:r>
              <a:rPr lang="ru-RU" dirty="0"/>
              <a:t>                  </a:t>
            </a:r>
            <a:r>
              <a:rPr lang="en-US" dirty="0"/>
              <a:t>; </a:t>
            </a:r>
            <a:r>
              <a:rPr lang="ru-RU" dirty="0"/>
              <a:t>устанавливаем флаг</a:t>
            </a:r>
            <a:r>
              <a:rPr lang="en-US" dirty="0"/>
              <a:t> CF = 1 </a:t>
            </a:r>
            <a:endParaRPr lang="ru-RU" dirty="0"/>
          </a:p>
          <a:p>
            <a:pPr lvl="1" algn="just">
              <a:buNone/>
            </a:pPr>
            <a:r>
              <a:rPr lang="en-US" dirty="0"/>
              <a:t>MOV AL, 5</a:t>
            </a:r>
            <a:r>
              <a:rPr lang="ru-RU" dirty="0"/>
              <a:t>      </a:t>
            </a:r>
            <a:r>
              <a:rPr lang="en-US" dirty="0"/>
              <a:t> ; AL = 5 </a:t>
            </a:r>
            <a:endParaRPr lang="ru-RU" dirty="0"/>
          </a:p>
          <a:p>
            <a:pPr lvl="1" algn="just">
              <a:buNone/>
            </a:pPr>
            <a:r>
              <a:rPr lang="en-US" dirty="0"/>
              <a:t>ADC AL, 1 </a:t>
            </a:r>
            <a:r>
              <a:rPr lang="ru-RU" dirty="0"/>
              <a:t>        </a:t>
            </a:r>
            <a:r>
              <a:rPr lang="en-US" dirty="0"/>
              <a:t>; AL = 7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r>
              <a:rPr lang="ru-RU" sz="3600" dirty="0"/>
              <a:t>2. Арифметическое вычитание SUB и SBB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ru-RU" dirty="0"/>
              <a:t>Команда вычитания SUB – идентична команде сложения, за исключением того, что она выполняет вычитание, а не  сложение. Для нее верны предыдущие схемы, если в них поменять знак «+» на «–», т. е. она из первого операнда вычитает второй и помещает результат на место первого операнда. </a:t>
            </a:r>
          </a:p>
          <a:p>
            <a:pPr algn="just">
              <a:buNone/>
            </a:pPr>
            <a:r>
              <a:rPr lang="ru-RU" dirty="0"/>
              <a:t>Команда вычитания также устанавливает флаги состояния в соответствии с результатом операции (флаг переноса здесь трактуется как заем). </a:t>
            </a:r>
          </a:p>
          <a:p>
            <a:pPr algn="just">
              <a:buNone/>
            </a:pPr>
            <a:r>
              <a:rPr lang="ru-RU" dirty="0"/>
              <a:t>Команда вычитания с </a:t>
            </a:r>
            <a:r>
              <a:rPr lang="ru-RU" dirty="0" err="1"/>
              <a:t>заемом</a:t>
            </a:r>
            <a:r>
              <a:rPr lang="ru-RU" dirty="0"/>
              <a:t> SBB</a:t>
            </a:r>
            <a:r>
              <a:rPr lang="ru-RU" i="1" dirty="0"/>
              <a:t> </a:t>
            </a:r>
            <a:r>
              <a:rPr lang="ru-RU" dirty="0"/>
              <a:t>учитывает флаг </a:t>
            </a:r>
            <a:r>
              <a:rPr lang="ru-RU" dirty="0" err="1"/>
              <a:t>заема</a:t>
            </a:r>
            <a:r>
              <a:rPr lang="ru-RU" dirty="0"/>
              <a:t> CF, то есть значение </a:t>
            </a:r>
            <a:r>
              <a:rPr lang="ru-RU" dirty="0" err="1"/>
              <a:t>заема</a:t>
            </a:r>
            <a:r>
              <a:rPr lang="ru-RU" dirty="0"/>
              <a:t> вычитается из младшего бита результата.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  <a:p>
            <a:endParaRPr lang="ru-RU" dirty="0"/>
          </a:p>
          <a:p>
            <a:pPr>
              <a:buNone/>
            </a:pPr>
            <a:r>
              <a:rPr lang="en-US" dirty="0"/>
              <a:t>STC </a:t>
            </a:r>
            <a:r>
              <a:rPr lang="ru-RU" dirty="0"/>
              <a:t>                </a:t>
            </a:r>
            <a:r>
              <a:rPr lang="en-US" dirty="0"/>
              <a:t>; </a:t>
            </a:r>
            <a:r>
              <a:rPr lang="ru-RU" dirty="0"/>
              <a:t>устанавливаем флаг</a:t>
            </a:r>
            <a:r>
              <a:rPr lang="en-US" dirty="0"/>
              <a:t> CF = 1 </a:t>
            </a:r>
            <a:endParaRPr lang="ru-RU" dirty="0"/>
          </a:p>
          <a:p>
            <a:pPr>
              <a:buNone/>
            </a:pPr>
            <a:r>
              <a:rPr lang="en-US" dirty="0"/>
              <a:t>MOV AL, 5 </a:t>
            </a:r>
            <a:endParaRPr lang="ru-RU" dirty="0"/>
          </a:p>
          <a:p>
            <a:pPr>
              <a:buNone/>
            </a:pPr>
            <a:r>
              <a:rPr lang="en-US" dirty="0"/>
              <a:t>SBB AL, 3 </a:t>
            </a:r>
            <a:r>
              <a:rPr lang="ru-RU" dirty="0"/>
              <a:t>      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AL = 5 - 3 - 1 = 1 </a:t>
            </a:r>
            <a:br>
              <a:rPr lang="en-US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00042"/>
          </a:xfrm>
        </p:spPr>
        <p:txBody>
          <a:bodyPr>
            <a:noAutofit/>
          </a:bodyPr>
          <a:lstStyle/>
          <a:p>
            <a:r>
              <a:rPr lang="ru-RU" sz="3600" dirty="0"/>
              <a:t>3. Команда смены знака NEG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Команда отрицания NEG – оператор смены знака. Она меняет знак двоичного кода операнда – байта или слова.</a:t>
            </a:r>
          </a:p>
          <a:p>
            <a:pPr>
              <a:buNone/>
            </a:pPr>
            <a:r>
              <a:rPr lang="ru-RU" dirty="0"/>
              <a:t>Отрицательные числа представляются в дополнительном коде, в котором для получения отрицательного числа необходимо инвертировать все биты положительного числа и прибавить к нему  1.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Пример: </a:t>
            </a:r>
          </a:p>
          <a:p>
            <a:pPr>
              <a:buNone/>
            </a:pPr>
            <a:r>
              <a:rPr lang="ru-RU" dirty="0"/>
              <a:t>Положительное: 24 = 18h = 00011000b                  </a:t>
            </a:r>
            <a:r>
              <a:rPr lang="ru-RU" dirty="0" err="1"/>
              <a:t>00011000b</a:t>
            </a:r>
            <a:endParaRPr lang="ru-RU" dirty="0"/>
          </a:p>
          <a:p>
            <a:pPr>
              <a:buNone/>
            </a:pPr>
            <a:r>
              <a:rPr lang="ru-RU" dirty="0"/>
              <a:t>Инверсное:  11100111b                                             -11101000b</a:t>
            </a:r>
          </a:p>
          <a:p>
            <a:pPr>
              <a:buNone/>
            </a:pPr>
            <a:r>
              <a:rPr lang="ru-RU" dirty="0"/>
              <a:t>Отрицательное:  11101000b = E8h =-24              (1)00000000b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MOV AL, 5 ; AL = 05h </a:t>
            </a:r>
            <a:endParaRPr lang="ru-RU" dirty="0"/>
          </a:p>
          <a:p>
            <a:pPr>
              <a:buNone/>
            </a:pPr>
            <a:r>
              <a:rPr lang="en-US" dirty="0"/>
              <a:t>NEG AL ; AL = 0FBh (-5) </a:t>
            </a:r>
            <a:endParaRPr lang="ru-RU" dirty="0"/>
          </a:p>
          <a:p>
            <a:pPr>
              <a:buNone/>
            </a:pPr>
            <a:r>
              <a:rPr lang="en-US" dirty="0"/>
              <a:t>NEG AL ; AL = 05h (5)</a:t>
            </a:r>
            <a:endParaRPr lang="ru-RU" dirty="0"/>
          </a:p>
          <a:p>
            <a:pPr>
              <a:buNone/>
            </a:pPr>
            <a:r>
              <a:rPr lang="ru-RU" dirty="0"/>
              <a:t>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1630</Words>
  <Application>Microsoft Office PowerPoint</Application>
  <PresentationFormat>Экран (4:3)</PresentationFormat>
  <Paragraphs>169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Arial</vt:lpstr>
      <vt:lpstr>Calibri</vt:lpstr>
      <vt:lpstr>Тема Office</vt:lpstr>
      <vt:lpstr>Команды ассемблера</vt:lpstr>
      <vt:lpstr>Презентация PowerPoint</vt:lpstr>
      <vt:lpstr>1. Арифметическое сложение ADD и ADC</vt:lpstr>
      <vt:lpstr>8-битовое сложение</vt:lpstr>
      <vt:lpstr>16-битовое сложение</vt:lpstr>
      <vt:lpstr>Презентация PowerPoint</vt:lpstr>
      <vt:lpstr>2. Арифметическое вычитание SUB и SBB</vt:lpstr>
      <vt:lpstr>Презентация PowerPoint</vt:lpstr>
      <vt:lpstr>3. Команда смены знака NEG</vt:lpstr>
      <vt:lpstr>4. Инкремент INC и декремент DEC</vt:lpstr>
      <vt:lpstr>5. Умножение MUL и IMUL</vt:lpstr>
      <vt:lpstr>Умножение байт</vt:lpstr>
      <vt:lpstr>Умножение слов</vt:lpstr>
      <vt:lpstr>Пример</vt:lpstr>
      <vt:lpstr>Презентация PowerPoint</vt:lpstr>
      <vt:lpstr>Презентация PowerPoint</vt:lpstr>
      <vt:lpstr>Презентация PowerPoint</vt:lpstr>
      <vt:lpstr>6. Деление DIV и IDIV</vt:lpstr>
      <vt:lpstr>Презентация PowerPoint</vt:lpstr>
      <vt:lpstr>Деление байт</vt:lpstr>
      <vt:lpstr>Презентация PowerPoint</vt:lpstr>
      <vt:lpstr>Деление слов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Команды ассемблера</dc:title>
  <dc:creator>katerina n</dc:creator>
  <cp:lastModifiedBy>Никола</cp:lastModifiedBy>
  <cp:revision>31</cp:revision>
  <dcterms:created xsi:type="dcterms:W3CDTF">2013-03-27T14:10:12Z</dcterms:created>
  <dcterms:modified xsi:type="dcterms:W3CDTF">2022-11-09T13:01:29Z</dcterms:modified>
</cp:coreProperties>
</file>