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3"/>
  </p:notesMasterIdLst>
  <p:sldIdLst>
    <p:sldId id="256" r:id="rId5"/>
    <p:sldId id="277"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2" d="100"/>
          <a:sy n="92" d="100"/>
        </p:scale>
        <p:origin x="288"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7/21/2021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7/21/2021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7/21/2021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7/21/2021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7/21/2021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dirty="0">
                <a:solidFill>
                  <a:srgbClr val="FFFFFF"/>
                </a:solidFill>
              </a:rPr>
              <a:t>Object Detection using CNN</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dirty="0">
                <a:solidFill>
                  <a:srgbClr val="FFFFFF"/>
                </a:solidFill>
              </a:rPr>
              <a:t>Deep learning project</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D229A-783C-4C7C-A213-72E45DDE519F}"/>
              </a:ext>
            </a:extLst>
          </p:cNvPr>
          <p:cNvSpPr>
            <a:spLocks noGrp="1"/>
          </p:cNvSpPr>
          <p:nvPr>
            <p:ph type="title"/>
          </p:nvPr>
        </p:nvSpPr>
        <p:spPr>
          <a:xfrm>
            <a:off x="1024128" y="812800"/>
            <a:ext cx="9720072" cy="889000"/>
          </a:xfrm>
        </p:spPr>
        <p:txBody>
          <a:bodyPr/>
          <a:lstStyle/>
          <a:p>
            <a:pPr algn="ctr"/>
            <a:r>
              <a:rPr lang="en-GB" b="1" cap="none" dirty="0">
                <a:latin typeface="Bell MT" panose="02020503060305020303" pitchFamily="18" charset="0"/>
              </a:rPr>
              <a:t>SoftMax activation function</a:t>
            </a:r>
          </a:p>
        </p:txBody>
      </p:sp>
      <p:sp>
        <p:nvSpPr>
          <p:cNvPr id="6" name="TextBox 5">
            <a:extLst>
              <a:ext uri="{FF2B5EF4-FFF2-40B4-BE49-F238E27FC236}">
                <a16:creationId xmlns:a16="http://schemas.microsoft.com/office/drawing/2014/main" id="{C9440004-D2C8-4AC8-9541-FDE95D02FCC8}"/>
              </a:ext>
            </a:extLst>
          </p:cNvPr>
          <p:cNvSpPr txBox="1"/>
          <p:nvPr/>
        </p:nvSpPr>
        <p:spPr>
          <a:xfrm>
            <a:off x="1024128" y="2628900"/>
            <a:ext cx="5071872" cy="2677656"/>
          </a:xfrm>
          <a:prstGeom prst="rect">
            <a:avLst/>
          </a:prstGeom>
          <a:noFill/>
        </p:spPr>
        <p:txBody>
          <a:bodyPr wrap="square" rtlCol="0">
            <a:spAutoFit/>
          </a:bodyPr>
          <a:lstStyle/>
          <a:p>
            <a:pPr lvl="0" defTabSz="914400" eaLnBrk="0" fontAlgn="base" hangingPunct="0">
              <a:spcBef>
                <a:spcPct val="0"/>
              </a:spcBef>
              <a:spcAft>
                <a:spcPct val="0"/>
              </a:spcAft>
            </a:pPr>
            <a:r>
              <a:rPr lang="en-US" altLang="en-US" sz="2400" dirty="0">
                <a:solidFill>
                  <a:srgbClr val="292929"/>
                </a:solidFill>
                <a:latin typeface="Bell MT" panose="02020503060305020303" pitchFamily="18" charset="0"/>
              </a:rPr>
              <a:t>Softmax is an activation function that scales numbers/Logits into probabilities. The output of a softmax is a vector (Say </a:t>
            </a:r>
            <a:r>
              <a:rPr lang="en-US" altLang="en-US" dirty="0">
                <a:solidFill>
                  <a:srgbClr val="292929"/>
                </a:solidFill>
                <a:latin typeface="Bell MT" panose="02020503060305020303" pitchFamily="18" charset="0"/>
              </a:rPr>
              <a:t>v</a:t>
            </a:r>
            <a:r>
              <a:rPr lang="en-US" altLang="en-US" sz="2400" dirty="0">
                <a:solidFill>
                  <a:srgbClr val="292929"/>
                </a:solidFill>
                <a:latin typeface="Bell MT" panose="02020503060305020303" pitchFamily="18" charset="0"/>
              </a:rPr>
              <a:t>) with probabilities of each possible outcome. The probabilities in vector </a:t>
            </a:r>
            <a:r>
              <a:rPr lang="en-US" altLang="en-US" dirty="0">
                <a:solidFill>
                  <a:srgbClr val="292929"/>
                </a:solidFill>
                <a:latin typeface="Bell MT" panose="02020503060305020303" pitchFamily="18" charset="0"/>
              </a:rPr>
              <a:t>v</a:t>
            </a:r>
            <a:r>
              <a:rPr lang="en-US" altLang="en-US" sz="2400" dirty="0">
                <a:solidFill>
                  <a:srgbClr val="292929"/>
                </a:solidFill>
                <a:latin typeface="Bell MT" panose="02020503060305020303" pitchFamily="18" charset="0"/>
              </a:rPr>
              <a:t> sums to one for all possible outcomes or classes.</a:t>
            </a:r>
            <a:r>
              <a:rPr lang="en-US" altLang="en-US" sz="1100" dirty="0">
                <a:latin typeface="Bell MT" panose="02020503060305020303" pitchFamily="18" charset="0"/>
              </a:rPr>
              <a:t> </a:t>
            </a:r>
            <a:endParaRPr lang="en-US" altLang="en-US" sz="3200" dirty="0">
              <a:latin typeface="Bell MT" panose="02020503060305020303" pitchFamily="18" charset="0"/>
            </a:endParaRPr>
          </a:p>
        </p:txBody>
      </p:sp>
      <p:pic>
        <p:nvPicPr>
          <p:cNvPr id="8" name="Picture 7">
            <a:extLst>
              <a:ext uri="{FF2B5EF4-FFF2-40B4-BE49-F238E27FC236}">
                <a16:creationId xmlns:a16="http://schemas.microsoft.com/office/drawing/2014/main" id="{5F954470-A3B4-4526-94B4-A6EFAF9FDDE0}"/>
              </a:ext>
            </a:extLst>
          </p:cNvPr>
          <p:cNvPicPr>
            <a:picLocks noChangeAspect="1"/>
          </p:cNvPicPr>
          <p:nvPr/>
        </p:nvPicPr>
        <p:blipFill>
          <a:blip r:embed="rId2"/>
          <a:stretch>
            <a:fillRect/>
          </a:stretch>
        </p:blipFill>
        <p:spPr>
          <a:xfrm>
            <a:off x="6414534" y="2870200"/>
            <a:ext cx="5433531" cy="1996613"/>
          </a:xfrm>
          <a:prstGeom prst="rect">
            <a:avLst/>
          </a:prstGeom>
        </p:spPr>
      </p:pic>
    </p:spTree>
    <p:extLst>
      <p:ext uri="{BB962C8B-B14F-4D97-AF65-F5344CB8AC3E}">
        <p14:creationId xmlns:p14="http://schemas.microsoft.com/office/powerpoint/2010/main" val="4060698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19D1-1F11-4BD7-8963-734B88F5FC05}"/>
              </a:ext>
            </a:extLst>
          </p:cNvPr>
          <p:cNvSpPr>
            <a:spLocks noGrp="1"/>
          </p:cNvSpPr>
          <p:nvPr>
            <p:ph type="title"/>
          </p:nvPr>
        </p:nvSpPr>
        <p:spPr>
          <a:xfrm>
            <a:off x="1024128" y="774700"/>
            <a:ext cx="9720072" cy="1054100"/>
          </a:xfrm>
        </p:spPr>
        <p:txBody>
          <a:bodyPr>
            <a:normAutofit/>
          </a:bodyPr>
          <a:lstStyle/>
          <a:p>
            <a:pPr algn="ctr"/>
            <a:r>
              <a:rPr lang="en-GB" sz="3200" b="1" dirty="0">
                <a:latin typeface="Bell MT" panose="02020503060305020303" pitchFamily="18" charset="0"/>
              </a:rPr>
              <a:t>Now it’s time to look and understand the code</a:t>
            </a:r>
          </a:p>
        </p:txBody>
      </p:sp>
      <p:pic>
        <p:nvPicPr>
          <p:cNvPr id="9" name="Picture 8">
            <a:extLst>
              <a:ext uri="{FF2B5EF4-FFF2-40B4-BE49-F238E27FC236}">
                <a16:creationId xmlns:a16="http://schemas.microsoft.com/office/drawing/2014/main" id="{88AE61D7-334A-4FBE-A73D-EE8EE4AAC52C}"/>
              </a:ext>
            </a:extLst>
          </p:cNvPr>
          <p:cNvPicPr>
            <a:picLocks noChangeAspect="1"/>
          </p:cNvPicPr>
          <p:nvPr/>
        </p:nvPicPr>
        <p:blipFill>
          <a:blip r:embed="rId2"/>
          <a:stretch>
            <a:fillRect/>
          </a:stretch>
        </p:blipFill>
        <p:spPr>
          <a:xfrm>
            <a:off x="441470" y="1977529"/>
            <a:ext cx="11309060" cy="2721472"/>
          </a:xfrm>
          <a:prstGeom prst="rect">
            <a:avLst/>
          </a:prstGeom>
        </p:spPr>
      </p:pic>
      <p:sp>
        <p:nvSpPr>
          <p:cNvPr id="10" name="TextBox 9">
            <a:extLst>
              <a:ext uri="{FF2B5EF4-FFF2-40B4-BE49-F238E27FC236}">
                <a16:creationId xmlns:a16="http://schemas.microsoft.com/office/drawing/2014/main" id="{678CD26F-9197-490B-A140-098EB19E13C9}"/>
              </a:ext>
            </a:extLst>
          </p:cNvPr>
          <p:cNvSpPr txBox="1"/>
          <p:nvPr/>
        </p:nvSpPr>
        <p:spPr>
          <a:xfrm>
            <a:off x="773084" y="4847730"/>
            <a:ext cx="10977446" cy="1554272"/>
          </a:xfrm>
          <a:prstGeom prst="rect">
            <a:avLst/>
          </a:prstGeom>
          <a:noFill/>
        </p:spPr>
        <p:txBody>
          <a:bodyPr wrap="square" rtlCol="0">
            <a:spAutoFit/>
          </a:bodyPr>
          <a:lstStyle/>
          <a:p>
            <a:r>
              <a:rPr lang="en-GB" sz="1900" dirty="0">
                <a:latin typeface="Bell MT" panose="02020503060305020303" pitchFamily="18" charset="0"/>
              </a:rPr>
              <a:t>We have imported TensorFlow and keras libraries and split the dataset into training and testing. We can observe that there are 50,000 images in X_train and y_train. And 10,000 images in X_test and y_test. we also observe that there are 4 dimensions in X_train and X_test. These 4 dimensions are as follow.{Batch_size, height, weigh, and depth. where the first dimension represents the batch size of the image and the other three dimensions represent dimensions of the image which are height, width, and depth.}</a:t>
            </a:r>
          </a:p>
        </p:txBody>
      </p:sp>
    </p:spTree>
    <p:extLst>
      <p:ext uri="{BB962C8B-B14F-4D97-AF65-F5344CB8AC3E}">
        <p14:creationId xmlns:p14="http://schemas.microsoft.com/office/powerpoint/2010/main" val="3085389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021C-1A0B-465C-A59B-EE87B18047A5}"/>
              </a:ext>
            </a:extLst>
          </p:cNvPr>
          <p:cNvSpPr>
            <a:spLocks noGrp="1"/>
          </p:cNvSpPr>
          <p:nvPr>
            <p:ph type="title"/>
          </p:nvPr>
        </p:nvSpPr>
        <p:spPr>
          <a:xfrm>
            <a:off x="1024128" y="749300"/>
            <a:ext cx="9720072" cy="1066800"/>
          </a:xfrm>
        </p:spPr>
        <p:txBody>
          <a:bodyPr>
            <a:normAutofit fontScale="90000"/>
          </a:bodyPr>
          <a:lstStyle/>
          <a:p>
            <a:pPr algn="ctr"/>
            <a:r>
              <a:rPr lang="en-GB" sz="4000" b="1" dirty="0">
                <a:latin typeface="Bell MT" panose="02020503060305020303" pitchFamily="18" charset="0"/>
              </a:rPr>
              <a:t>Dealing with data, to fit the model</a:t>
            </a:r>
          </a:p>
        </p:txBody>
      </p:sp>
      <p:pic>
        <p:nvPicPr>
          <p:cNvPr id="5" name="Picture 4">
            <a:extLst>
              <a:ext uri="{FF2B5EF4-FFF2-40B4-BE49-F238E27FC236}">
                <a16:creationId xmlns:a16="http://schemas.microsoft.com/office/drawing/2014/main" id="{8CE29512-98BD-428A-BC34-601E0DC24949}"/>
              </a:ext>
            </a:extLst>
          </p:cNvPr>
          <p:cNvPicPr>
            <a:picLocks noChangeAspect="1"/>
          </p:cNvPicPr>
          <p:nvPr/>
        </p:nvPicPr>
        <p:blipFill>
          <a:blip r:embed="rId2"/>
          <a:stretch>
            <a:fillRect/>
          </a:stretch>
        </p:blipFill>
        <p:spPr>
          <a:xfrm>
            <a:off x="376694" y="1816100"/>
            <a:ext cx="11438611" cy="2217612"/>
          </a:xfrm>
          <a:prstGeom prst="rect">
            <a:avLst/>
          </a:prstGeom>
        </p:spPr>
      </p:pic>
      <p:pic>
        <p:nvPicPr>
          <p:cNvPr id="7" name="Picture 6">
            <a:extLst>
              <a:ext uri="{FF2B5EF4-FFF2-40B4-BE49-F238E27FC236}">
                <a16:creationId xmlns:a16="http://schemas.microsoft.com/office/drawing/2014/main" id="{CD7E8000-5D13-4EA6-8297-BC0F421B04D1}"/>
              </a:ext>
            </a:extLst>
          </p:cNvPr>
          <p:cNvPicPr>
            <a:picLocks noChangeAspect="1"/>
          </p:cNvPicPr>
          <p:nvPr/>
        </p:nvPicPr>
        <p:blipFill>
          <a:blip r:embed="rId3"/>
          <a:stretch>
            <a:fillRect/>
          </a:stretch>
        </p:blipFill>
        <p:spPr>
          <a:xfrm>
            <a:off x="465593" y="4033712"/>
            <a:ext cx="11415749" cy="1935648"/>
          </a:xfrm>
          <a:prstGeom prst="rect">
            <a:avLst/>
          </a:prstGeom>
        </p:spPr>
      </p:pic>
    </p:spTree>
    <p:extLst>
      <p:ext uri="{BB962C8B-B14F-4D97-AF65-F5344CB8AC3E}">
        <p14:creationId xmlns:p14="http://schemas.microsoft.com/office/powerpoint/2010/main" val="66223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C8456-911A-48D7-8D61-B60D3467902E}"/>
              </a:ext>
            </a:extLst>
          </p:cNvPr>
          <p:cNvSpPr>
            <a:spLocks noGrp="1"/>
          </p:cNvSpPr>
          <p:nvPr>
            <p:ph type="title"/>
          </p:nvPr>
        </p:nvSpPr>
        <p:spPr>
          <a:xfrm>
            <a:off x="1183005" y="850900"/>
            <a:ext cx="9825990" cy="901700"/>
          </a:xfrm>
        </p:spPr>
        <p:txBody>
          <a:bodyPr>
            <a:normAutofit/>
          </a:bodyPr>
          <a:lstStyle/>
          <a:p>
            <a:pPr algn="ctr"/>
            <a:r>
              <a:rPr lang="en-GB" sz="4400" b="1" dirty="0">
                <a:latin typeface="Bell MT" panose="02020503060305020303" pitchFamily="18" charset="0"/>
              </a:rPr>
              <a:t>Building a single layer CNN</a:t>
            </a:r>
          </a:p>
        </p:txBody>
      </p:sp>
      <p:pic>
        <p:nvPicPr>
          <p:cNvPr id="9" name="Picture 8">
            <a:extLst>
              <a:ext uri="{FF2B5EF4-FFF2-40B4-BE49-F238E27FC236}">
                <a16:creationId xmlns:a16="http://schemas.microsoft.com/office/drawing/2014/main" id="{F3104634-94C1-485A-A531-B92F1461DA16}"/>
              </a:ext>
            </a:extLst>
          </p:cNvPr>
          <p:cNvPicPr>
            <a:picLocks noChangeAspect="1"/>
          </p:cNvPicPr>
          <p:nvPr/>
        </p:nvPicPr>
        <p:blipFill>
          <a:blip r:embed="rId2"/>
          <a:stretch>
            <a:fillRect/>
          </a:stretch>
        </p:blipFill>
        <p:spPr>
          <a:xfrm>
            <a:off x="1183005" y="1944591"/>
            <a:ext cx="9720072" cy="2295890"/>
          </a:xfrm>
          <a:prstGeom prst="rect">
            <a:avLst/>
          </a:prstGeom>
        </p:spPr>
      </p:pic>
      <p:pic>
        <p:nvPicPr>
          <p:cNvPr id="11" name="Picture 10">
            <a:extLst>
              <a:ext uri="{FF2B5EF4-FFF2-40B4-BE49-F238E27FC236}">
                <a16:creationId xmlns:a16="http://schemas.microsoft.com/office/drawing/2014/main" id="{974FB09D-F14B-4A2E-8B0A-652486C89496}"/>
              </a:ext>
            </a:extLst>
          </p:cNvPr>
          <p:cNvPicPr>
            <a:picLocks noChangeAspect="1"/>
          </p:cNvPicPr>
          <p:nvPr/>
        </p:nvPicPr>
        <p:blipFill>
          <a:blip r:embed="rId3"/>
          <a:stretch>
            <a:fillRect/>
          </a:stretch>
        </p:blipFill>
        <p:spPr>
          <a:xfrm>
            <a:off x="1183005" y="4438431"/>
            <a:ext cx="9825990" cy="453780"/>
          </a:xfrm>
          <a:prstGeom prst="rect">
            <a:avLst/>
          </a:prstGeom>
        </p:spPr>
      </p:pic>
      <p:pic>
        <p:nvPicPr>
          <p:cNvPr id="13" name="Picture 12">
            <a:extLst>
              <a:ext uri="{FF2B5EF4-FFF2-40B4-BE49-F238E27FC236}">
                <a16:creationId xmlns:a16="http://schemas.microsoft.com/office/drawing/2014/main" id="{3FB16ECA-440F-4F20-A4CF-97557ED7A2FF}"/>
              </a:ext>
            </a:extLst>
          </p:cNvPr>
          <p:cNvPicPr>
            <a:picLocks noChangeAspect="1"/>
          </p:cNvPicPr>
          <p:nvPr/>
        </p:nvPicPr>
        <p:blipFill>
          <a:blip r:embed="rId4"/>
          <a:stretch>
            <a:fillRect/>
          </a:stretch>
        </p:blipFill>
        <p:spPr>
          <a:xfrm>
            <a:off x="1183005" y="4937805"/>
            <a:ext cx="9825990" cy="1036410"/>
          </a:xfrm>
          <a:prstGeom prst="rect">
            <a:avLst/>
          </a:prstGeom>
        </p:spPr>
      </p:pic>
      <p:sp>
        <p:nvSpPr>
          <p:cNvPr id="14" name="TextBox 13">
            <a:extLst>
              <a:ext uri="{FF2B5EF4-FFF2-40B4-BE49-F238E27FC236}">
                <a16:creationId xmlns:a16="http://schemas.microsoft.com/office/drawing/2014/main" id="{ADB330C5-15AA-4B63-9013-E85314BF58A7}"/>
              </a:ext>
            </a:extLst>
          </p:cNvPr>
          <p:cNvSpPr txBox="1"/>
          <p:nvPr/>
        </p:nvSpPr>
        <p:spPr>
          <a:xfrm>
            <a:off x="1183006" y="6146809"/>
            <a:ext cx="9825989" cy="400110"/>
          </a:xfrm>
          <a:prstGeom prst="rect">
            <a:avLst/>
          </a:prstGeom>
          <a:noFill/>
        </p:spPr>
        <p:txBody>
          <a:bodyPr wrap="square" rtlCol="0">
            <a:spAutoFit/>
          </a:bodyPr>
          <a:lstStyle/>
          <a:p>
            <a:pPr algn="ctr"/>
            <a:r>
              <a:rPr lang="en-GB" sz="2000" dirty="0">
                <a:latin typeface="Bell MT" panose="02020503060305020303" pitchFamily="18" charset="0"/>
              </a:rPr>
              <a:t>Training a single layer CNN model for10 epochs has produced prediction accuracy of 64%</a:t>
            </a:r>
          </a:p>
        </p:txBody>
      </p:sp>
    </p:spTree>
    <p:extLst>
      <p:ext uri="{BB962C8B-B14F-4D97-AF65-F5344CB8AC3E}">
        <p14:creationId xmlns:p14="http://schemas.microsoft.com/office/powerpoint/2010/main" val="3006881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595-C06F-4FF7-B584-1DEBD41F9C2E}"/>
              </a:ext>
            </a:extLst>
          </p:cNvPr>
          <p:cNvSpPr>
            <a:spLocks noGrp="1"/>
          </p:cNvSpPr>
          <p:nvPr>
            <p:ph type="title"/>
          </p:nvPr>
        </p:nvSpPr>
        <p:spPr>
          <a:xfrm>
            <a:off x="1235964" y="863600"/>
            <a:ext cx="9720072" cy="927100"/>
          </a:xfrm>
        </p:spPr>
        <p:txBody>
          <a:bodyPr>
            <a:normAutofit/>
          </a:bodyPr>
          <a:lstStyle/>
          <a:p>
            <a:pPr algn="ctr"/>
            <a:r>
              <a:rPr lang="en-GB" sz="4000" b="1" dirty="0">
                <a:latin typeface="Bell MT" panose="02020503060305020303" pitchFamily="18" charset="0"/>
              </a:rPr>
              <a:t>Building a multi layer CNN</a:t>
            </a:r>
            <a:endParaRPr lang="en-GB" sz="4000" dirty="0"/>
          </a:p>
        </p:txBody>
      </p:sp>
      <p:pic>
        <p:nvPicPr>
          <p:cNvPr id="7" name="Picture 6">
            <a:extLst>
              <a:ext uri="{FF2B5EF4-FFF2-40B4-BE49-F238E27FC236}">
                <a16:creationId xmlns:a16="http://schemas.microsoft.com/office/drawing/2014/main" id="{667F0CA6-A8A1-48B8-8AA8-B33A5AB5E7B1}"/>
              </a:ext>
            </a:extLst>
          </p:cNvPr>
          <p:cNvPicPr>
            <a:picLocks noChangeAspect="1"/>
          </p:cNvPicPr>
          <p:nvPr/>
        </p:nvPicPr>
        <p:blipFill>
          <a:blip r:embed="rId2"/>
          <a:stretch>
            <a:fillRect/>
          </a:stretch>
        </p:blipFill>
        <p:spPr>
          <a:xfrm>
            <a:off x="889000" y="1790701"/>
            <a:ext cx="9889236" cy="2806700"/>
          </a:xfrm>
          <a:prstGeom prst="rect">
            <a:avLst/>
          </a:prstGeom>
        </p:spPr>
      </p:pic>
      <p:pic>
        <p:nvPicPr>
          <p:cNvPr id="11" name="Picture 10">
            <a:extLst>
              <a:ext uri="{FF2B5EF4-FFF2-40B4-BE49-F238E27FC236}">
                <a16:creationId xmlns:a16="http://schemas.microsoft.com/office/drawing/2014/main" id="{B5F8B1EB-15AE-40C6-9A9F-E8931EE4705C}"/>
              </a:ext>
            </a:extLst>
          </p:cNvPr>
          <p:cNvPicPr>
            <a:picLocks noChangeAspect="1"/>
          </p:cNvPicPr>
          <p:nvPr/>
        </p:nvPicPr>
        <p:blipFill>
          <a:blip r:embed="rId3"/>
          <a:stretch>
            <a:fillRect/>
          </a:stretch>
        </p:blipFill>
        <p:spPr>
          <a:xfrm>
            <a:off x="558800" y="4641111"/>
            <a:ext cx="10219435" cy="724833"/>
          </a:xfrm>
          <a:prstGeom prst="rect">
            <a:avLst/>
          </a:prstGeom>
        </p:spPr>
      </p:pic>
      <p:pic>
        <p:nvPicPr>
          <p:cNvPr id="13" name="Picture 12">
            <a:extLst>
              <a:ext uri="{FF2B5EF4-FFF2-40B4-BE49-F238E27FC236}">
                <a16:creationId xmlns:a16="http://schemas.microsoft.com/office/drawing/2014/main" id="{FA8936ED-A8AB-406D-8E89-02C1F5C647CC}"/>
              </a:ext>
            </a:extLst>
          </p:cNvPr>
          <p:cNvPicPr>
            <a:picLocks noChangeAspect="1"/>
          </p:cNvPicPr>
          <p:nvPr/>
        </p:nvPicPr>
        <p:blipFill>
          <a:blip r:embed="rId4"/>
          <a:stretch>
            <a:fillRect/>
          </a:stretch>
        </p:blipFill>
        <p:spPr>
          <a:xfrm>
            <a:off x="558800" y="5636246"/>
            <a:ext cx="10219436" cy="864928"/>
          </a:xfrm>
          <a:prstGeom prst="rect">
            <a:avLst/>
          </a:prstGeom>
        </p:spPr>
      </p:pic>
    </p:spTree>
    <p:extLst>
      <p:ext uri="{BB962C8B-B14F-4D97-AF65-F5344CB8AC3E}">
        <p14:creationId xmlns:p14="http://schemas.microsoft.com/office/powerpoint/2010/main" val="785109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08FBF-E3A5-4EE1-ABC1-D6BA5DC98359}"/>
              </a:ext>
            </a:extLst>
          </p:cNvPr>
          <p:cNvSpPr>
            <a:spLocks noGrp="1"/>
          </p:cNvSpPr>
          <p:nvPr>
            <p:ph type="title"/>
          </p:nvPr>
        </p:nvSpPr>
        <p:spPr>
          <a:xfrm>
            <a:off x="1024128" y="825500"/>
            <a:ext cx="9720072" cy="901700"/>
          </a:xfrm>
        </p:spPr>
        <p:txBody>
          <a:bodyPr>
            <a:normAutofit/>
          </a:bodyPr>
          <a:lstStyle/>
          <a:p>
            <a:pPr algn="ctr"/>
            <a:r>
              <a:rPr lang="en-GB" sz="4000" b="1" dirty="0">
                <a:latin typeface="Bell MT" panose="02020503060305020303" pitchFamily="18" charset="0"/>
              </a:rPr>
              <a:t>Understanding the Model</a:t>
            </a:r>
          </a:p>
        </p:txBody>
      </p:sp>
      <p:sp>
        <p:nvSpPr>
          <p:cNvPr id="4" name="TextBox 3">
            <a:extLst>
              <a:ext uri="{FF2B5EF4-FFF2-40B4-BE49-F238E27FC236}">
                <a16:creationId xmlns:a16="http://schemas.microsoft.com/office/drawing/2014/main" id="{4EF22F1F-BD5A-4F1C-80BC-A859EE5608A1}"/>
              </a:ext>
            </a:extLst>
          </p:cNvPr>
          <p:cNvSpPr txBox="1"/>
          <p:nvPr/>
        </p:nvSpPr>
        <p:spPr>
          <a:xfrm>
            <a:off x="1024128" y="2576255"/>
            <a:ext cx="4630282" cy="2554545"/>
          </a:xfrm>
          <a:prstGeom prst="rect">
            <a:avLst/>
          </a:prstGeom>
          <a:noFill/>
        </p:spPr>
        <p:txBody>
          <a:bodyPr wrap="square" rtlCol="0">
            <a:spAutoFit/>
          </a:bodyPr>
          <a:lstStyle/>
          <a:p>
            <a:r>
              <a:rPr lang="en-GB" sz="2000" dirty="0">
                <a:latin typeface="Bell MT" panose="02020503060305020303" pitchFamily="18" charset="0"/>
              </a:rPr>
              <a:t>I have added 3 layers of CNN.</a:t>
            </a:r>
          </a:p>
          <a:p>
            <a:r>
              <a:rPr lang="en-GB" sz="2000" dirty="0">
                <a:latin typeface="Bell MT" panose="02020503060305020303" pitchFamily="18" charset="0"/>
              </a:rPr>
              <a:t>Each layer consisting convolutional layer, pooling layer and dropout layer. After that comes flattening, the feature map is now converted to 1d array and is sent to dense neural network with relu in first 2 dense network and softmax for last dense network. And now the model is build.  </a:t>
            </a:r>
          </a:p>
        </p:txBody>
      </p:sp>
      <p:sp>
        <p:nvSpPr>
          <p:cNvPr id="5" name="TextBox 4">
            <a:extLst>
              <a:ext uri="{FF2B5EF4-FFF2-40B4-BE49-F238E27FC236}">
                <a16:creationId xmlns:a16="http://schemas.microsoft.com/office/drawing/2014/main" id="{565A1A96-DE49-462F-BB4E-461118381C83}"/>
              </a:ext>
            </a:extLst>
          </p:cNvPr>
          <p:cNvSpPr txBox="1"/>
          <p:nvPr/>
        </p:nvSpPr>
        <p:spPr>
          <a:xfrm>
            <a:off x="6096000" y="2576255"/>
            <a:ext cx="5194300" cy="2585323"/>
          </a:xfrm>
          <a:prstGeom prst="rect">
            <a:avLst/>
          </a:prstGeom>
          <a:noFill/>
        </p:spPr>
        <p:txBody>
          <a:bodyPr wrap="square" rtlCol="0">
            <a:spAutoFit/>
          </a:bodyPr>
          <a:lstStyle/>
          <a:p>
            <a:r>
              <a:rPr lang="en-GB" dirty="0">
                <a:latin typeface="Bell MT" panose="02020503060305020303" pitchFamily="18" charset="0"/>
              </a:rPr>
              <a:t>Next, we need to compile our model. Compiling the model takes three parameters: optimizer, loss and metrics. The optimizer controls the learning rate. We will be using ‘adam’. We will use ‘sparse_categorical_crossentropy’ for our loss function. A lower score indicates that the model is performing better. Then we will use the ‘accuracy’ metric to see the accuracy score on the validation set when we train the model.</a:t>
            </a:r>
          </a:p>
        </p:txBody>
      </p:sp>
      <p:sp>
        <p:nvSpPr>
          <p:cNvPr id="6" name="TextBox 5">
            <a:extLst>
              <a:ext uri="{FF2B5EF4-FFF2-40B4-BE49-F238E27FC236}">
                <a16:creationId xmlns:a16="http://schemas.microsoft.com/office/drawing/2014/main" id="{E571C3D6-0421-4C90-B849-12D63B29D386}"/>
              </a:ext>
            </a:extLst>
          </p:cNvPr>
          <p:cNvSpPr txBox="1"/>
          <p:nvPr/>
        </p:nvSpPr>
        <p:spPr>
          <a:xfrm>
            <a:off x="689864" y="5579148"/>
            <a:ext cx="10706354" cy="923330"/>
          </a:xfrm>
          <a:prstGeom prst="rect">
            <a:avLst/>
          </a:prstGeom>
          <a:noFill/>
        </p:spPr>
        <p:txBody>
          <a:bodyPr wrap="square" rtlCol="0">
            <a:spAutoFit/>
          </a:bodyPr>
          <a:lstStyle/>
          <a:p>
            <a:pPr algn="ctr"/>
            <a:r>
              <a:rPr lang="en-GB" b="1" dirty="0">
                <a:latin typeface="Bell MT" panose="02020503060305020303" pitchFamily="18" charset="0"/>
              </a:rPr>
              <a:t>What is Dropout layer?</a:t>
            </a:r>
          </a:p>
          <a:p>
            <a:pPr algn="ctr"/>
            <a:r>
              <a:rPr lang="en-GB" dirty="0">
                <a:latin typeface="Bell MT" panose="02020503060305020303" pitchFamily="18" charset="0"/>
              </a:rPr>
              <a:t>Dropout layer is used to drop the neural units from our network which weren’t activated. </a:t>
            </a:r>
          </a:p>
          <a:p>
            <a:pPr algn="ctr"/>
            <a:r>
              <a:rPr lang="en-GB" dirty="0">
                <a:latin typeface="Bell MT" panose="02020503060305020303" pitchFamily="18" charset="0"/>
              </a:rPr>
              <a:t>This hep the next layer to learn the patterns easily.</a:t>
            </a:r>
          </a:p>
        </p:txBody>
      </p:sp>
    </p:spTree>
    <p:extLst>
      <p:ext uri="{BB962C8B-B14F-4D97-AF65-F5344CB8AC3E}">
        <p14:creationId xmlns:p14="http://schemas.microsoft.com/office/powerpoint/2010/main" val="2404246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5FAA0-329E-4965-9409-642DC8D1C49B}"/>
              </a:ext>
            </a:extLst>
          </p:cNvPr>
          <p:cNvSpPr>
            <a:spLocks noGrp="1"/>
          </p:cNvSpPr>
          <p:nvPr>
            <p:ph type="title"/>
          </p:nvPr>
        </p:nvSpPr>
        <p:spPr>
          <a:xfrm>
            <a:off x="1024128" y="800100"/>
            <a:ext cx="9720072" cy="965200"/>
          </a:xfrm>
        </p:spPr>
        <p:txBody>
          <a:bodyPr>
            <a:normAutofit/>
          </a:bodyPr>
          <a:lstStyle/>
          <a:p>
            <a:pPr algn="ctr"/>
            <a:r>
              <a:rPr lang="en-GB" sz="4800" b="1" dirty="0">
                <a:latin typeface="Bell MT" panose="02020503060305020303" pitchFamily="18" charset="0"/>
              </a:rPr>
              <a:t>Training the model </a:t>
            </a:r>
          </a:p>
        </p:txBody>
      </p:sp>
      <p:pic>
        <p:nvPicPr>
          <p:cNvPr id="5" name="Picture 4">
            <a:extLst>
              <a:ext uri="{FF2B5EF4-FFF2-40B4-BE49-F238E27FC236}">
                <a16:creationId xmlns:a16="http://schemas.microsoft.com/office/drawing/2014/main" id="{52B6B94A-B1A1-49E2-B003-78A6B2221BFB}"/>
              </a:ext>
            </a:extLst>
          </p:cNvPr>
          <p:cNvPicPr>
            <a:picLocks noChangeAspect="1"/>
          </p:cNvPicPr>
          <p:nvPr/>
        </p:nvPicPr>
        <p:blipFill>
          <a:blip r:embed="rId2"/>
          <a:stretch>
            <a:fillRect/>
          </a:stretch>
        </p:blipFill>
        <p:spPr>
          <a:xfrm>
            <a:off x="661918" y="1765300"/>
            <a:ext cx="11187182" cy="1249788"/>
          </a:xfrm>
          <a:prstGeom prst="rect">
            <a:avLst/>
          </a:prstGeom>
        </p:spPr>
      </p:pic>
      <p:pic>
        <p:nvPicPr>
          <p:cNvPr id="7" name="Picture 6">
            <a:extLst>
              <a:ext uri="{FF2B5EF4-FFF2-40B4-BE49-F238E27FC236}">
                <a16:creationId xmlns:a16="http://schemas.microsoft.com/office/drawing/2014/main" id="{4B02D95D-4175-43C1-A774-AF20CEF1DA04}"/>
              </a:ext>
            </a:extLst>
          </p:cNvPr>
          <p:cNvPicPr>
            <a:picLocks noChangeAspect="1"/>
          </p:cNvPicPr>
          <p:nvPr/>
        </p:nvPicPr>
        <p:blipFill>
          <a:blip r:embed="rId3"/>
          <a:stretch>
            <a:fillRect/>
          </a:stretch>
        </p:blipFill>
        <p:spPr>
          <a:xfrm>
            <a:off x="661918" y="3098801"/>
            <a:ext cx="11296403" cy="1013548"/>
          </a:xfrm>
          <a:prstGeom prst="rect">
            <a:avLst/>
          </a:prstGeom>
        </p:spPr>
      </p:pic>
      <p:sp>
        <p:nvSpPr>
          <p:cNvPr id="8" name="TextBox 7">
            <a:extLst>
              <a:ext uri="{FF2B5EF4-FFF2-40B4-BE49-F238E27FC236}">
                <a16:creationId xmlns:a16="http://schemas.microsoft.com/office/drawing/2014/main" id="{B11DE64C-15D6-48A4-95C2-773840411803}"/>
              </a:ext>
            </a:extLst>
          </p:cNvPr>
          <p:cNvSpPr txBox="1"/>
          <p:nvPr/>
        </p:nvSpPr>
        <p:spPr>
          <a:xfrm>
            <a:off x="1143000" y="4419600"/>
            <a:ext cx="10706100" cy="1938992"/>
          </a:xfrm>
          <a:prstGeom prst="rect">
            <a:avLst/>
          </a:prstGeom>
          <a:noFill/>
        </p:spPr>
        <p:txBody>
          <a:bodyPr wrap="square" rtlCol="0">
            <a:spAutoFit/>
          </a:bodyPr>
          <a:lstStyle/>
          <a:p>
            <a:pPr algn="ctr"/>
            <a:r>
              <a:rPr lang="en-GB" sz="2400" dirty="0">
                <a:latin typeface="Bell MT" panose="02020503060305020303" pitchFamily="18" charset="0"/>
              </a:rPr>
              <a:t>We have achieved only 75&amp; % accuracy from the model, but that’s okay considering the times(15) the model is trained.</a:t>
            </a:r>
          </a:p>
          <a:p>
            <a:pPr algn="ctr"/>
            <a:endParaRPr lang="en-GB" sz="2400" dirty="0">
              <a:latin typeface="Bell MT" panose="02020503060305020303" pitchFamily="18" charset="0"/>
            </a:endParaRPr>
          </a:p>
          <a:p>
            <a:pPr algn="ctr"/>
            <a:r>
              <a:rPr lang="en-GB" sz="2400" dirty="0">
                <a:latin typeface="Bell MT" panose="02020503060305020303" pitchFamily="18" charset="0"/>
              </a:rPr>
              <a:t>We can achieve higher accuracy but adding more layers to the model and increasing the training process.</a:t>
            </a:r>
          </a:p>
        </p:txBody>
      </p:sp>
    </p:spTree>
    <p:extLst>
      <p:ext uri="{BB962C8B-B14F-4D97-AF65-F5344CB8AC3E}">
        <p14:creationId xmlns:p14="http://schemas.microsoft.com/office/powerpoint/2010/main" val="438428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2B8C5-CC43-4492-BF27-3242D6A5EEBF}"/>
              </a:ext>
            </a:extLst>
          </p:cNvPr>
          <p:cNvSpPr>
            <a:spLocks noGrp="1"/>
          </p:cNvSpPr>
          <p:nvPr>
            <p:ph type="title"/>
          </p:nvPr>
        </p:nvSpPr>
        <p:spPr>
          <a:xfrm>
            <a:off x="1024128" y="800100"/>
            <a:ext cx="9720072" cy="914400"/>
          </a:xfrm>
        </p:spPr>
        <p:txBody>
          <a:bodyPr>
            <a:normAutofit fontScale="90000"/>
          </a:bodyPr>
          <a:lstStyle/>
          <a:p>
            <a:pPr algn="ctr"/>
            <a:r>
              <a:rPr lang="en-GB" sz="3600" b="1" dirty="0">
                <a:latin typeface="Bell MT" panose="02020503060305020303" pitchFamily="18" charset="0"/>
              </a:rPr>
              <a:t>Predicting &amp; validating the model performance</a:t>
            </a:r>
          </a:p>
        </p:txBody>
      </p:sp>
      <p:pic>
        <p:nvPicPr>
          <p:cNvPr id="5" name="Picture 4">
            <a:extLst>
              <a:ext uri="{FF2B5EF4-FFF2-40B4-BE49-F238E27FC236}">
                <a16:creationId xmlns:a16="http://schemas.microsoft.com/office/drawing/2014/main" id="{2A1022C0-F4CA-4162-AF91-EDBFF075BAC5}"/>
              </a:ext>
            </a:extLst>
          </p:cNvPr>
          <p:cNvPicPr>
            <a:picLocks noChangeAspect="1"/>
          </p:cNvPicPr>
          <p:nvPr/>
        </p:nvPicPr>
        <p:blipFill>
          <a:blip r:embed="rId2"/>
          <a:stretch>
            <a:fillRect/>
          </a:stretch>
        </p:blipFill>
        <p:spPr>
          <a:xfrm>
            <a:off x="494804" y="2040797"/>
            <a:ext cx="11430991" cy="2141406"/>
          </a:xfrm>
          <a:prstGeom prst="rect">
            <a:avLst/>
          </a:prstGeom>
        </p:spPr>
      </p:pic>
      <p:sp>
        <p:nvSpPr>
          <p:cNvPr id="6" name="TextBox 5">
            <a:extLst>
              <a:ext uri="{FF2B5EF4-FFF2-40B4-BE49-F238E27FC236}">
                <a16:creationId xmlns:a16="http://schemas.microsoft.com/office/drawing/2014/main" id="{3FA393D9-C897-4082-8CA0-48C297B1647B}"/>
              </a:ext>
            </a:extLst>
          </p:cNvPr>
          <p:cNvSpPr txBox="1"/>
          <p:nvPr/>
        </p:nvSpPr>
        <p:spPr>
          <a:xfrm>
            <a:off x="1024128" y="4733197"/>
            <a:ext cx="5071872" cy="1015663"/>
          </a:xfrm>
          <a:prstGeom prst="rect">
            <a:avLst/>
          </a:prstGeom>
          <a:noFill/>
        </p:spPr>
        <p:txBody>
          <a:bodyPr wrap="square" rtlCol="0">
            <a:spAutoFit/>
          </a:bodyPr>
          <a:lstStyle/>
          <a:p>
            <a:r>
              <a:rPr lang="en-GB" sz="2000" dirty="0">
                <a:latin typeface="Bell MT" panose="02020503060305020303" pitchFamily="18" charset="0"/>
              </a:rPr>
              <a:t>We can see that the model has predicted the first 5 images perfectly. Even though the model has only 74% accuracy rate. </a:t>
            </a:r>
          </a:p>
        </p:txBody>
      </p:sp>
      <p:sp>
        <p:nvSpPr>
          <p:cNvPr id="7" name="TextBox 6">
            <a:extLst>
              <a:ext uri="{FF2B5EF4-FFF2-40B4-BE49-F238E27FC236}">
                <a16:creationId xmlns:a16="http://schemas.microsoft.com/office/drawing/2014/main" id="{03A60298-7A11-4BEC-ACE8-4BB59CDFDF76}"/>
              </a:ext>
            </a:extLst>
          </p:cNvPr>
          <p:cNvSpPr txBox="1"/>
          <p:nvPr/>
        </p:nvSpPr>
        <p:spPr>
          <a:xfrm>
            <a:off x="6586728" y="4625475"/>
            <a:ext cx="5071872" cy="1231106"/>
          </a:xfrm>
          <a:prstGeom prst="rect">
            <a:avLst/>
          </a:prstGeom>
          <a:noFill/>
        </p:spPr>
        <p:txBody>
          <a:bodyPr wrap="square" rtlCol="0">
            <a:spAutoFit/>
          </a:bodyPr>
          <a:lstStyle/>
          <a:p>
            <a:r>
              <a:rPr lang="en-GB" sz="2000" dirty="0">
                <a:latin typeface="Bell MT" panose="02020503060305020303" pitchFamily="18" charset="0"/>
              </a:rPr>
              <a:t>What is np.argmax?</a:t>
            </a:r>
          </a:p>
          <a:p>
            <a:r>
              <a:rPr lang="en-GB" dirty="0">
                <a:latin typeface="Bell MT" panose="02020503060305020303" pitchFamily="18" charset="0"/>
              </a:rPr>
              <a:t> Basically argmax returns you the </a:t>
            </a:r>
            <a:r>
              <a:rPr lang="en-GB" b="1" dirty="0">
                <a:latin typeface="Bell MT" panose="02020503060305020303" pitchFamily="18" charset="0"/>
              </a:rPr>
              <a:t>index</a:t>
            </a:r>
            <a:r>
              <a:rPr lang="en-GB" dirty="0">
                <a:latin typeface="Bell MT" panose="02020503060305020303" pitchFamily="18" charset="0"/>
              </a:rPr>
              <a:t> of the maximum value in the array. Now the array can be 1 dimensional or multiple dimensions. </a:t>
            </a:r>
            <a:endParaRPr lang="en-GB" sz="2000" dirty="0">
              <a:latin typeface="Bell MT" panose="02020503060305020303" pitchFamily="18" charset="0"/>
            </a:endParaRPr>
          </a:p>
        </p:txBody>
      </p:sp>
    </p:spTree>
    <p:extLst>
      <p:ext uri="{BB962C8B-B14F-4D97-AF65-F5344CB8AC3E}">
        <p14:creationId xmlns:p14="http://schemas.microsoft.com/office/powerpoint/2010/main" val="431420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F8D95F-793B-4B0E-8D03-2196A8F1A575}"/>
              </a:ext>
            </a:extLst>
          </p:cNvPr>
          <p:cNvSpPr/>
          <p:nvPr/>
        </p:nvSpPr>
        <p:spPr>
          <a:xfrm>
            <a:off x="4482577" y="2505670"/>
            <a:ext cx="3226845" cy="923330"/>
          </a:xfrm>
          <a:prstGeom prst="rect">
            <a:avLst/>
          </a:prstGeom>
        </p:spPr>
        <p:txBody>
          <a:bodyPr wrap="none">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
        <p:nvSpPr>
          <p:cNvPr id="3" name="TextBox 2">
            <a:extLst>
              <a:ext uri="{FF2B5EF4-FFF2-40B4-BE49-F238E27FC236}">
                <a16:creationId xmlns:a16="http://schemas.microsoft.com/office/drawing/2014/main" id="{034505E6-B9B8-473B-964A-AFE3190A0E13}"/>
              </a:ext>
            </a:extLst>
          </p:cNvPr>
          <p:cNvSpPr txBox="1"/>
          <p:nvPr/>
        </p:nvSpPr>
        <p:spPr>
          <a:xfrm>
            <a:off x="1024128" y="4773169"/>
            <a:ext cx="4665472" cy="830997"/>
          </a:xfrm>
          <a:prstGeom prst="rect">
            <a:avLst/>
          </a:prstGeom>
          <a:noFill/>
        </p:spPr>
        <p:txBody>
          <a:bodyPr wrap="square" rtlCol="0">
            <a:spAutoFit/>
          </a:bodyPr>
          <a:lstStyle/>
          <a:p>
            <a:r>
              <a:rPr lang="en-GB" sz="2400" dirty="0">
                <a:latin typeface="Bell MT" panose="02020503060305020303" pitchFamily="18" charset="0"/>
              </a:rPr>
              <a:t>Deep Learning project by -</a:t>
            </a:r>
          </a:p>
          <a:p>
            <a:r>
              <a:rPr lang="en-GB" sz="2400" dirty="0">
                <a:latin typeface="Bell MT" panose="02020503060305020303" pitchFamily="18" charset="0"/>
              </a:rPr>
              <a:t>Megnath</a:t>
            </a:r>
          </a:p>
        </p:txBody>
      </p:sp>
      <p:sp>
        <p:nvSpPr>
          <p:cNvPr id="4" name="TextBox 3">
            <a:extLst>
              <a:ext uri="{FF2B5EF4-FFF2-40B4-BE49-F238E27FC236}">
                <a16:creationId xmlns:a16="http://schemas.microsoft.com/office/drawing/2014/main" id="{7A928924-27A4-4E62-8864-7E16B994873E}"/>
              </a:ext>
            </a:extLst>
          </p:cNvPr>
          <p:cNvSpPr txBox="1"/>
          <p:nvPr/>
        </p:nvSpPr>
        <p:spPr>
          <a:xfrm>
            <a:off x="6502400" y="4773168"/>
            <a:ext cx="4665472" cy="830997"/>
          </a:xfrm>
          <a:prstGeom prst="rect">
            <a:avLst/>
          </a:prstGeom>
          <a:noFill/>
        </p:spPr>
        <p:txBody>
          <a:bodyPr wrap="square" rtlCol="0">
            <a:spAutoFit/>
          </a:bodyPr>
          <a:lstStyle/>
          <a:p>
            <a:r>
              <a:rPr lang="en-GB" sz="2400" dirty="0">
                <a:latin typeface="Bell MT" panose="02020503060305020303" pitchFamily="18" charset="0"/>
              </a:rPr>
              <a:t>GitHub link:</a:t>
            </a:r>
          </a:p>
          <a:p>
            <a:r>
              <a:rPr lang="en-GB" sz="2400" dirty="0">
                <a:latin typeface="Bell MT" panose="02020503060305020303" pitchFamily="18" charset="0"/>
              </a:rPr>
              <a:t>https://github.com/Meg-Megnath</a:t>
            </a:r>
          </a:p>
        </p:txBody>
      </p:sp>
    </p:spTree>
    <p:extLst>
      <p:ext uri="{BB962C8B-B14F-4D97-AF65-F5344CB8AC3E}">
        <p14:creationId xmlns:p14="http://schemas.microsoft.com/office/powerpoint/2010/main" val="2659270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0783F11-7ABA-4311-B451-27C016195B37}"/>
              </a:ext>
            </a:extLst>
          </p:cNvPr>
          <p:cNvSpPr txBox="1"/>
          <p:nvPr/>
        </p:nvSpPr>
        <p:spPr>
          <a:xfrm>
            <a:off x="860136" y="701502"/>
            <a:ext cx="9858895" cy="1200329"/>
          </a:xfrm>
          <a:prstGeom prst="rect">
            <a:avLst/>
          </a:prstGeom>
          <a:noFill/>
        </p:spPr>
        <p:txBody>
          <a:bodyPr wrap="square" rtlCol="0">
            <a:spAutoFit/>
          </a:bodyPr>
          <a:lstStyle/>
          <a:p>
            <a:pPr algn="ctr"/>
            <a:r>
              <a:rPr lang="en-GB" sz="3600" b="1" dirty="0">
                <a:latin typeface="Bell MT" panose="02020503060305020303" pitchFamily="18" charset="0"/>
              </a:rPr>
              <a:t>Understanding what a convolutional neural network is ?</a:t>
            </a:r>
          </a:p>
        </p:txBody>
      </p:sp>
      <p:sp>
        <p:nvSpPr>
          <p:cNvPr id="16" name="TextBox 15">
            <a:extLst>
              <a:ext uri="{FF2B5EF4-FFF2-40B4-BE49-F238E27FC236}">
                <a16:creationId xmlns:a16="http://schemas.microsoft.com/office/drawing/2014/main" id="{869DD2FF-4F11-4221-8F2F-6B024C265FE1}"/>
              </a:ext>
            </a:extLst>
          </p:cNvPr>
          <p:cNvSpPr txBox="1"/>
          <p:nvPr/>
        </p:nvSpPr>
        <p:spPr>
          <a:xfrm>
            <a:off x="860136" y="3009900"/>
            <a:ext cx="10934700" cy="2246769"/>
          </a:xfrm>
          <a:prstGeom prst="rect">
            <a:avLst/>
          </a:prstGeom>
          <a:noFill/>
        </p:spPr>
        <p:txBody>
          <a:bodyPr wrap="square" rtlCol="0">
            <a:spAutoFit/>
          </a:bodyPr>
          <a:lstStyle/>
          <a:p>
            <a:r>
              <a:rPr lang="en-GB" sz="2000" dirty="0">
                <a:latin typeface="Bell MT" panose="02020503060305020303" pitchFamily="18" charset="0"/>
              </a:rPr>
              <a:t>In deep learning, a </a:t>
            </a:r>
            <a:r>
              <a:rPr lang="en-GB" sz="2000" b="1" dirty="0">
                <a:latin typeface="Bell MT" panose="02020503060305020303" pitchFamily="18" charset="0"/>
              </a:rPr>
              <a:t>convolutional neural network</a:t>
            </a:r>
            <a:r>
              <a:rPr lang="en-GB" sz="2000" dirty="0">
                <a:latin typeface="Bell MT" panose="02020503060305020303" pitchFamily="18" charset="0"/>
              </a:rPr>
              <a:t> (</a:t>
            </a:r>
            <a:r>
              <a:rPr lang="en-GB" sz="2000" b="1" dirty="0">
                <a:latin typeface="Bell MT" panose="02020503060305020303" pitchFamily="18" charset="0"/>
              </a:rPr>
              <a:t>CNN</a:t>
            </a:r>
            <a:r>
              <a:rPr lang="en-GB" sz="2000" dirty="0">
                <a:latin typeface="Bell MT" panose="02020503060305020303" pitchFamily="18" charset="0"/>
              </a:rPr>
              <a:t>) is a class of deep neural network, most commonly applied to analyse visual imagery. Now when we think of a neural network we think about matrix multiplications but that is not the case with CNN. It uses a special technique called Convolution. </a:t>
            </a:r>
            <a:r>
              <a:rPr lang="en-GB" sz="2000" b="1" dirty="0">
                <a:latin typeface="Bell MT" panose="02020503060305020303" pitchFamily="18" charset="0"/>
              </a:rPr>
              <a:t>Convolution</a:t>
            </a:r>
            <a:r>
              <a:rPr lang="en-GB" sz="2000" dirty="0">
                <a:latin typeface="Bell MT" panose="02020503060305020303" pitchFamily="18" charset="0"/>
              </a:rPr>
              <a:t> is a mathematical operation on two functions that produces a third function that expresses how the shape of one is modified by the other. But we don’t really need to go behind the mathematics part to understand what a CNN is or how it works.</a:t>
            </a:r>
            <a:br>
              <a:rPr lang="en-GB" sz="2000" dirty="0">
                <a:latin typeface="Bell MT" panose="02020503060305020303" pitchFamily="18" charset="0"/>
              </a:rPr>
            </a:br>
            <a:endParaRPr lang="en-GB" sz="2000" dirty="0">
              <a:latin typeface="Bell MT" panose="02020503060305020303" pitchFamily="18" charset="0"/>
            </a:endParaRPr>
          </a:p>
        </p:txBody>
      </p:sp>
    </p:spTree>
    <p:extLst>
      <p:ext uri="{BB962C8B-B14F-4D97-AF65-F5344CB8AC3E}">
        <p14:creationId xmlns:p14="http://schemas.microsoft.com/office/powerpoint/2010/main" val="140174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0783F11-7ABA-4311-B451-27C016195B37}"/>
              </a:ext>
            </a:extLst>
          </p:cNvPr>
          <p:cNvSpPr txBox="1"/>
          <p:nvPr/>
        </p:nvSpPr>
        <p:spPr>
          <a:xfrm>
            <a:off x="872836" y="980902"/>
            <a:ext cx="9858895" cy="646331"/>
          </a:xfrm>
          <a:prstGeom prst="rect">
            <a:avLst/>
          </a:prstGeom>
          <a:noFill/>
        </p:spPr>
        <p:txBody>
          <a:bodyPr wrap="square" rtlCol="0">
            <a:spAutoFit/>
          </a:bodyPr>
          <a:lstStyle/>
          <a:p>
            <a:pPr algn="ctr"/>
            <a:r>
              <a:rPr lang="en-GB" sz="3600" b="1" dirty="0">
                <a:latin typeface="Bell MT" panose="02020503060305020303" pitchFamily="18" charset="0"/>
              </a:rPr>
              <a:t>Architecture of convolutional neural network</a:t>
            </a:r>
          </a:p>
        </p:txBody>
      </p:sp>
      <p:pic>
        <p:nvPicPr>
          <p:cNvPr id="13" name="Picture 12">
            <a:extLst>
              <a:ext uri="{FF2B5EF4-FFF2-40B4-BE49-F238E27FC236}">
                <a16:creationId xmlns:a16="http://schemas.microsoft.com/office/drawing/2014/main" id="{397E6C70-3F4F-4E3C-9926-EF4C6FC4C2B2}"/>
              </a:ext>
            </a:extLst>
          </p:cNvPr>
          <p:cNvPicPr>
            <a:picLocks noChangeAspect="1"/>
          </p:cNvPicPr>
          <p:nvPr/>
        </p:nvPicPr>
        <p:blipFill>
          <a:blip r:embed="rId2"/>
          <a:stretch>
            <a:fillRect/>
          </a:stretch>
        </p:blipFill>
        <p:spPr>
          <a:xfrm>
            <a:off x="408666" y="2433639"/>
            <a:ext cx="11374668" cy="3842916"/>
          </a:xfrm>
          <a:prstGeom prst="rect">
            <a:avLst/>
          </a:prstGeom>
        </p:spPr>
      </p:pic>
    </p:spTree>
    <p:extLst>
      <p:ext uri="{BB962C8B-B14F-4D97-AF65-F5344CB8AC3E}">
        <p14:creationId xmlns:p14="http://schemas.microsoft.com/office/powerpoint/2010/main" val="1706668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FFBE2-1E7B-4813-91C1-F51343E72E44}"/>
              </a:ext>
            </a:extLst>
          </p:cNvPr>
          <p:cNvSpPr>
            <a:spLocks noGrp="1"/>
          </p:cNvSpPr>
          <p:nvPr>
            <p:ph type="title"/>
          </p:nvPr>
        </p:nvSpPr>
        <p:spPr>
          <a:xfrm>
            <a:off x="897128" y="876300"/>
            <a:ext cx="9720072" cy="850900"/>
          </a:xfrm>
        </p:spPr>
        <p:txBody>
          <a:bodyPr>
            <a:normAutofit/>
          </a:bodyPr>
          <a:lstStyle/>
          <a:p>
            <a:pPr algn="ctr"/>
            <a:r>
              <a:rPr lang="en-GB" sz="4400" b="1" cap="none" dirty="0">
                <a:latin typeface="Bell MT" panose="02020503060305020303" pitchFamily="18" charset="0"/>
              </a:rPr>
              <a:t>How it works </a:t>
            </a:r>
            <a:r>
              <a:rPr lang="en-GB" sz="4400" b="1" dirty="0">
                <a:latin typeface="Bell MT" panose="02020503060305020303" pitchFamily="18" charset="0"/>
              </a:rPr>
              <a:t>?</a:t>
            </a:r>
          </a:p>
        </p:txBody>
      </p:sp>
      <p:pic>
        <p:nvPicPr>
          <p:cNvPr id="5" name="Picture 4">
            <a:extLst>
              <a:ext uri="{FF2B5EF4-FFF2-40B4-BE49-F238E27FC236}">
                <a16:creationId xmlns:a16="http://schemas.microsoft.com/office/drawing/2014/main" id="{DC2810A7-5ADF-48FA-9142-14A1355DB571}"/>
              </a:ext>
            </a:extLst>
          </p:cNvPr>
          <p:cNvPicPr>
            <a:picLocks noChangeAspect="1"/>
          </p:cNvPicPr>
          <p:nvPr/>
        </p:nvPicPr>
        <p:blipFill>
          <a:blip r:embed="rId2"/>
          <a:stretch>
            <a:fillRect/>
          </a:stretch>
        </p:blipFill>
        <p:spPr>
          <a:xfrm>
            <a:off x="986028" y="2528178"/>
            <a:ext cx="6430772" cy="3285213"/>
          </a:xfrm>
          <a:prstGeom prst="rect">
            <a:avLst/>
          </a:prstGeom>
        </p:spPr>
      </p:pic>
      <p:sp>
        <p:nvSpPr>
          <p:cNvPr id="6" name="TextBox 5">
            <a:extLst>
              <a:ext uri="{FF2B5EF4-FFF2-40B4-BE49-F238E27FC236}">
                <a16:creationId xmlns:a16="http://schemas.microsoft.com/office/drawing/2014/main" id="{A1F8ECAC-75FE-4671-AD94-ECB9F74E5C94}"/>
              </a:ext>
            </a:extLst>
          </p:cNvPr>
          <p:cNvSpPr txBox="1"/>
          <p:nvPr/>
        </p:nvSpPr>
        <p:spPr>
          <a:xfrm>
            <a:off x="8001000" y="2690336"/>
            <a:ext cx="3911600" cy="1477328"/>
          </a:xfrm>
          <a:prstGeom prst="rect">
            <a:avLst/>
          </a:prstGeom>
          <a:noFill/>
        </p:spPr>
        <p:txBody>
          <a:bodyPr wrap="square" rtlCol="0">
            <a:spAutoFit/>
          </a:bodyPr>
          <a:lstStyle/>
          <a:p>
            <a:r>
              <a:rPr lang="en-GB" dirty="0">
                <a:latin typeface="Bell MT" panose="02020503060305020303" pitchFamily="18" charset="0"/>
              </a:rPr>
              <a:t>The image shows what a convolution is. We take a filter/kernel(3×3 matrix) and apply it to the input image to get the convolved feature. This convolved feature is passed on to the next layer.</a:t>
            </a:r>
          </a:p>
        </p:txBody>
      </p:sp>
      <p:sp>
        <p:nvSpPr>
          <p:cNvPr id="8" name="TextBox 7">
            <a:extLst>
              <a:ext uri="{FF2B5EF4-FFF2-40B4-BE49-F238E27FC236}">
                <a16:creationId xmlns:a16="http://schemas.microsoft.com/office/drawing/2014/main" id="{88C81339-BAF5-4250-9ADC-8503C57DDA01}"/>
              </a:ext>
            </a:extLst>
          </p:cNvPr>
          <p:cNvSpPr txBox="1"/>
          <p:nvPr/>
        </p:nvSpPr>
        <p:spPr>
          <a:xfrm>
            <a:off x="986028" y="1881847"/>
            <a:ext cx="1460500" cy="646331"/>
          </a:xfrm>
          <a:prstGeom prst="rect">
            <a:avLst/>
          </a:prstGeom>
          <a:noFill/>
        </p:spPr>
        <p:txBody>
          <a:bodyPr wrap="square" rtlCol="0">
            <a:spAutoFit/>
          </a:bodyPr>
          <a:lstStyle/>
          <a:p>
            <a:r>
              <a:rPr lang="en-GB" dirty="0"/>
              <a:t>1st Layer. Convolution</a:t>
            </a:r>
          </a:p>
        </p:txBody>
      </p:sp>
    </p:spTree>
    <p:extLst>
      <p:ext uri="{BB962C8B-B14F-4D97-AF65-F5344CB8AC3E}">
        <p14:creationId xmlns:p14="http://schemas.microsoft.com/office/powerpoint/2010/main" val="2210768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64D98-40CE-4F70-9E96-1C836175A40B}"/>
              </a:ext>
            </a:extLst>
          </p:cNvPr>
          <p:cNvSpPr>
            <a:spLocks noGrp="1"/>
          </p:cNvSpPr>
          <p:nvPr>
            <p:ph type="title"/>
          </p:nvPr>
        </p:nvSpPr>
        <p:spPr>
          <a:xfrm>
            <a:off x="1024128" y="839216"/>
            <a:ext cx="9720072" cy="938784"/>
          </a:xfrm>
        </p:spPr>
        <p:txBody>
          <a:bodyPr>
            <a:normAutofit/>
          </a:bodyPr>
          <a:lstStyle/>
          <a:p>
            <a:pPr algn="ctr"/>
            <a:r>
              <a:rPr lang="en-GB" sz="4000" b="1" dirty="0"/>
              <a:t>Understanding Pooling</a:t>
            </a:r>
          </a:p>
        </p:txBody>
      </p:sp>
      <p:sp>
        <p:nvSpPr>
          <p:cNvPr id="4" name="TextBox 3">
            <a:extLst>
              <a:ext uri="{FF2B5EF4-FFF2-40B4-BE49-F238E27FC236}">
                <a16:creationId xmlns:a16="http://schemas.microsoft.com/office/drawing/2014/main" id="{88F0F046-7AC4-4333-9D64-200AA6930A6A}"/>
              </a:ext>
            </a:extLst>
          </p:cNvPr>
          <p:cNvSpPr txBox="1"/>
          <p:nvPr/>
        </p:nvSpPr>
        <p:spPr>
          <a:xfrm>
            <a:off x="812291" y="2701735"/>
            <a:ext cx="5071872" cy="2246769"/>
          </a:xfrm>
          <a:prstGeom prst="rect">
            <a:avLst/>
          </a:prstGeom>
          <a:noFill/>
        </p:spPr>
        <p:txBody>
          <a:bodyPr wrap="square" rtlCol="0">
            <a:spAutoFit/>
          </a:bodyPr>
          <a:lstStyle/>
          <a:p>
            <a:r>
              <a:rPr lang="en-GB" sz="2000" dirty="0">
                <a:latin typeface="Bell MT" panose="02020503060305020303" pitchFamily="18" charset="0"/>
              </a:rPr>
              <a:t>Similar to the Convolutional Layer, the Pooling layer is responsible for reducing the spatial size of the Convolved Feature. This is to decrease the computational power required to process the data by reducing the dimensions. There are two types of pooling average pooling and max pooling. </a:t>
            </a:r>
          </a:p>
        </p:txBody>
      </p:sp>
      <p:pic>
        <p:nvPicPr>
          <p:cNvPr id="6" name="Picture 5">
            <a:extLst>
              <a:ext uri="{FF2B5EF4-FFF2-40B4-BE49-F238E27FC236}">
                <a16:creationId xmlns:a16="http://schemas.microsoft.com/office/drawing/2014/main" id="{84B7A091-1AF5-4305-87CF-04BB8BDC5170}"/>
              </a:ext>
            </a:extLst>
          </p:cNvPr>
          <p:cNvPicPr>
            <a:picLocks noChangeAspect="1"/>
          </p:cNvPicPr>
          <p:nvPr/>
        </p:nvPicPr>
        <p:blipFill>
          <a:blip r:embed="rId2"/>
          <a:stretch>
            <a:fillRect/>
          </a:stretch>
        </p:blipFill>
        <p:spPr>
          <a:xfrm>
            <a:off x="6307838" y="2315659"/>
            <a:ext cx="5555461" cy="2697714"/>
          </a:xfrm>
          <a:prstGeom prst="rect">
            <a:avLst/>
          </a:prstGeom>
        </p:spPr>
      </p:pic>
      <p:sp>
        <p:nvSpPr>
          <p:cNvPr id="7" name="TextBox 6">
            <a:extLst>
              <a:ext uri="{FF2B5EF4-FFF2-40B4-BE49-F238E27FC236}">
                <a16:creationId xmlns:a16="http://schemas.microsoft.com/office/drawing/2014/main" id="{A7806C05-CC95-433A-A804-E662B31AE7E4}"/>
              </a:ext>
            </a:extLst>
          </p:cNvPr>
          <p:cNvSpPr txBox="1"/>
          <p:nvPr/>
        </p:nvSpPr>
        <p:spPr>
          <a:xfrm>
            <a:off x="812291" y="1929402"/>
            <a:ext cx="2874772" cy="646331"/>
          </a:xfrm>
          <a:prstGeom prst="rect">
            <a:avLst/>
          </a:prstGeom>
          <a:noFill/>
        </p:spPr>
        <p:txBody>
          <a:bodyPr wrap="square" rtlCol="0">
            <a:spAutoFit/>
          </a:bodyPr>
          <a:lstStyle/>
          <a:p>
            <a:r>
              <a:rPr lang="en-GB" dirty="0"/>
              <a:t>2</a:t>
            </a:r>
            <a:r>
              <a:rPr lang="en-GB" baseline="30000" dirty="0"/>
              <a:t>nd</a:t>
            </a:r>
            <a:r>
              <a:rPr lang="en-GB" dirty="0"/>
              <a:t> Layer.</a:t>
            </a:r>
          </a:p>
          <a:p>
            <a:r>
              <a:rPr lang="en-GB" dirty="0"/>
              <a:t>Pooling</a:t>
            </a:r>
          </a:p>
        </p:txBody>
      </p:sp>
    </p:spTree>
    <p:extLst>
      <p:ext uri="{BB962C8B-B14F-4D97-AF65-F5344CB8AC3E}">
        <p14:creationId xmlns:p14="http://schemas.microsoft.com/office/powerpoint/2010/main" val="2845326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AB46E-0B16-448F-A671-1B637241FF27}"/>
              </a:ext>
            </a:extLst>
          </p:cNvPr>
          <p:cNvSpPr>
            <a:spLocks noGrp="1"/>
          </p:cNvSpPr>
          <p:nvPr>
            <p:ph type="title"/>
          </p:nvPr>
        </p:nvSpPr>
        <p:spPr>
          <a:xfrm>
            <a:off x="1024128" y="812800"/>
            <a:ext cx="9720072" cy="939800"/>
          </a:xfrm>
        </p:spPr>
        <p:txBody>
          <a:bodyPr/>
          <a:lstStyle/>
          <a:p>
            <a:pPr algn="ctr"/>
            <a:r>
              <a:rPr lang="en-GB" cap="none" dirty="0"/>
              <a:t>Activation Function</a:t>
            </a:r>
          </a:p>
        </p:txBody>
      </p:sp>
      <p:sp>
        <p:nvSpPr>
          <p:cNvPr id="5" name="Rectangle 4">
            <a:extLst>
              <a:ext uri="{FF2B5EF4-FFF2-40B4-BE49-F238E27FC236}">
                <a16:creationId xmlns:a16="http://schemas.microsoft.com/office/drawing/2014/main" id="{4A6B7D46-5591-46BC-A40A-10E728152C82}"/>
              </a:ext>
            </a:extLst>
          </p:cNvPr>
          <p:cNvSpPr/>
          <p:nvPr/>
        </p:nvSpPr>
        <p:spPr>
          <a:xfrm>
            <a:off x="1235964" y="2058362"/>
            <a:ext cx="9720072" cy="1938992"/>
          </a:xfrm>
          <a:prstGeom prst="rect">
            <a:avLst/>
          </a:prstGeom>
        </p:spPr>
        <p:txBody>
          <a:bodyPr wrap="square">
            <a:spAutoFit/>
          </a:bodyPr>
          <a:lstStyle/>
          <a:p>
            <a:r>
              <a:rPr lang="en-GB" sz="2000" dirty="0">
                <a:solidFill>
                  <a:srgbClr val="595858"/>
                </a:solidFill>
                <a:latin typeface="Bell MT" panose="02020503060305020303" pitchFamily="18" charset="0"/>
              </a:rPr>
              <a:t>The relu function is non-linear activation function that has gained popularity in the deep learning. relu stands for Rectified Linear Unit. The main advantage of using the relu function over other activation functions is that it does not activate all the neurons at the same time. </a:t>
            </a:r>
            <a:r>
              <a:rPr lang="en-US" altLang="en-US" sz="2000" dirty="0">
                <a:solidFill>
                  <a:srgbClr val="595858"/>
                </a:solidFill>
                <a:latin typeface="Bell MT" panose="02020503060305020303" pitchFamily="18" charset="0"/>
                <a:ea typeface="MS PGothic" panose="020B0600070205080204" pitchFamily="34" charset="-128"/>
              </a:rPr>
              <a:t>For the negative input values, the result is zero, that means the neuron does not get activated. Since only a certain number of neurons are activated, the </a:t>
            </a:r>
            <a:r>
              <a:rPr lang="en-US" altLang="en-US" sz="2000" dirty="0" err="1">
                <a:solidFill>
                  <a:srgbClr val="595858"/>
                </a:solidFill>
                <a:latin typeface="Bell MT" panose="02020503060305020303" pitchFamily="18" charset="0"/>
                <a:ea typeface="MS PGothic" panose="020B0600070205080204" pitchFamily="34" charset="-128"/>
              </a:rPr>
              <a:t>relu</a:t>
            </a:r>
            <a:r>
              <a:rPr lang="en-US" altLang="en-US" sz="2000" dirty="0">
                <a:solidFill>
                  <a:srgbClr val="595858"/>
                </a:solidFill>
                <a:latin typeface="Bell MT" panose="02020503060305020303" pitchFamily="18" charset="0"/>
                <a:ea typeface="MS PGothic" panose="020B0600070205080204" pitchFamily="34" charset="-128"/>
              </a:rPr>
              <a:t> function is far more computationally efficient </a:t>
            </a:r>
            <a:endParaRPr lang="en-GB" sz="2000" dirty="0">
              <a:latin typeface="Bell MT" panose="02020503060305020303" pitchFamily="18" charset="0"/>
            </a:endParaRPr>
          </a:p>
        </p:txBody>
      </p:sp>
      <p:pic>
        <p:nvPicPr>
          <p:cNvPr id="10" name="Picture 9">
            <a:extLst>
              <a:ext uri="{FF2B5EF4-FFF2-40B4-BE49-F238E27FC236}">
                <a16:creationId xmlns:a16="http://schemas.microsoft.com/office/drawing/2014/main" id="{B36BCB8D-D393-4CF8-80F5-2FE21C3D9DC1}"/>
              </a:ext>
            </a:extLst>
          </p:cNvPr>
          <p:cNvPicPr>
            <a:picLocks noChangeAspect="1"/>
          </p:cNvPicPr>
          <p:nvPr/>
        </p:nvPicPr>
        <p:blipFill>
          <a:blip r:embed="rId2"/>
          <a:stretch>
            <a:fillRect/>
          </a:stretch>
        </p:blipFill>
        <p:spPr>
          <a:xfrm>
            <a:off x="7756999" y="4176116"/>
            <a:ext cx="4141961" cy="2179509"/>
          </a:xfrm>
          <a:prstGeom prst="rect">
            <a:avLst/>
          </a:prstGeom>
        </p:spPr>
      </p:pic>
      <p:pic>
        <p:nvPicPr>
          <p:cNvPr id="12" name="Picture 11">
            <a:extLst>
              <a:ext uri="{FF2B5EF4-FFF2-40B4-BE49-F238E27FC236}">
                <a16:creationId xmlns:a16="http://schemas.microsoft.com/office/drawing/2014/main" id="{7E370DE9-85DA-42EE-830F-6FB45BCBF4B1}"/>
              </a:ext>
            </a:extLst>
          </p:cNvPr>
          <p:cNvPicPr>
            <a:picLocks noChangeAspect="1"/>
          </p:cNvPicPr>
          <p:nvPr/>
        </p:nvPicPr>
        <p:blipFill>
          <a:blip r:embed="rId3"/>
          <a:stretch>
            <a:fillRect/>
          </a:stretch>
        </p:blipFill>
        <p:spPr>
          <a:xfrm>
            <a:off x="1429921" y="4176117"/>
            <a:ext cx="2270957" cy="2179509"/>
          </a:xfrm>
          <a:prstGeom prst="rect">
            <a:avLst/>
          </a:prstGeom>
        </p:spPr>
      </p:pic>
      <p:sp>
        <p:nvSpPr>
          <p:cNvPr id="14" name="TextBox 13">
            <a:extLst>
              <a:ext uri="{FF2B5EF4-FFF2-40B4-BE49-F238E27FC236}">
                <a16:creationId xmlns:a16="http://schemas.microsoft.com/office/drawing/2014/main" id="{41C59E6E-CE4A-4753-82B8-B2E723DA9E77}"/>
              </a:ext>
            </a:extLst>
          </p:cNvPr>
          <p:cNvSpPr txBox="1"/>
          <p:nvPr/>
        </p:nvSpPr>
        <p:spPr>
          <a:xfrm>
            <a:off x="3886200" y="4533900"/>
            <a:ext cx="3870799" cy="1477328"/>
          </a:xfrm>
          <a:prstGeom prst="rect">
            <a:avLst/>
          </a:prstGeom>
          <a:noFill/>
        </p:spPr>
        <p:txBody>
          <a:bodyPr wrap="square" rtlCol="0">
            <a:spAutoFit/>
          </a:bodyPr>
          <a:lstStyle/>
          <a:p>
            <a:r>
              <a:rPr lang="en-GB" dirty="0"/>
              <a:t>The </a:t>
            </a:r>
            <a:r>
              <a:rPr lang="en-GB" b="1" dirty="0">
                <a:latin typeface="Bell MT" panose="02020503060305020303" pitchFamily="18" charset="0"/>
              </a:rPr>
              <a:t>convolutional feature matrix is plotted on a 2d graph. And using relu activation function, neg values are converted to zero and positive value neurons are activated.</a:t>
            </a:r>
            <a:endParaRPr lang="en-GB" dirty="0"/>
          </a:p>
        </p:txBody>
      </p:sp>
    </p:spTree>
    <p:extLst>
      <p:ext uri="{BB962C8B-B14F-4D97-AF65-F5344CB8AC3E}">
        <p14:creationId xmlns:p14="http://schemas.microsoft.com/office/powerpoint/2010/main" val="3592933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EA358-1CE8-4B63-8566-B096A053E1DE}"/>
              </a:ext>
            </a:extLst>
          </p:cNvPr>
          <p:cNvSpPr>
            <a:spLocks noGrp="1"/>
          </p:cNvSpPr>
          <p:nvPr>
            <p:ph type="title"/>
          </p:nvPr>
        </p:nvSpPr>
        <p:spPr>
          <a:xfrm>
            <a:off x="1024128" y="825500"/>
            <a:ext cx="9720072" cy="914400"/>
          </a:xfrm>
        </p:spPr>
        <p:txBody>
          <a:bodyPr/>
          <a:lstStyle/>
          <a:p>
            <a:pPr algn="ctr"/>
            <a:r>
              <a:rPr lang="en-GB" b="1" cap="none" dirty="0">
                <a:latin typeface="Bell MT" panose="02020503060305020303" pitchFamily="18" charset="0"/>
              </a:rPr>
              <a:t>Adding new layers</a:t>
            </a:r>
          </a:p>
        </p:txBody>
      </p:sp>
      <p:pic>
        <p:nvPicPr>
          <p:cNvPr id="7" name="Picture 6">
            <a:extLst>
              <a:ext uri="{FF2B5EF4-FFF2-40B4-BE49-F238E27FC236}">
                <a16:creationId xmlns:a16="http://schemas.microsoft.com/office/drawing/2014/main" id="{C9734182-2687-4BF6-9AF3-E0D44EF4D7C6}"/>
              </a:ext>
            </a:extLst>
          </p:cNvPr>
          <p:cNvPicPr>
            <a:picLocks noChangeAspect="1"/>
          </p:cNvPicPr>
          <p:nvPr/>
        </p:nvPicPr>
        <p:blipFill>
          <a:blip r:embed="rId2"/>
          <a:stretch>
            <a:fillRect/>
          </a:stretch>
        </p:blipFill>
        <p:spPr>
          <a:xfrm>
            <a:off x="6514608" y="2251565"/>
            <a:ext cx="5677392" cy="3345470"/>
          </a:xfrm>
          <a:prstGeom prst="rect">
            <a:avLst/>
          </a:prstGeom>
        </p:spPr>
      </p:pic>
      <p:sp>
        <p:nvSpPr>
          <p:cNvPr id="10" name="TextBox 9">
            <a:extLst>
              <a:ext uri="{FF2B5EF4-FFF2-40B4-BE49-F238E27FC236}">
                <a16:creationId xmlns:a16="http://schemas.microsoft.com/office/drawing/2014/main" id="{44C274A8-3703-4504-B4D8-AA49FF425BFC}"/>
              </a:ext>
            </a:extLst>
          </p:cNvPr>
          <p:cNvSpPr txBox="1"/>
          <p:nvPr/>
        </p:nvSpPr>
        <p:spPr>
          <a:xfrm>
            <a:off x="706628" y="2730500"/>
            <a:ext cx="5490480" cy="1631216"/>
          </a:xfrm>
          <a:prstGeom prst="rect">
            <a:avLst/>
          </a:prstGeom>
          <a:noFill/>
        </p:spPr>
        <p:txBody>
          <a:bodyPr wrap="square" rtlCol="0">
            <a:spAutoFit/>
          </a:bodyPr>
          <a:lstStyle/>
          <a:p>
            <a:r>
              <a:rPr lang="en-GB" sz="2000" dirty="0">
                <a:latin typeface="Bell MT" panose="02020503060305020303" pitchFamily="18" charset="0"/>
              </a:rPr>
              <a:t>There are no restrictions on adding more layers to the model. Adding new layers to the model actually improves the accuracy of the model. but there is a disadvantage, by adding more/new layers to the model, the time taken to train the model increases. </a:t>
            </a:r>
          </a:p>
        </p:txBody>
      </p:sp>
    </p:spTree>
    <p:extLst>
      <p:ext uri="{BB962C8B-B14F-4D97-AF65-F5344CB8AC3E}">
        <p14:creationId xmlns:p14="http://schemas.microsoft.com/office/powerpoint/2010/main" val="4084740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C3804-372B-483E-BB24-C2D6CD994A14}"/>
              </a:ext>
            </a:extLst>
          </p:cNvPr>
          <p:cNvSpPr>
            <a:spLocks noGrp="1"/>
          </p:cNvSpPr>
          <p:nvPr>
            <p:ph type="title"/>
          </p:nvPr>
        </p:nvSpPr>
        <p:spPr>
          <a:xfrm>
            <a:off x="1024128" y="838200"/>
            <a:ext cx="9720072" cy="863600"/>
          </a:xfrm>
        </p:spPr>
        <p:txBody>
          <a:bodyPr>
            <a:normAutofit/>
          </a:bodyPr>
          <a:lstStyle/>
          <a:p>
            <a:pPr algn="ctr"/>
            <a:r>
              <a:rPr lang="en-GB" sz="4000" b="1" cap="none" dirty="0">
                <a:latin typeface="Bell MT" panose="02020503060305020303" pitchFamily="18" charset="0"/>
              </a:rPr>
              <a:t>Understanding flattening</a:t>
            </a:r>
          </a:p>
        </p:txBody>
      </p:sp>
      <p:sp>
        <p:nvSpPr>
          <p:cNvPr id="4" name="TextBox 3">
            <a:extLst>
              <a:ext uri="{FF2B5EF4-FFF2-40B4-BE49-F238E27FC236}">
                <a16:creationId xmlns:a16="http://schemas.microsoft.com/office/drawing/2014/main" id="{18987C96-1653-40DB-BF37-1631C09AEC7D}"/>
              </a:ext>
            </a:extLst>
          </p:cNvPr>
          <p:cNvSpPr txBox="1"/>
          <p:nvPr/>
        </p:nvSpPr>
        <p:spPr>
          <a:xfrm>
            <a:off x="1024128" y="2641600"/>
            <a:ext cx="5727700" cy="2677656"/>
          </a:xfrm>
          <a:prstGeom prst="rect">
            <a:avLst/>
          </a:prstGeom>
          <a:noFill/>
        </p:spPr>
        <p:txBody>
          <a:bodyPr wrap="square" rtlCol="0">
            <a:spAutoFit/>
          </a:bodyPr>
          <a:lstStyle/>
          <a:p>
            <a:r>
              <a:rPr lang="en-GB" sz="2400" dirty="0">
                <a:latin typeface="Bell MT" panose="02020503060305020303" pitchFamily="18" charset="0"/>
              </a:rPr>
              <a:t>Flattening is converting the data into a 1-dimensional array for inputting it to the next layer. We flatten the output of the convolutional layers to create a single long feature vector. And it is connected to the final classification model, which is called a fully-connected layer.</a:t>
            </a:r>
          </a:p>
        </p:txBody>
      </p:sp>
      <p:pic>
        <p:nvPicPr>
          <p:cNvPr id="8" name="Picture 7">
            <a:extLst>
              <a:ext uri="{FF2B5EF4-FFF2-40B4-BE49-F238E27FC236}">
                <a16:creationId xmlns:a16="http://schemas.microsoft.com/office/drawing/2014/main" id="{90274E04-59B9-41AA-9CC8-B23A9AFADD71}"/>
              </a:ext>
            </a:extLst>
          </p:cNvPr>
          <p:cNvPicPr>
            <a:picLocks noChangeAspect="1"/>
          </p:cNvPicPr>
          <p:nvPr/>
        </p:nvPicPr>
        <p:blipFill>
          <a:blip r:embed="rId2"/>
          <a:stretch>
            <a:fillRect/>
          </a:stretch>
        </p:blipFill>
        <p:spPr>
          <a:xfrm>
            <a:off x="6751828" y="2641600"/>
            <a:ext cx="5173880" cy="2547372"/>
          </a:xfrm>
          <a:prstGeom prst="rect">
            <a:avLst/>
          </a:prstGeom>
        </p:spPr>
      </p:pic>
    </p:spTree>
    <p:extLst>
      <p:ext uri="{BB962C8B-B14F-4D97-AF65-F5344CB8AC3E}">
        <p14:creationId xmlns:p14="http://schemas.microsoft.com/office/powerpoint/2010/main" val="2412804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B6C1E-36A8-41FC-A226-C93BA9DEF60A}"/>
              </a:ext>
            </a:extLst>
          </p:cNvPr>
          <p:cNvSpPr>
            <a:spLocks noGrp="1"/>
          </p:cNvSpPr>
          <p:nvPr>
            <p:ph type="title"/>
          </p:nvPr>
        </p:nvSpPr>
        <p:spPr>
          <a:xfrm>
            <a:off x="1024129" y="787400"/>
            <a:ext cx="9720072" cy="1041400"/>
          </a:xfrm>
        </p:spPr>
        <p:txBody>
          <a:bodyPr>
            <a:normAutofit fontScale="90000"/>
          </a:bodyPr>
          <a:lstStyle/>
          <a:p>
            <a:pPr algn="ctr"/>
            <a:r>
              <a:rPr lang="en-GB" b="1" cap="none" dirty="0">
                <a:latin typeface="Bell MT" panose="02020503060305020303" pitchFamily="18" charset="0"/>
              </a:rPr>
              <a:t>Dense / </a:t>
            </a:r>
            <a:r>
              <a:rPr lang="en-US" altLang="zh-TW" sz="5400" b="1" cap="none" dirty="0">
                <a:solidFill>
                  <a:srgbClr val="000000"/>
                </a:solidFill>
                <a:latin typeface="Bell MT" panose="02020503060305020303" pitchFamily="18" charset="0"/>
              </a:rPr>
              <a:t>fully connected network</a:t>
            </a:r>
            <a:endParaRPr lang="en-GB" b="1" cap="none" dirty="0">
              <a:latin typeface="Bell MT" panose="02020503060305020303" pitchFamily="18" charset="0"/>
            </a:endParaRPr>
          </a:p>
        </p:txBody>
      </p:sp>
      <p:sp>
        <p:nvSpPr>
          <p:cNvPr id="3" name="Content Placeholder 2">
            <a:extLst>
              <a:ext uri="{FF2B5EF4-FFF2-40B4-BE49-F238E27FC236}">
                <a16:creationId xmlns:a16="http://schemas.microsoft.com/office/drawing/2014/main" id="{7CD2EC3D-1C0D-409B-B85D-E1BAA2AE8E59}"/>
              </a:ext>
            </a:extLst>
          </p:cNvPr>
          <p:cNvSpPr>
            <a:spLocks noGrp="1"/>
          </p:cNvSpPr>
          <p:nvPr>
            <p:ph idx="1"/>
          </p:nvPr>
        </p:nvSpPr>
        <p:spPr>
          <a:xfrm>
            <a:off x="6396228" y="2466340"/>
            <a:ext cx="5173471" cy="3172460"/>
          </a:xfrm>
        </p:spPr>
        <p:txBody>
          <a:bodyPr>
            <a:normAutofit/>
          </a:bodyPr>
          <a:lstStyle/>
          <a:p>
            <a:r>
              <a:rPr lang="en-GB" sz="2400" dirty="0">
                <a:latin typeface="Bell MT" panose="02020503060305020303" pitchFamily="18" charset="0"/>
              </a:rPr>
              <a:t>The dense layer is a fully connected layer, meaning all the neurons in a layer are connected to those in the next lay. A densely connected layer provides learning features from all the combinations of the features of the previous layer, whereas a convolutional layer relies on consistent features with a small repetitive field.</a:t>
            </a:r>
          </a:p>
        </p:txBody>
      </p:sp>
      <p:pic>
        <p:nvPicPr>
          <p:cNvPr id="9" name="Picture 8">
            <a:extLst>
              <a:ext uri="{FF2B5EF4-FFF2-40B4-BE49-F238E27FC236}">
                <a16:creationId xmlns:a16="http://schemas.microsoft.com/office/drawing/2014/main" id="{79E37B37-62B4-4432-8B60-F0A21FD8A1C1}"/>
              </a:ext>
            </a:extLst>
          </p:cNvPr>
          <p:cNvPicPr>
            <a:picLocks noChangeAspect="1"/>
          </p:cNvPicPr>
          <p:nvPr/>
        </p:nvPicPr>
        <p:blipFill>
          <a:blip r:embed="rId2"/>
          <a:stretch>
            <a:fillRect/>
          </a:stretch>
        </p:blipFill>
        <p:spPr>
          <a:xfrm>
            <a:off x="1024129" y="2466340"/>
            <a:ext cx="4771644" cy="3411402"/>
          </a:xfrm>
          <a:prstGeom prst="rect">
            <a:avLst/>
          </a:prstGeom>
        </p:spPr>
      </p:pic>
    </p:spTree>
    <p:extLst>
      <p:ext uri="{BB962C8B-B14F-4D97-AF65-F5344CB8AC3E}">
        <p14:creationId xmlns:p14="http://schemas.microsoft.com/office/powerpoint/2010/main" val="1352950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88A2F88-55C5-4ED1-9541-807C65424763}">
  <ds:schemaRefs>
    <ds:schemaRef ds:uri="http://www.w3.org/XML/1998/namespace"/>
    <ds:schemaRef ds:uri="http://purl.org/dc/dcmitype/"/>
    <ds:schemaRef ds:uri="http://schemas.microsoft.com/office/2006/documentManagement/types"/>
    <ds:schemaRef ds:uri="http://schemas.microsoft.com/office/2006/metadata/properties"/>
    <ds:schemaRef ds:uri="71af3243-3dd4-4a8d-8c0d-dd76da1f02a5"/>
    <ds:schemaRef ds:uri="http://purl.org/dc/terms/"/>
    <ds:schemaRef ds:uri="http://purl.org/dc/elements/1.1/"/>
    <ds:schemaRef ds:uri="http://schemas.microsoft.com/office/infopath/2007/PartnerControls"/>
    <ds:schemaRef ds:uri="http://schemas.openxmlformats.org/package/2006/metadata/core-properties"/>
    <ds:schemaRef ds:uri="16c05727-aa75-4e4a-9b5f-8a80a1165891"/>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 design</Template>
  <TotalTime>0</TotalTime>
  <Words>1046</Words>
  <Application>Microsoft Office PowerPoint</Application>
  <PresentationFormat>Widescreen</PresentationFormat>
  <Paragraphs>49</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微軟正黑體</vt:lpstr>
      <vt:lpstr>MS PGothic</vt:lpstr>
      <vt:lpstr>Bell MT</vt:lpstr>
      <vt:lpstr>Calibri</vt:lpstr>
      <vt:lpstr>Tw Cen MT</vt:lpstr>
      <vt:lpstr>Tw Cen MT Condensed</vt:lpstr>
      <vt:lpstr>Wingdings 3</vt:lpstr>
      <vt:lpstr>Integral</vt:lpstr>
      <vt:lpstr>Object Detection using CNN</vt:lpstr>
      <vt:lpstr>PowerPoint Presentation</vt:lpstr>
      <vt:lpstr>PowerPoint Presentation</vt:lpstr>
      <vt:lpstr>How it works ?</vt:lpstr>
      <vt:lpstr>Understanding Pooling</vt:lpstr>
      <vt:lpstr>Activation Function</vt:lpstr>
      <vt:lpstr>Adding new layers</vt:lpstr>
      <vt:lpstr>Understanding flattening</vt:lpstr>
      <vt:lpstr>Dense / fully connected network</vt:lpstr>
      <vt:lpstr>SoftMax activation function</vt:lpstr>
      <vt:lpstr>Now it’s time to look and understand the code</vt:lpstr>
      <vt:lpstr>Dealing with data, to fit the model</vt:lpstr>
      <vt:lpstr>Building a single layer CNN</vt:lpstr>
      <vt:lpstr>Building a multi layer CNN</vt:lpstr>
      <vt:lpstr>Understanding the Model</vt:lpstr>
      <vt:lpstr>Training the model </vt:lpstr>
      <vt:lpstr>Predicting &amp; validating the model performance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2021-07-20T23:38:59Z</dcterms:created>
  <dcterms:modified xsi:type="dcterms:W3CDTF">2021-07-21T16:36:30Z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