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2" r:id="rId7"/>
    <p:sldId id="259" r:id="rId8"/>
    <p:sldId id="269" r:id="rId9"/>
    <p:sldId id="260" r:id="rId10"/>
    <p:sldId id="271" r:id="rId11"/>
    <p:sldId id="272" r:id="rId12"/>
    <p:sldId id="275" r:id="rId13"/>
    <p:sldId id="276" r:id="rId14"/>
    <p:sldId id="277" r:id="rId15"/>
    <p:sldId id="278" r:id="rId16"/>
    <p:sldId id="279" r:id="rId17"/>
    <p:sldId id="281" r:id="rId18"/>
    <p:sldId id="283" r:id="rId19"/>
    <p:sldId id="26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003366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92" d="100"/>
          <a:sy n="92" d="100"/>
        </p:scale>
        <p:origin x="336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14.07.2021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14.07.2021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8" y="91440"/>
            <a:ext cx="10253709" cy="319257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House Price Prediction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0232" y="4150430"/>
            <a:ext cx="4367531" cy="324417"/>
          </a:xfrm>
        </p:spPr>
        <p:txBody>
          <a:bodyPr/>
          <a:lstStyle/>
          <a:p>
            <a:r>
              <a:rPr lang="en-US" dirty="0"/>
              <a:t>GitHub Link : -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0232" y="4613797"/>
            <a:ext cx="4367531" cy="727470"/>
          </a:xfrm>
        </p:spPr>
        <p:txBody>
          <a:bodyPr/>
          <a:lstStyle/>
          <a:p>
            <a:r>
              <a:rPr lang="en-US" dirty="0"/>
              <a:t>https://github.com/Meg-Megnath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grayWhite">
          <a:xfrm>
            <a:off x="290944" y="0"/>
            <a:ext cx="11188931" cy="78139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gency FB" panose="020B0503020202020204" pitchFamily="34" charset="0"/>
              </a:rPr>
              <a:t>Dropping the columns which have more that 25% of missing data </a:t>
            </a:r>
            <a:endParaRPr lang="ru-RU" sz="3600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FB82C-FCBE-4F02-AB17-9C617C85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3" y="1004252"/>
            <a:ext cx="10357658" cy="2331922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C673658-73FE-43E9-98C5-451403F3617B}"/>
              </a:ext>
            </a:extLst>
          </p:cNvPr>
          <p:cNvSpPr txBox="1">
            <a:spLocks/>
          </p:cNvSpPr>
          <p:nvPr/>
        </p:nvSpPr>
        <p:spPr bwMode="grayWhite">
          <a:xfrm>
            <a:off x="290944" y="3336174"/>
            <a:ext cx="11399521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2"/>
                </a:solidFill>
                <a:latin typeface="Agency FB" panose="020B0503020202020204" pitchFamily="34" charset="0"/>
              </a:rPr>
              <a:t>Imputing values into remaining columns</a:t>
            </a:r>
            <a:endParaRPr lang="ru-RU" sz="36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96B67E-373F-44F2-9E99-5F34A63FD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3" y="4060259"/>
            <a:ext cx="4738253" cy="23892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74C9AA-5B61-4924-94A3-2F6D59565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60258"/>
            <a:ext cx="4829693" cy="23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7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223962" y="1342165"/>
            <a:ext cx="2337264" cy="151840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gency FB" panose="020B0503020202020204" pitchFamily="34" charset="0"/>
              </a:rPr>
              <a:t>Outliers Detection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C323C0-6C5C-46A4-9D1C-91076B19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25" y="619810"/>
            <a:ext cx="3704017" cy="2203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8C8EF-E4FF-4887-B673-75A014CC0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232" y="619810"/>
            <a:ext cx="4339549" cy="22407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53F9F2-A8F7-437C-9176-CDED87073091}"/>
              </a:ext>
            </a:extLst>
          </p:cNvPr>
          <p:cNvSpPr txBox="1"/>
          <p:nvPr/>
        </p:nvSpPr>
        <p:spPr>
          <a:xfrm rot="16200000">
            <a:off x="9698422" y="2598956"/>
            <a:ext cx="4463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Visit my notebook to view outlier.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D3C615-4DF9-439F-BAC4-B09B4EFC7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96" y="3100647"/>
            <a:ext cx="10982028" cy="35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24039" y="436373"/>
            <a:ext cx="2825496" cy="4912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gency FB" panose="020B0503020202020204" pitchFamily="34" charset="0"/>
              </a:rPr>
              <a:t>Step 4: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3549535" y="378569"/>
            <a:ext cx="3408335" cy="606828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Bahnschrift SemiCondensed" panose="020B0502040204020203" pitchFamily="34" charset="0"/>
              </a:rPr>
              <a:t>Data Preprocessing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57E994-2C8E-4A5E-BE47-5AB2E6C0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6" y="1255512"/>
            <a:ext cx="10577477" cy="1287892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429BC73C-B6F8-495E-A274-F0EE5DF11060}"/>
              </a:ext>
            </a:extLst>
          </p:cNvPr>
          <p:cNvSpPr txBox="1">
            <a:spLocks/>
          </p:cNvSpPr>
          <p:nvPr/>
        </p:nvSpPr>
        <p:spPr bwMode="grayWhite">
          <a:xfrm>
            <a:off x="549566" y="3248846"/>
            <a:ext cx="2825496" cy="491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gency FB" panose="020B0503020202020204" pitchFamily="34" charset="0"/>
              </a:rPr>
              <a:t>Step 5:</a:t>
            </a:r>
            <a:endParaRPr lang="ru-RU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2958A5B-987E-49AE-A560-8A5E69805B8A}"/>
              </a:ext>
            </a:extLst>
          </p:cNvPr>
          <p:cNvSpPr txBox="1">
            <a:spLocks/>
          </p:cNvSpPr>
          <p:nvPr/>
        </p:nvSpPr>
        <p:spPr bwMode="grayWhite">
          <a:xfrm>
            <a:off x="3549535" y="3191042"/>
            <a:ext cx="3408335" cy="606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Bahnschrift SemiCondensed" panose="020B0502040204020203" pitchFamily="34" charset="0"/>
              </a:rPr>
              <a:t>Model Building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9DD9F5-860D-448E-B355-FCCF85625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66" y="3797870"/>
            <a:ext cx="10577477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0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81D9E85-AF92-49BB-9D4B-5B05859E2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12" y="1156555"/>
            <a:ext cx="10554615" cy="1516511"/>
          </a:xfrm>
          <a:prstGeom prst="rect">
            <a:avLst/>
          </a:prstGeom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562C9B5-78E5-4B15-8BE8-A6E79CBB8D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3549535" y="378569"/>
            <a:ext cx="3408335" cy="606828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gency FB" panose="020B0503020202020204" pitchFamily="34" charset="0"/>
              </a:rPr>
              <a:t>Data Splitting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27CFB5-81F8-4B3A-90B7-B57B5EEA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82" y="3494519"/>
            <a:ext cx="10400945" cy="31702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E5FBA7-4244-486A-830C-4FB2D62421EF}"/>
              </a:ext>
            </a:extLst>
          </p:cNvPr>
          <p:cNvSpPr txBox="1"/>
          <p:nvPr/>
        </p:nvSpPr>
        <p:spPr>
          <a:xfrm>
            <a:off x="2820785" y="2778707"/>
            <a:ext cx="6550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2"/>
                </a:solidFill>
                <a:latin typeface="Agency FB" panose="020B0503020202020204" pitchFamily="34" charset="0"/>
              </a:rPr>
              <a:t>Applying Cross Validate Score to Train the Models</a:t>
            </a:r>
          </a:p>
        </p:txBody>
      </p:sp>
    </p:spTree>
    <p:extLst>
      <p:ext uri="{BB962C8B-B14F-4D97-AF65-F5344CB8AC3E}">
        <p14:creationId xmlns:p14="http://schemas.microsoft.com/office/powerpoint/2010/main" val="111965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058" y="465512"/>
            <a:ext cx="2951232" cy="136326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Agency FB" panose="020B0503020202020204" pitchFamily="34" charset="0"/>
              </a:rPr>
              <a:t>Grid Search Cv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846" y="2194425"/>
            <a:ext cx="4421856" cy="234432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gency FB" panose="020B0503020202020204" pitchFamily="34" charset="0"/>
              </a:rPr>
              <a:t>Grid Search Cv is one of the way to improve the performance of the Models.</a:t>
            </a:r>
            <a:endParaRPr lang="ru-RU" sz="3600" dirty="0">
              <a:latin typeface="Arial Narrow" panose="020B0606020202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17640E-6294-4B13-88E8-6A1F8F90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383139"/>
            <a:ext cx="6525491" cy="6091721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70890D3-0E99-4998-AB03-6FF27D67D4FC}"/>
              </a:ext>
            </a:extLst>
          </p:cNvPr>
          <p:cNvSpPr txBox="1">
            <a:spLocks/>
          </p:cNvSpPr>
          <p:nvPr/>
        </p:nvSpPr>
        <p:spPr>
          <a:xfrm>
            <a:off x="3157104" y="5921298"/>
            <a:ext cx="3451514" cy="296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I tried using gridsearchcv function but notebook kept crashing</a:t>
            </a:r>
            <a:endParaRPr lang="ru-RU" sz="1400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35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300C4-58DE-4A78-98DF-73B0A069A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A2A-FF1A-48E7-A0C4-6AC8CB1BBAE9}"/>
              </a:ext>
            </a:extLst>
          </p:cNvPr>
          <p:cNvSpPr txBox="1"/>
          <p:nvPr/>
        </p:nvSpPr>
        <p:spPr>
          <a:xfrm>
            <a:off x="1977043" y="565265"/>
            <a:ext cx="8237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solidFill>
                  <a:schemeClr val="bg1">
                    <a:lumMod val="75000"/>
                  </a:schemeClr>
                </a:solidFill>
              </a:rPr>
              <a:t>END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B4FE7-5035-4B51-AA79-8A069028F4B1}"/>
              </a:ext>
            </a:extLst>
          </p:cNvPr>
          <p:cNvSpPr txBox="1"/>
          <p:nvPr/>
        </p:nvSpPr>
        <p:spPr>
          <a:xfrm>
            <a:off x="2052476" y="2459504"/>
            <a:ext cx="92271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Random Forest and Adaboost Regressors have performed better compared to other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So either one can be used for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2"/>
                </a:solidFill>
              </a:rPr>
              <a:t>Grid Search CV function can bring out the best out of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9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0540" y="3603134"/>
            <a:ext cx="3247649" cy="1151517"/>
          </a:xfrm>
        </p:spPr>
        <p:txBody>
          <a:bodyPr/>
          <a:lstStyle/>
          <a:p>
            <a:r>
              <a:rPr lang="en-US" dirty="0"/>
              <a:t>Kanwati</a:t>
            </a:r>
          </a:p>
          <a:p>
            <a:r>
              <a:rPr lang="en-US" dirty="0"/>
              <a:t>Megnath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08780" y="5669399"/>
            <a:ext cx="4367531" cy="288000"/>
          </a:xfrm>
        </p:spPr>
        <p:txBody>
          <a:bodyPr/>
          <a:lstStyle/>
          <a:p>
            <a:r>
              <a:rPr lang="en-US" dirty="0"/>
              <a:t>GitHub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3680" y="5957399"/>
            <a:ext cx="4904509" cy="474519"/>
          </a:xfrm>
        </p:spPr>
        <p:txBody>
          <a:bodyPr/>
          <a:lstStyle/>
          <a:p>
            <a:r>
              <a:rPr lang="en-US" dirty="0"/>
              <a:t>https://github.com/Meg-Megnath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241069"/>
            <a:ext cx="6417425" cy="1895301"/>
          </a:xfrm>
        </p:spPr>
        <p:txBody>
          <a:bodyPr>
            <a:normAutofit/>
          </a:bodyPr>
          <a:lstStyle/>
          <a:p>
            <a:r>
              <a:rPr lang="en-GB" sz="6000" dirty="0">
                <a:latin typeface="Agency FB" panose="020B0503020202020204" pitchFamily="34" charset="0"/>
              </a:rPr>
              <a:t>Problem Statement: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193" y="2377440"/>
            <a:ext cx="4813069" cy="2784764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Arial Narrow" panose="020B0606020202030204" pitchFamily="34" charset="0"/>
              </a:rPr>
              <a:t>Use Regression Analysis to predict the price of a property.</a:t>
            </a:r>
            <a:endParaRPr lang="ru-RU" sz="4800" dirty="0">
              <a:latin typeface="Arial Narrow" panose="020B0606020202030204" pitchFamily="34" charset="0"/>
            </a:endParaRPr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Step 1: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357447" y="3200401"/>
            <a:ext cx="3242081" cy="18038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ahnschrift SemiCondensed" panose="020B0502040204020203" pitchFamily="34" charset="0"/>
              </a:rPr>
              <a:t>Importing essential libraries to understand the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C2AE21-72A3-45E0-ADB2-7D8C45F6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90" y="1262763"/>
            <a:ext cx="8166163" cy="43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746" y="315884"/>
            <a:ext cx="5245544" cy="151289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Agency FB" panose="020B0503020202020204" pitchFamily="34" charset="0"/>
              </a:rPr>
              <a:t>Lets understand more about the dataset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846" y="2194425"/>
            <a:ext cx="4421856" cy="749047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Points that are to be considered.</a:t>
            </a:r>
            <a:endParaRPr lang="ru-RU" dirty="0">
              <a:latin typeface="Arial Narrow" panose="020B0606020202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6674" y="2884965"/>
            <a:ext cx="4421857" cy="242686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   We are not dealing with huge dataset. 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      There are only 2073 rows with 81 columns.</a:t>
            </a:r>
          </a:p>
          <a:p>
            <a:r>
              <a:rPr lang="en-US" sz="2000" dirty="0">
                <a:latin typeface="Arial Narrow" panose="020B0606020202030204" pitchFamily="34" charset="0"/>
              </a:rPr>
              <a:t>   Amongst those 81 columns.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      There are 43 object datatype columns,</a:t>
            </a:r>
          </a:p>
          <a:p>
            <a:pPr marL="0" indent="0">
              <a:buNone/>
            </a:pPr>
            <a:r>
              <a:rPr lang="en-US" sz="2000" dirty="0">
                <a:latin typeface="Arial Narrow" panose="020B0606020202030204" pitchFamily="34" charset="0"/>
              </a:rPr>
              <a:t>      followed by 35 int64 and 3 float.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D4576-AC70-4EE9-9B3F-2D73B60D4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51" y="404811"/>
            <a:ext cx="5656728" cy="2480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C834D0-87A5-410E-BDA0-725337BE0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51" y="2884966"/>
            <a:ext cx="5656728" cy="33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756" y="532015"/>
            <a:ext cx="4846534" cy="1296763"/>
          </a:xfrm>
        </p:spPr>
        <p:txBody>
          <a:bodyPr>
            <a:noAutofit/>
          </a:bodyPr>
          <a:lstStyle/>
          <a:p>
            <a:pPr algn="r"/>
            <a:r>
              <a:rPr lang="en-US" sz="4800" dirty="0">
                <a:latin typeface="Agency FB" panose="020B0503020202020204" pitchFamily="34" charset="0"/>
              </a:rPr>
              <a:t>Lets visualize the data</a:t>
            </a:r>
            <a:endParaRPr lang="ru-RU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846" y="2194425"/>
            <a:ext cx="4421856" cy="749047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Understanding the Correlation Matrix</a:t>
            </a:r>
            <a:endParaRPr lang="ru-RU" dirty="0"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30ABF-3037-4C31-A0D3-7B806AA4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9" y="1523692"/>
            <a:ext cx="6130568" cy="501757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A3C6291-312D-4388-838B-82AB1B48A9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03095" y="2759826"/>
            <a:ext cx="4421856" cy="25453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Arial Nova" panose="020B0504020202020204" pitchFamily="34" charset="0"/>
              </a:rPr>
              <a:t>We can observer that there exist a multicorrelation between variables. </a:t>
            </a:r>
          </a:p>
          <a:p>
            <a:pPr marL="0" indent="0">
              <a:buNone/>
            </a:pPr>
            <a:r>
              <a:rPr lang="en-GB" sz="2400" dirty="0">
                <a:latin typeface="Arial Nova" panose="020B0504020202020204" pitchFamily="34" charset="0"/>
              </a:rPr>
              <a:t>TotalBsmtSF and 1stFlrSF</a:t>
            </a:r>
          </a:p>
          <a:p>
            <a:pPr marL="0" indent="0">
              <a:buNone/>
            </a:pPr>
            <a:r>
              <a:rPr lang="en-GB" sz="2400" dirty="0">
                <a:latin typeface="Arial Nova" panose="020B0504020202020204" pitchFamily="34" charset="0"/>
              </a:rPr>
              <a:t>GarageCars and GarageArea</a:t>
            </a:r>
          </a:p>
          <a:p>
            <a:pPr marL="0" indent="0">
              <a:buNone/>
            </a:pPr>
            <a:r>
              <a:rPr lang="en-GB" sz="2400" dirty="0">
                <a:latin typeface="Arial Nova" panose="020B0504020202020204" pitchFamily="34" charset="0"/>
              </a:rPr>
              <a:t>GarageYrBlt and YearBuilt</a:t>
            </a:r>
          </a:p>
          <a:p>
            <a:pPr marL="0" indent="0">
              <a:buNone/>
            </a:pPr>
            <a:r>
              <a:rPr lang="en-GB" sz="2400" dirty="0">
                <a:latin typeface="Arial Nova" panose="020B0504020202020204" pitchFamily="34" charset="0"/>
              </a:rPr>
              <a:t>TotRmsAbvGrd and GrLivArea.</a:t>
            </a:r>
          </a:p>
          <a:p>
            <a:pPr marL="0" indent="0">
              <a:buNone/>
            </a:pPr>
            <a:endParaRPr lang="en-GB" sz="1800" dirty="0">
              <a:latin typeface="Arial Nova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BBEFE-B1A1-4AE4-8676-A37AC027D81B}"/>
              </a:ext>
            </a:extLst>
          </p:cNvPr>
          <p:cNvSpPr/>
          <p:nvPr/>
        </p:nvSpPr>
        <p:spPr>
          <a:xfrm>
            <a:off x="1461275" y="275280"/>
            <a:ext cx="51363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Agency FB" panose="020B0503020202020204" pitchFamily="34" charset="0"/>
              </a:rPr>
              <a:t>Exploratory Data Analysis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7E54D54-4694-4A9E-BFEC-315AAC0BA24A}"/>
              </a:ext>
            </a:extLst>
          </p:cNvPr>
          <p:cNvSpPr txBox="1">
            <a:spLocks/>
          </p:cNvSpPr>
          <p:nvPr/>
        </p:nvSpPr>
        <p:spPr bwMode="grayWhite">
          <a:xfrm>
            <a:off x="48527" y="114755"/>
            <a:ext cx="2825496" cy="120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gency FB" panose="020B0503020202020204" pitchFamily="34" charset="0"/>
              </a:rPr>
              <a:t>Step 2: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86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333457" y="282632"/>
            <a:ext cx="5056083" cy="151665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Now lets visualize and understand the dependent variable</a:t>
            </a:r>
            <a:endParaRPr lang="ru-RU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D599D71-0483-4B6B-A8D2-6E416B6F3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457" y="2266640"/>
            <a:ext cx="4870310" cy="892195"/>
          </a:xfrm>
        </p:spPr>
        <p:txBody>
          <a:bodyPr/>
          <a:lstStyle/>
          <a:p>
            <a:r>
              <a:rPr lang="en-GB" sz="2400" dirty="0">
                <a:solidFill>
                  <a:schemeClr val="tx2"/>
                </a:solidFill>
              </a:rPr>
              <a:t>Original Data with Skewness of 1.84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DF8DF48-7296-4CA9-AEB9-467CF7B1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00151"/>
            <a:ext cx="5914943" cy="281859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303AA-8867-45E6-940C-C68FF953C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57" y="3300151"/>
            <a:ext cx="5217219" cy="2818598"/>
          </a:xfrm>
          <a:prstGeom prst="rect">
            <a:avLst/>
          </a:prstGeom>
        </p:spPr>
      </p:pic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5C1AE77B-04D4-45EA-90CD-3867AA8ED6CF}"/>
              </a:ext>
            </a:extLst>
          </p:cNvPr>
          <p:cNvSpPr txBox="1">
            <a:spLocks/>
          </p:cNvSpPr>
          <p:nvPr/>
        </p:nvSpPr>
        <p:spPr>
          <a:xfrm>
            <a:off x="5943600" y="2266641"/>
            <a:ext cx="6164383" cy="989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2"/>
                </a:solidFill>
              </a:rPr>
              <a:t>Data after log10 transformation with Skewness of 0.07</a:t>
            </a:r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4815" y="83128"/>
            <a:ext cx="11147367" cy="26933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Viewing and understanding the variables which are highly correlated to dependent variable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9C3A4-D324-4722-AAD1-A08D44F77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754" y="2236125"/>
            <a:ext cx="8160048" cy="40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7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33004" y="581892"/>
            <a:ext cx="3466407" cy="269332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</a:rPr>
              <a:t>Plotting the variables that are highly correlated with dependent variable</a:t>
            </a:r>
            <a:endParaRPr lang="ru-RU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8C23D-59C8-443F-A603-F0064E1F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004" y="602885"/>
            <a:ext cx="4309600" cy="2260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7177A9-0584-4973-872C-1E4EBF283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495" y="602885"/>
            <a:ext cx="4143501" cy="2260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7D7E8-A030-4769-A39A-21A764F01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04" y="3275216"/>
            <a:ext cx="5077351" cy="2979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642D36-F971-4A33-A9D2-2E89F741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093" y="3275215"/>
            <a:ext cx="5875529" cy="2979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DE60E0-76A3-4D09-A352-552EF526DACB}"/>
              </a:ext>
            </a:extLst>
          </p:cNvPr>
          <p:cNvSpPr txBox="1"/>
          <p:nvPr/>
        </p:nvSpPr>
        <p:spPr>
          <a:xfrm>
            <a:off x="293298" y="6383547"/>
            <a:ext cx="1124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I have used multiple-Plots to visualize the data. Visit my notebook to view more.</a:t>
            </a:r>
          </a:p>
        </p:txBody>
      </p:sp>
    </p:spTree>
    <p:extLst>
      <p:ext uri="{BB962C8B-B14F-4D97-AF65-F5344CB8AC3E}">
        <p14:creationId xmlns:p14="http://schemas.microsoft.com/office/powerpoint/2010/main" val="345481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581336" y="1805063"/>
            <a:ext cx="2825496" cy="1524185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Step 3: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132586" y="3329248"/>
            <a:ext cx="3467794" cy="1591887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gency FB" panose="020B0503020202020204" pitchFamily="34" charset="0"/>
              </a:rPr>
              <a:t>Identifying Missing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74A84-C7AF-43B4-8C46-98D18293F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478" y="137160"/>
            <a:ext cx="8577237" cy="5764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0D9D9C-A253-470E-B662-656C8A8B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76" y="1986742"/>
            <a:ext cx="6706672" cy="37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9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323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Agency FB</vt:lpstr>
      <vt:lpstr>Arial</vt:lpstr>
      <vt:lpstr>Arial Narrow</vt:lpstr>
      <vt:lpstr>Arial Nova</vt:lpstr>
      <vt:lpstr>Bahnschrift SemiCondensed</vt:lpstr>
      <vt:lpstr>Calibri</vt:lpstr>
      <vt:lpstr>Lucida Grande</vt:lpstr>
      <vt:lpstr>Verdana</vt:lpstr>
      <vt:lpstr>Wingdings</vt:lpstr>
      <vt:lpstr>Office Theme</vt:lpstr>
      <vt:lpstr>House Price Prediction</vt:lpstr>
      <vt:lpstr>Problem Statement: </vt:lpstr>
      <vt:lpstr>Step 1:</vt:lpstr>
      <vt:lpstr>Lets understand more about the dataset</vt:lpstr>
      <vt:lpstr>Lets visualize the data</vt:lpstr>
      <vt:lpstr>Now lets visualize and understand the dependent variable</vt:lpstr>
      <vt:lpstr>Viewing and understanding the variables which are highly correlated to dependent variable</vt:lpstr>
      <vt:lpstr>Plotting the variables that are highly correlated with dependent variable</vt:lpstr>
      <vt:lpstr>Step 3:</vt:lpstr>
      <vt:lpstr>Dropping the columns which have more that 25% of missing data </vt:lpstr>
      <vt:lpstr>PowerPoint Presentation</vt:lpstr>
      <vt:lpstr>Step 4:</vt:lpstr>
      <vt:lpstr>PowerPoint Presentation</vt:lpstr>
      <vt:lpstr>Grid Search Cv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2021-07-14T15:22:55Z</dcterms:created>
  <dcterms:modified xsi:type="dcterms:W3CDTF">2021-07-14T22:30:26Z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