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7" r:id="rId4"/>
    <p:sldId id="258" r:id="rId5"/>
    <p:sldId id="260" r:id="rId6"/>
    <p:sldId id="261" r:id="rId7"/>
    <p:sldId id="262" r:id="rId8"/>
    <p:sldId id="263" r:id="rId9"/>
    <p:sldId id="264" r:id="rId10"/>
    <p:sldId id="267" r:id="rId11"/>
    <p:sldId id="268" r:id="rId12"/>
    <p:sldId id="266"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FCE360-9930-4A52-B56E-9E89A3C720C8}" type="doc">
      <dgm:prSet loTypeId="urn:microsoft.com/office/officeart/2005/8/layout/bProcess3" loCatId="process" qsTypeId="urn:microsoft.com/office/officeart/2005/8/quickstyle/simple3" qsCatId="simple" csTypeId="urn:microsoft.com/office/officeart/2005/8/colors/colorful3" csCatId="colorful" phldr="1"/>
      <dgm:spPr/>
      <dgm:t>
        <a:bodyPr/>
        <a:lstStyle/>
        <a:p>
          <a:endParaRPr lang="en-GB"/>
        </a:p>
      </dgm:t>
    </dgm:pt>
    <dgm:pt modelId="{A0DD46BC-AACC-4B40-B191-B0EBB84527E7}">
      <dgm:prSet phldrT="[Text]"/>
      <dgm:spPr/>
      <dgm:t>
        <a:bodyPr/>
        <a:lstStyle/>
        <a:p>
          <a:r>
            <a:rPr lang="en-GB" dirty="0"/>
            <a:t>Data Importation</a:t>
          </a:r>
        </a:p>
      </dgm:t>
    </dgm:pt>
    <dgm:pt modelId="{5300BF6C-C2E3-4A9D-A630-5C2A9F04B589}" type="parTrans" cxnId="{A0A43601-8045-48BB-BAAE-F58969B053AD}">
      <dgm:prSet/>
      <dgm:spPr/>
      <dgm:t>
        <a:bodyPr/>
        <a:lstStyle/>
        <a:p>
          <a:endParaRPr lang="en-GB"/>
        </a:p>
      </dgm:t>
    </dgm:pt>
    <dgm:pt modelId="{1A22EB83-BC7C-4C56-A7F2-D82B718BB4B5}" type="sibTrans" cxnId="{A0A43601-8045-48BB-BAAE-F58969B053AD}">
      <dgm:prSet/>
      <dgm:spPr/>
      <dgm:t>
        <a:bodyPr/>
        <a:lstStyle/>
        <a:p>
          <a:endParaRPr lang="en-GB"/>
        </a:p>
      </dgm:t>
    </dgm:pt>
    <dgm:pt modelId="{1E71B099-B972-4721-9EA2-69A7D0CA3621}">
      <dgm:prSet phldrT="[Text]"/>
      <dgm:spPr/>
      <dgm:t>
        <a:bodyPr/>
        <a:lstStyle/>
        <a:p>
          <a:r>
            <a:rPr lang="en-GB" dirty="0"/>
            <a:t>Data Exploration</a:t>
          </a:r>
        </a:p>
      </dgm:t>
    </dgm:pt>
    <dgm:pt modelId="{2A1D2C0E-2A29-4A35-8A9F-299E8061C336}" type="parTrans" cxnId="{0DC3DB57-02B3-45D1-8460-D5222D492788}">
      <dgm:prSet/>
      <dgm:spPr/>
      <dgm:t>
        <a:bodyPr/>
        <a:lstStyle/>
        <a:p>
          <a:endParaRPr lang="en-GB"/>
        </a:p>
      </dgm:t>
    </dgm:pt>
    <dgm:pt modelId="{CC150DDE-8488-4D01-85D3-0427FA5618B6}" type="sibTrans" cxnId="{0DC3DB57-02B3-45D1-8460-D5222D492788}">
      <dgm:prSet/>
      <dgm:spPr/>
      <dgm:t>
        <a:bodyPr/>
        <a:lstStyle/>
        <a:p>
          <a:endParaRPr lang="en-GB"/>
        </a:p>
      </dgm:t>
    </dgm:pt>
    <dgm:pt modelId="{B45A0922-55B6-494C-95EA-9807D643387E}">
      <dgm:prSet phldrT="[Text]"/>
      <dgm:spPr/>
      <dgm:t>
        <a:bodyPr/>
        <a:lstStyle/>
        <a:p>
          <a:r>
            <a:rPr lang="en-GB" dirty="0"/>
            <a:t>Data Cleaning</a:t>
          </a:r>
        </a:p>
      </dgm:t>
    </dgm:pt>
    <dgm:pt modelId="{3767F30F-D7BB-4C2E-BBBD-82E3769DA92D}" type="parTrans" cxnId="{186A4103-04D4-4E3B-8494-298B18CC9743}">
      <dgm:prSet/>
      <dgm:spPr/>
      <dgm:t>
        <a:bodyPr/>
        <a:lstStyle/>
        <a:p>
          <a:endParaRPr lang="en-GB"/>
        </a:p>
      </dgm:t>
    </dgm:pt>
    <dgm:pt modelId="{EA4AF2B8-A2B9-4008-9075-E92FD4480397}" type="sibTrans" cxnId="{186A4103-04D4-4E3B-8494-298B18CC9743}">
      <dgm:prSet/>
      <dgm:spPr/>
      <dgm:t>
        <a:bodyPr/>
        <a:lstStyle/>
        <a:p>
          <a:endParaRPr lang="en-GB"/>
        </a:p>
      </dgm:t>
    </dgm:pt>
    <dgm:pt modelId="{1E4F9EAE-46FD-4A8B-A867-90B68192D11B}">
      <dgm:prSet phldrT="[Text]"/>
      <dgm:spPr/>
      <dgm:t>
        <a:bodyPr/>
        <a:lstStyle/>
        <a:p>
          <a:r>
            <a:rPr lang="en-GB" dirty="0"/>
            <a:t>Data Transformation</a:t>
          </a:r>
        </a:p>
      </dgm:t>
    </dgm:pt>
    <dgm:pt modelId="{900FEEC3-2D99-4383-9191-E77D96B0FDF6}" type="parTrans" cxnId="{F1B8875C-8073-41E3-BFAF-7DFC30A3A79B}">
      <dgm:prSet/>
      <dgm:spPr/>
      <dgm:t>
        <a:bodyPr/>
        <a:lstStyle/>
        <a:p>
          <a:endParaRPr lang="en-GB"/>
        </a:p>
      </dgm:t>
    </dgm:pt>
    <dgm:pt modelId="{40F8F822-DD6C-4E76-8C51-0A0FAC156951}" type="sibTrans" cxnId="{F1B8875C-8073-41E3-BFAF-7DFC30A3A79B}">
      <dgm:prSet/>
      <dgm:spPr/>
      <dgm:t>
        <a:bodyPr/>
        <a:lstStyle/>
        <a:p>
          <a:endParaRPr lang="en-GB"/>
        </a:p>
      </dgm:t>
    </dgm:pt>
    <dgm:pt modelId="{BCA82367-6C80-4151-878E-87A3F72EFADD}">
      <dgm:prSet phldrT="[Text]"/>
      <dgm:spPr/>
      <dgm:t>
        <a:bodyPr/>
        <a:lstStyle/>
        <a:p>
          <a:r>
            <a:rPr lang="en-GB" dirty="0"/>
            <a:t>Models Building</a:t>
          </a:r>
        </a:p>
      </dgm:t>
    </dgm:pt>
    <dgm:pt modelId="{2544B794-5D1F-469F-8C7B-B0320968D13C}" type="parTrans" cxnId="{BCBA48C0-2B2D-4A43-A230-8480813F4A50}">
      <dgm:prSet/>
      <dgm:spPr/>
      <dgm:t>
        <a:bodyPr/>
        <a:lstStyle/>
        <a:p>
          <a:endParaRPr lang="en-GB"/>
        </a:p>
      </dgm:t>
    </dgm:pt>
    <dgm:pt modelId="{5810ECC7-666C-4BCD-9F03-2682483E403C}" type="sibTrans" cxnId="{BCBA48C0-2B2D-4A43-A230-8480813F4A50}">
      <dgm:prSet/>
      <dgm:spPr/>
      <dgm:t>
        <a:bodyPr/>
        <a:lstStyle/>
        <a:p>
          <a:endParaRPr lang="en-GB"/>
        </a:p>
      </dgm:t>
    </dgm:pt>
    <dgm:pt modelId="{523FD6BB-F65C-41F4-97C0-427098D97836}">
      <dgm:prSet phldrT="[Text]"/>
      <dgm:spPr/>
      <dgm:t>
        <a:bodyPr/>
        <a:lstStyle/>
        <a:p>
          <a:r>
            <a:rPr lang="en-GB" dirty="0"/>
            <a:t>Evaluation of Models</a:t>
          </a:r>
        </a:p>
      </dgm:t>
    </dgm:pt>
    <dgm:pt modelId="{6A455D2A-E997-4FFB-A57C-06FA1E85E62C}" type="parTrans" cxnId="{14E84225-24C0-491D-9670-78787FFC671D}">
      <dgm:prSet/>
      <dgm:spPr/>
      <dgm:t>
        <a:bodyPr/>
        <a:lstStyle/>
        <a:p>
          <a:endParaRPr lang="en-GB"/>
        </a:p>
      </dgm:t>
    </dgm:pt>
    <dgm:pt modelId="{62527309-7EC2-4A3F-82A7-E36D81474712}" type="sibTrans" cxnId="{14E84225-24C0-491D-9670-78787FFC671D}">
      <dgm:prSet/>
      <dgm:spPr/>
      <dgm:t>
        <a:bodyPr/>
        <a:lstStyle/>
        <a:p>
          <a:endParaRPr lang="en-GB"/>
        </a:p>
      </dgm:t>
    </dgm:pt>
    <dgm:pt modelId="{90C8F558-3803-4B6A-B66F-3D928FB990ED}">
      <dgm:prSet phldrT="[Text]"/>
      <dgm:spPr/>
      <dgm:t>
        <a:bodyPr/>
        <a:lstStyle/>
        <a:p>
          <a:r>
            <a:rPr lang="en-GB" dirty="0"/>
            <a:t>Selection of Model</a:t>
          </a:r>
        </a:p>
      </dgm:t>
    </dgm:pt>
    <dgm:pt modelId="{59152D20-5118-4262-9225-16B44FCB6A7F}" type="parTrans" cxnId="{D8EFE7FB-FCBB-4521-9505-1C973962FF13}">
      <dgm:prSet/>
      <dgm:spPr/>
      <dgm:t>
        <a:bodyPr/>
        <a:lstStyle/>
        <a:p>
          <a:endParaRPr lang="en-GB"/>
        </a:p>
      </dgm:t>
    </dgm:pt>
    <dgm:pt modelId="{98DA06BE-9EDD-44A2-ACF8-05267169C8C1}" type="sibTrans" cxnId="{D8EFE7FB-FCBB-4521-9505-1C973962FF13}">
      <dgm:prSet/>
      <dgm:spPr/>
      <dgm:t>
        <a:bodyPr/>
        <a:lstStyle/>
        <a:p>
          <a:endParaRPr lang="en-GB"/>
        </a:p>
      </dgm:t>
    </dgm:pt>
    <dgm:pt modelId="{692A9AE9-C446-4B81-8E10-DB9DAD5E593E}">
      <dgm:prSet phldrT="[Text]"/>
      <dgm:spPr/>
      <dgm:t>
        <a:bodyPr/>
        <a:lstStyle/>
        <a:p>
          <a:r>
            <a:rPr lang="en-GB" dirty="0"/>
            <a:t>Fine Tuning the Model</a:t>
          </a:r>
        </a:p>
      </dgm:t>
    </dgm:pt>
    <dgm:pt modelId="{EEAB6730-C031-4D1F-BB80-8770C3558B4A}" type="parTrans" cxnId="{87362773-3EDE-4FB9-8FAC-802D7D5CEE30}">
      <dgm:prSet/>
      <dgm:spPr/>
      <dgm:t>
        <a:bodyPr/>
        <a:lstStyle/>
        <a:p>
          <a:endParaRPr lang="en-GB"/>
        </a:p>
      </dgm:t>
    </dgm:pt>
    <dgm:pt modelId="{67D2DBF3-19CD-43B1-998D-2892E5F36E38}" type="sibTrans" cxnId="{87362773-3EDE-4FB9-8FAC-802D7D5CEE30}">
      <dgm:prSet/>
      <dgm:spPr/>
      <dgm:t>
        <a:bodyPr/>
        <a:lstStyle/>
        <a:p>
          <a:endParaRPr lang="en-GB"/>
        </a:p>
      </dgm:t>
    </dgm:pt>
    <dgm:pt modelId="{E1B06ED0-2379-4BE9-A3DE-9274BBE8AFE9}" type="pres">
      <dgm:prSet presAssocID="{46FCE360-9930-4A52-B56E-9E89A3C720C8}" presName="Name0" presStyleCnt="0">
        <dgm:presLayoutVars>
          <dgm:dir/>
          <dgm:resizeHandles val="exact"/>
        </dgm:presLayoutVars>
      </dgm:prSet>
      <dgm:spPr/>
    </dgm:pt>
    <dgm:pt modelId="{D7E44596-4A96-4315-9152-1E80649D26A6}" type="pres">
      <dgm:prSet presAssocID="{A0DD46BC-AACC-4B40-B191-B0EBB84527E7}" presName="node" presStyleLbl="node1" presStyleIdx="0" presStyleCnt="8">
        <dgm:presLayoutVars>
          <dgm:bulletEnabled val="1"/>
        </dgm:presLayoutVars>
      </dgm:prSet>
      <dgm:spPr/>
    </dgm:pt>
    <dgm:pt modelId="{F76F2453-7174-42C6-B405-3C0E1B285F78}" type="pres">
      <dgm:prSet presAssocID="{1A22EB83-BC7C-4C56-A7F2-D82B718BB4B5}" presName="sibTrans" presStyleLbl="sibTrans1D1" presStyleIdx="0" presStyleCnt="7"/>
      <dgm:spPr/>
    </dgm:pt>
    <dgm:pt modelId="{4703412C-11D6-45EE-8466-DB7994DBB55C}" type="pres">
      <dgm:prSet presAssocID="{1A22EB83-BC7C-4C56-A7F2-D82B718BB4B5}" presName="connectorText" presStyleLbl="sibTrans1D1" presStyleIdx="0" presStyleCnt="7"/>
      <dgm:spPr/>
    </dgm:pt>
    <dgm:pt modelId="{7F883FD9-8DD7-4723-AC65-EB47FD41229F}" type="pres">
      <dgm:prSet presAssocID="{1E71B099-B972-4721-9EA2-69A7D0CA3621}" presName="node" presStyleLbl="node1" presStyleIdx="1" presStyleCnt="8">
        <dgm:presLayoutVars>
          <dgm:bulletEnabled val="1"/>
        </dgm:presLayoutVars>
      </dgm:prSet>
      <dgm:spPr/>
    </dgm:pt>
    <dgm:pt modelId="{F8E828FD-CCA1-419A-83F8-40CA62989D8C}" type="pres">
      <dgm:prSet presAssocID="{CC150DDE-8488-4D01-85D3-0427FA5618B6}" presName="sibTrans" presStyleLbl="sibTrans1D1" presStyleIdx="1" presStyleCnt="7"/>
      <dgm:spPr/>
    </dgm:pt>
    <dgm:pt modelId="{A51AC35D-9D3E-49F0-9140-2D8BC0E15600}" type="pres">
      <dgm:prSet presAssocID="{CC150DDE-8488-4D01-85D3-0427FA5618B6}" presName="connectorText" presStyleLbl="sibTrans1D1" presStyleIdx="1" presStyleCnt="7"/>
      <dgm:spPr/>
    </dgm:pt>
    <dgm:pt modelId="{8D5F1D64-2012-4D51-9FD2-2DE1E3C87DDD}" type="pres">
      <dgm:prSet presAssocID="{B45A0922-55B6-494C-95EA-9807D643387E}" presName="node" presStyleLbl="node1" presStyleIdx="2" presStyleCnt="8">
        <dgm:presLayoutVars>
          <dgm:bulletEnabled val="1"/>
        </dgm:presLayoutVars>
      </dgm:prSet>
      <dgm:spPr/>
    </dgm:pt>
    <dgm:pt modelId="{6389729B-8FE4-4882-B263-A207B68E40CB}" type="pres">
      <dgm:prSet presAssocID="{EA4AF2B8-A2B9-4008-9075-E92FD4480397}" presName="sibTrans" presStyleLbl="sibTrans1D1" presStyleIdx="2" presStyleCnt="7"/>
      <dgm:spPr/>
    </dgm:pt>
    <dgm:pt modelId="{A0839833-9F47-4F4B-958C-87E7D17D5837}" type="pres">
      <dgm:prSet presAssocID="{EA4AF2B8-A2B9-4008-9075-E92FD4480397}" presName="connectorText" presStyleLbl="sibTrans1D1" presStyleIdx="2" presStyleCnt="7"/>
      <dgm:spPr/>
    </dgm:pt>
    <dgm:pt modelId="{B0313965-A40F-43D5-BA1C-3AE46972734C}" type="pres">
      <dgm:prSet presAssocID="{1E4F9EAE-46FD-4A8B-A867-90B68192D11B}" presName="node" presStyleLbl="node1" presStyleIdx="3" presStyleCnt="8">
        <dgm:presLayoutVars>
          <dgm:bulletEnabled val="1"/>
        </dgm:presLayoutVars>
      </dgm:prSet>
      <dgm:spPr/>
    </dgm:pt>
    <dgm:pt modelId="{19C95C2E-044A-4743-896E-AD52C9F4950E}" type="pres">
      <dgm:prSet presAssocID="{40F8F822-DD6C-4E76-8C51-0A0FAC156951}" presName="sibTrans" presStyleLbl="sibTrans1D1" presStyleIdx="3" presStyleCnt="7"/>
      <dgm:spPr/>
    </dgm:pt>
    <dgm:pt modelId="{BF8C24E3-58E7-40F1-97C3-AD54F3E54895}" type="pres">
      <dgm:prSet presAssocID="{40F8F822-DD6C-4E76-8C51-0A0FAC156951}" presName="connectorText" presStyleLbl="sibTrans1D1" presStyleIdx="3" presStyleCnt="7"/>
      <dgm:spPr/>
    </dgm:pt>
    <dgm:pt modelId="{90B58CB5-7B76-42F1-904F-E9E3D63C2E13}" type="pres">
      <dgm:prSet presAssocID="{BCA82367-6C80-4151-878E-87A3F72EFADD}" presName="node" presStyleLbl="node1" presStyleIdx="4" presStyleCnt="8">
        <dgm:presLayoutVars>
          <dgm:bulletEnabled val="1"/>
        </dgm:presLayoutVars>
      </dgm:prSet>
      <dgm:spPr/>
    </dgm:pt>
    <dgm:pt modelId="{1E37859E-04E0-4564-B244-31A00A9E1A91}" type="pres">
      <dgm:prSet presAssocID="{5810ECC7-666C-4BCD-9F03-2682483E403C}" presName="sibTrans" presStyleLbl="sibTrans1D1" presStyleIdx="4" presStyleCnt="7"/>
      <dgm:spPr/>
    </dgm:pt>
    <dgm:pt modelId="{915F7992-A022-46C6-98D7-43BCD1A0AC64}" type="pres">
      <dgm:prSet presAssocID="{5810ECC7-666C-4BCD-9F03-2682483E403C}" presName="connectorText" presStyleLbl="sibTrans1D1" presStyleIdx="4" presStyleCnt="7"/>
      <dgm:spPr/>
    </dgm:pt>
    <dgm:pt modelId="{D5FA933C-FB49-4C44-9C1B-D080CE1B6B19}" type="pres">
      <dgm:prSet presAssocID="{523FD6BB-F65C-41F4-97C0-427098D97836}" presName="node" presStyleLbl="node1" presStyleIdx="5" presStyleCnt="8">
        <dgm:presLayoutVars>
          <dgm:bulletEnabled val="1"/>
        </dgm:presLayoutVars>
      </dgm:prSet>
      <dgm:spPr/>
    </dgm:pt>
    <dgm:pt modelId="{C4EDD1B1-3BB3-4B30-A843-60975B7B1B47}" type="pres">
      <dgm:prSet presAssocID="{62527309-7EC2-4A3F-82A7-E36D81474712}" presName="sibTrans" presStyleLbl="sibTrans1D1" presStyleIdx="5" presStyleCnt="7"/>
      <dgm:spPr/>
    </dgm:pt>
    <dgm:pt modelId="{19F71FC3-B6BD-46F3-8B38-08611198BA8C}" type="pres">
      <dgm:prSet presAssocID="{62527309-7EC2-4A3F-82A7-E36D81474712}" presName="connectorText" presStyleLbl="sibTrans1D1" presStyleIdx="5" presStyleCnt="7"/>
      <dgm:spPr/>
    </dgm:pt>
    <dgm:pt modelId="{03A6DFD1-E2A8-4947-B54E-EE3DD0BE980F}" type="pres">
      <dgm:prSet presAssocID="{90C8F558-3803-4B6A-B66F-3D928FB990ED}" presName="node" presStyleLbl="node1" presStyleIdx="6" presStyleCnt="8">
        <dgm:presLayoutVars>
          <dgm:bulletEnabled val="1"/>
        </dgm:presLayoutVars>
      </dgm:prSet>
      <dgm:spPr/>
    </dgm:pt>
    <dgm:pt modelId="{0DE3CE33-AA25-4BEC-AB0E-6498E95481D0}" type="pres">
      <dgm:prSet presAssocID="{98DA06BE-9EDD-44A2-ACF8-05267169C8C1}" presName="sibTrans" presStyleLbl="sibTrans1D1" presStyleIdx="6" presStyleCnt="7"/>
      <dgm:spPr/>
    </dgm:pt>
    <dgm:pt modelId="{69E7AE42-13CA-493B-9033-6B13AEA84310}" type="pres">
      <dgm:prSet presAssocID="{98DA06BE-9EDD-44A2-ACF8-05267169C8C1}" presName="connectorText" presStyleLbl="sibTrans1D1" presStyleIdx="6" presStyleCnt="7"/>
      <dgm:spPr/>
    </dgm:pt>
    <dgm:pt modelId="{566B3009-46DD-4E42-9772-5F43934DBAD8}" type="pres">
      <dgm:prSet presAssocID="{692A9AE9-C446-4B81-8E10-DB9DAD5E593E}" presName="node" presStyleLbl="node1" presStyleIdx="7" presStyleCnt="8">
        <dgm:presLayoutVars>
          <dgm:bulletEnabled val="1"/>
        </dgm:presLayoutVars>
      </dgm:prSet>
      <dgm:spPr/>
    </dgm:pt>
  </dgm:ptLst>
  <dgm:cxnLst>
    <dgm:cxn modelId="{A0A43601-8045-48BB-BAAE-F58969B053AD}" srcId="{46FCE360-9930-4A52-B56E-9E89A3C720C8}" destId="{A0DD46BC-AACC-4B40-B191-B0EBB84527E7}" srcOrd="0" destOrd="0" parTransId="{5300BF6C-C2E3-4A9D-A630-5C2A9F04B589}" sibTransId="{1A22EB83-BC7C-4C56-A7F2-D82B718BB4B5}"/>
    <dgm:cxn modelId="{EB853701-52D9-4468-B8B8-0E8D98F2638B}" type="presOf" srcId="{40F8F822-DD6C-4E76-8C51-0A0FAC156951}" destId="{19C95C2E-044A-4743-896E-AD52C9F4950E}" srcOrd="0" destOrd="0" presId="urn:microsoft.com/office/officeart/2005/8/layout/bProcess3"/>
    <dgm:cxn modelId="{186A4103-04D4-4E3B-8494-298B18CC9743}" srcId="{46FCE360-9930-4A52-B56E-9E89A3C720C8}" destId="{B45A0922-55B6-494C-95EA-9807D643387E}" srcOrd="2" destOrd="0" parTransId="{3767F30F-D7BB-4C2E-BBBD-82E3769DA92D}" sibTransId="{EA4AF2B8-A2B9-4008-9075-E92FD4480397}"/>
    <dgm:cxn modelId="{2017AC0C-0BB9-49EB-B5F2-211B37B6F99D}" type="presOf" srcId="{1A22EB83-BC7C-4C56-A7F2-D82B718BB4B5}" destId="{4703412C-11D6-45EE-8466-DB7994DBB55C}" srcOrd="1" destOrd="0" presId="urn:microsoft.com/office/officeart/2005/8/layout/bProcess3"/>
    <dgm:cxn modelId="{D212AA11-37D2-4418-A8A1-A97BA0C17367}" type="presOf" srcId="{40F8F822-DD6C-4E76-8C51-0A0FAC156951}" destId="{BF8C24E3-58E7-40F1-97C3-AD54F3E54895}" srcOrd="1" destOrd="0" presId="urn:microsoft.com/office/officeart/2005/8/layout/bProcess3"/>
    <dgm:cxn modelId="{7C41AC18-EAF3-4AB6-8333-3ACBFF4DBBCA}" type="presOf" srcId="{62527309-7EC2-4A3F-82A7-E36D81474712}" destId="{C4EDD1B1-3BB3-4B30-A843-60975B7B1B47}" srcOrd="0" destOrd="0" presId="urn:microsoft.com/office/officeart/2005/8/layout/bProcess3"/>
    <dgm:cxn modelId="{F3D71322-CC24-4073-BF0F-E7F604BB4B73}" type="presOf" srcId="{692A9AE9-C446-4B81-8E10-DB9DAD5E593E}" destId="{566B3009-46DD-4E42-9772-5F43934DBAD8}" srcOrd="0" destOrd="0" presId="urn:microsoft.com/office/officeart/2005/8/layout/bProcess3"/>
    <dgm:cxn modelId="{14E84225-24C0-491D-9670-78787FFC671D}" srcId="{46FCE360-9930-4A52-B56E-9E89A3C720C8}" destId="{523FD6BB-F65C-41F4-97C0-427098D97836}" srcOrd="5" destOrd="0" parTransId="{6A455D2A-E997-4FFB-A57C-06FA1E85E62C}" sibTransId="{62527309-7EC2-4A3F-82A7-E36D81474712}"/>
    <dgm:cxn modelId="{71E7F925-BA88-4382-9E2C-215334C3A178}" type="presOf" srcId="{98DA06BE-9EDD-44A2-ACF8-05267169C8C1}" destId="{69E7AE42-13CA-493B-9033-6B13AEA84310}" srcOrd="1" destOrd="0" presId="urn:microsoft.com/office/officeart/2005/8/layout/bProcess3"/>
    <dgm:cxn modelId="{E051E828-237E-4E50-9691-63CFA03EE982}" type="presOf" srcId="{EA4AF2B8-A2B9-4008-9075-E92FD4480397}" destId="{6389729B-8FE4-4882-B263-A207B68E40CB}" srcOrd="0" destOrd="0" presId="urn:microsoft.com/office/officeart/2005/8/layout/bProcess3"/>
    <dgm:cxn modelId="{560A8130-9C01-4F8C-9F8C-BB1A659D76FB}" type="presOf" srcId="{1E71B099-B972-4721-9EA2-69A7D0CA3621}" destId="{7F883FD9-8DD7-4723-AC65-EB47FD41229F}" srcOrd="0" destOrd="0" presId="urn:microsoft.com/office/officeart/2005/8/layout/bProcess3"/>
    <dgm:cxn modelId="{F1B8875C-8073-41E3-BFAF-7DFC30A3A79B}" srcId="{46FCE360-9930-4A52-B56E-9E89A3C720C8}" destId="{1E4F9EAE-46FD-4A8B-A867-90B68192D11B}" srcOrd="3" destOrd="0" parTransId="{900FEEC3-2D99-4383-9191-E77D96B0FDF6}" sibTransId="{40F8F822-DD6C-4E76-8C51-0A0FAC156951}"/>
    <dgm:cxn modelId="{E009A741-90F2-49BE-92D6-D2E4105C0ECD}" type="presOf" srcId="{1E4F9EAE-46FD-4A8B-A867-90B68192D11B}" destId="{B0313965-A40F-43D5-BA1C-3AE46972734C}" srcOrd="0" destOrd="0" presId="urn:microsoft.com/office/officeart/2005/8/layout/bProcess3"/>
    <dgm:cxn modelId="{A6167644-7ED1-42E1-B3B3-1A2B11475720}" type="presOf" srcId="{B45A0922-55B6-494C-95EA-9807D643387E}" destId="{8D5F1D64-2012-4D51-9FD2-2DE1E3C87DDD}" srcOrd="0" destOrd="0" presId="urn:microsoft.com/office/officeart/2005/8/layout/bProcess3"/>
    <dgm:cxn modelId="{F47E5371-585A-473B-A2BC-2A6798B0856D}" type="presOf" srcId="{62527309-7EC2-4A3F-82A7-E36D81474712}" destId="{19F71FC3-B6BD-46F3-8B38-08611198BA8C}" srcOrd="1" destOrd="0" presId="urn:microsoft.com/office/officeart/2005/8/layout/bProcess3"/>
    <dgm:cxn modelId="{87362773-3EDE-4FB9-8FAC-802D7D5CEE30}" srcId="{46FCE360-9930-4A52-B56E-9E89A3C720C8}" destId="{692A9AE9-C446-4B81-8E10-DB9DAD5E593E}" srcOrd="7" destOrd="0" parTransId="{EEAB6730-C031-4D1F-BB80-8770C3558B4A}" sibTransId="{67D2DBF3-19CD-43B1-998D-2892E5F36E38}"/>
    <dgm:cxn modelId="{0DC3DB57-02B3-45D1-8460-D5222D492788}" srcId="{46FCE360-9930-4A52-B56E-9E89A3C720C8}" destId="{1E71B099-B972-4721-9EA2-69A7D0CA3621}" srcOrd="1" destOrd="0" parTransId="{2A1D2C0E-2A29-4A35-8A9F-299E8061C336}" sibTransId="{CC150DDE-8488-4D01-85D3-0427FA5618B6}"/>
    <dgm:cxn modelId="{54007759-8DB6-4801-A5AA-15EA9C7276BD}" type="presOf" srcId="{EA4AF2B8-A2B9-4008-9075-E92FD4480397}" destId="{A0839833-9F47-4F4B-958C-87E7D17D5837}" srcOrd="1" destOrd="0" presId="urn:microsoft.com/office/officeart/2005/8/layout/bProcess3"/>
    <dgm:cxn modelId="{E6456C5A-4779-4C61-95EB-0AAC821E7ED0}" type="presOf" srcId="{98DA06BE-9EDD-44A2-ACF8-05267169C8C1}" destId="{0DE3CE33-AA25-4BEC-AB0E-6498E95481D0}" srcOrd="0" destOrd="0" presId="urn:microsoft.com/office/officeart/2005/8/layout/bProcess3"/>
    <dgm:cxn modelId="{C3117B8E-20C4-47F4-8045-9CCB7ABC710E}" type="presOf" srcId="{1A22EB83-BC7C-4C56-A7F2-D82B718BB4B5}" destId="{F76F2453-7174-42C6-B405-3C0E1B285F78}" srcOrd="0" destOrd="0" presId="urn:microsoft.com/office/officeart/2005/8/layout/bProcess3"/>
    <dgm:cxn modelId="{5B45AC94-D153-425C-AA48-151CFED47A88}" type="presOf" srcId="{523FD6BB-F65C-41F4-97C0-427098D97836}" destId="{D5FA933C-FB49-4C44-9C1B-D080CE1B6B19}" srcOrd="0" destOrd="0" presId="urn:microsoft.com/office/officeart/2005/8/layout/bProcess3"/>
    <dgm:cxn modelId="{9DA84AA3-57FB-455F-9630-22E8A6D64E69}" type="presOf" srcId="{46FCE360-9930-4A52-B56E-9E89A3C720C8}" destId="{E1B06ED0-2379-4BE9-A3DE-9274BBE8AFE9}" srcOrd="0" destOrd="0" presId="urn:microsoft.com/office/officeart/2005/8/layout/bProcess3"/>
    <dgm:cxn modelId="{74EDEAB3-8B4C-463E-A251-79C0F53EABAE}" type="presOf" srcId="{90C8F558-3803-4B6A-B66F-3D928FB990ED}" destId="{03A6DFD1-E2A8-4947-B54E-EE3DD0BE980F}" srcOrd="0" destOrd="0" presId="urn:microsoft.com/office/officeart/2005/8/layout/bProcess3"/>
    <dgm:cxn modelId="{BCBA48C0-2B2D-4A43-A230-8480813F4A50}" srcId="{46FCE360-9930-4A52-B56E-9E89A3C720C8}" destId="{BCA82367-6C80-4151-878E-87A3F72EFADD}" srcOrd="4" destOrd="0" parTransId="{2544B794-5D1F-469F-8C7B-B0320968D13C}" sibTransId="{5810ECC7-666C-4BCD-9F03-2682483E403C}"/>
    <dgm:cxn modelId="{527ABAC9-5CD4-469D-B048-2C1A662AF5C7}" type="presOf" srcId="{BCA82367-6C80-4151-878E-87A3F72EFADD}" destId="{90B58CB5-7B76-42F1-904F-E9E3D63C2E13}" srcOrd="0" destOrd="0" presId="urn:microsoft.com/office/officeart/2005/8/layout/bProcess3"/>
    <dgm:cxn modelId="{908940D2-6153-4DC2-A8F4-D9A3E48801E1}" type="presOf" srcId="{CC150DDE-8488-4D01-85D3-0427FA5618B6}" destId="{A51AC35D-9D3E-49F0-9140-2D8BC0E15600}" srcOrd="1" destOrd="0" presId="urn:microsoft.com/office/officeart/2005/8/layout/bProcess3"/>
    <dgm:cxn modelId="{FA3B72D2-9AD1-4220-A878-691CB326CC14}" type="presOf" srcId="{5810ECC7-666C-4BCD-9F03-2682483E403C}" destId="{1E37859E-04E0-4564-B244-31A00A9E1A91}" srcOrd="0" destOrd="0" presId="urn:microsoft.com/office/officeart/2005/8/layout/bProcess3"/>
    <dgm:cxn modelId="{DA6841D3-1A5D-4F63-A4A4-2E981596635C}" type="presOf" srcId="{CC150DDE-8488-4D01-85D3-0427FA5618B6}" destId="{F8E828FD-CCA1-419A-83F8-40CA62989D8C}" srcOrd="0" destOrd="0" presId="urn:microsoft.com/office/officeart/2005/8/layout/bProcess3"/>
    <dgm:cxn modelId="{B8603DD5-5362-43BA-BA59-EE74EB01ADF1}" type="presOf" srcId="{5810ECC7-666C-4BCD-9F03-2682483E403C}" destId="{915F7992-A022-46C6-98D7-43BCD1A0AC64}" srcOrd="1" destOrd="0" presId="urn:microsoft.com/office/officeart/2005/8/layout/bProcess3"/>
    <dgm:cxn modelId="{309224FB-9ED0-4A69-9093-C6CF0DB859C4}" type="presOf" srcId="{A0DD46BC-AACC-4B40-B191-B0EBB84527E7}" destId="{D7E44596-4A96-4315-9152-1E80649D26A6}" srcOrd="0" destOrd="0" presId="urn:microsoft.com/office/officeart/2005/8/layout/bProcess3"/>
    <dgm:cxn modelId="{D8EFE7FB-FCBB-4521-9505-1C973962FF13}" srcId="{46FCE360-9930-4A52-B56E-9E89A3C720C8}" destId="{90C8F558-3803-4B6A-B66F-3D928FB990ED}" srcOrd="6" destOrd="0" parTransId="{59152D20-5118-4262-9225-16B44FCB6A7F}" sibTransId="{98DA06BE-9EDD-44A2-ACF8-05267169C8C1}"/>
    <dgm:cxn modelId="{DE560BF6-FA4A-48FA-BF18-B7525D1964FE}" type="presParOf" srcId="{E1B06ED0-2379-4BE9-A3DE-9274BBE8AFE9}" destId="{D7E44596-4A96-4315-9152-1E80649D26A6}" srcOrd="0" destOrd="0" presId="urn:microsoft.com/office/officeart/2005/8/layout/bProcess3"/>
    <dgm:cxn modelId="{B2471E8B-1A06-4BCD-984B-482308810D08}" type="presParOf" srcId="{E1B06ED0-2379-4BE9-A3DE-9274BBE8AFE9}" destId="{F76F2453-7174-42C6-B405-3C0E1B285F78}" srcOrd="1" destOrd="0" presId="urn:microsoft.com/office/officeart/2005/8/layout/bProcess3"/>
    <dgm:cxn modelId="{16308653-F7F5-4CFD-BDB0-E44C0A5EBD1D}" type="presParOf" srcId="{F76F2453-7174-42C6-B405-3C0E1B285F78}" destId="{4703412C-11D6-45EE-8466-DB7994DBB55C}" srcOrd="0" destOrd="0" presId="urn:microsoft.com/office/officeart/2005/8/layout/bProcess3"/>
    <dgm:cxn modelId="{B56E1A00-3165-4DEE-85E5-8832FB4D6BA4}" type="presParOf" srcId="{E1B06ED0-2379-4BE9-A3DE-9274BBE8AFE9}" destId="{7F883FD9-8DD7-4723-AC65-EB47FD41229F}" srcOrd="2" destOrd="0" presId="urn:microsoft.com/office/officeart/2005/8/layout/bProcess3"/>
    <dgm:cxn modelId="{B0BBB071-7BE5-413E-B470-5FAA27C08136}" type="presParOf" srcId="{E1B06ED0-2379-4BE9-A3DE-9274BBE8AFE9}" destId="{F8E828FD-CCA1-419A-83F8-40CA62989D8C}" srcOrd="3" destOrd="0" presId="urn:microsoft.com/office/officeart/2005/8/layout/bProcess3"/>
    <dgm:cxn modelId="{9C461A82-B108-4D50-907A-41EDD651448A}" type="presParOf" srcId="{F8E828FD-CCA1-419A-83F8-40CA62989D8C}" destId="{A51AC35D-9D3E-49F0-9140-2D8BC0E15600}" srcOrd="0" destOrd="0" presId="urn:microsoft.com/office/officeart/2005/8/layout/bProcess3"/>
    <dgm:cxn modelId="{2D6DDEBE-8C0A-42F7-938F-7E5D4571DE43}" type="presParOf" srcId="{E1B06ED0-2379-4BE9-A3DE-9274BBE8AFE9}" destId="{8D5F1D64-2012-4D51-9FD2-2DE1E3C87DDD}" srcOrd="4" destOrd="0" presId="urn:microsoft.com/office/officeart/2005/8/layout/bProcess3"/>
    <dgm:cxn modelId="{0F9A7A28-90AF-4B19-B94D-242FDF82C587}" type="presParOf" srcId="{E1B06ED0-2379-4BE9-A3DE-9274BBE8AFE9}" destId="{6389729B-8FE4-4882-B263-A207B68E40CB}" srcOrd="5" destOrd="0" presId="urn:microsoft.com/office/officeart/2005/8/layout/bProcess3"/>
    <dgm:cxn modelId="{E9C2C56D-F236-428D-8ACF-23687F219275}" type="presParOf" srcId="{6389729B-8FE4-4882-B263-A207B68E40CB}" destId="{A0839833-9F47-4F4B-958C-87E7D17D5837}" srcOrd="0" destOrd="0" presId="urn:microsoft.com/office/officeart/2005/8/layout/bProcess3"/>
    <dgm:cxn modelId="{B32521CB-06F2-417F-A5D4-6663F038EB06}" type="presParOf" srcId="{E1B06ED0-2379-4BE9-A3DE-9274BBE8AFE9}" destId="{B0313965-A40F-43D5-BA1C-3AE46972734C}" srcOrd="6" destOrd="0" presId="urn:microsoft.com/office/officeart/2005/8/layout/bProcess3"/>
    <dgm:cxn modelId="{E381B27E-7644-4290-82CA-7CD4C12B8E8C}" type="presParOf" srcId="{E1B06ED0-2379-4BE9-A3DE-9274BBE8AFE9}" destId="{19C95C2E-044A-4743-896E-AD52C9F4950E}" srcOrd="7" destOrd="0" presId="urn:microsoft.com/office/officeart/2005/8/layout/bProcess3"/>
    <dgm:cxn modelId="{6329C5B3-8787-4055-9AE2-50599EDCCBCF}" type="presParOf" srcId="{19C95C2E-044A-4743-896E-AD52C9F4950E}" destId="{BF8C24E3-58E7-40F1-97C3-AD54F3E54895}" srcOrd="0" destOrd="0" presId="urn:microsoft.com/office/officeart/2005/8/layout/bProcess3"/>
    <dgm:cxn modelId="{2FAB57A8-6612-4E06-B407-E217DC4E66AA}" type="presParOf" srcId="{E1B06ED0-2379-4BE9-A3DE-9274BBE8AFE9}" destId="{90B58CB5-7B76-42F1-904F-E9E3D63C2E13}" srcOrd="8" destOrd="0" presId="urn:microsoft.com/office/officeart/2005/8/layout/bProcess3"/>
    <dgm:cxn modelId="{428E0C19-AA35-4251-BFA0-9A83F74E0469}" type="presParOf" srcId="{E1B06ED0-2379-4BE9-A3DE-9274BBE8AFE9}" destId="{1E37859E-04E0-4564-B244-31A00A9E1A91}" srcOrd="9" destOrd="0" presId="urn:microsoft.com/office/officeart/2005/8/layout/bProcess3"/>
    <dgm:cxn modelId="{D8F1D4AB-C629-41AE-A2A5-0E235C168C91}" type="presParOf" srcId="{1E37859E-04E0-4564-B244-31A00A9E1A91}" destId="{915F7992-A022-46C6-98D7-43BCD1A0AC64}" srcOrd="0" destOrd="0" presId="urn:microsoft.com/office/officeart/2005/8/layout/bProcess3"/>
    <dgm:cxn modelId="{8874EF63-511E-46E2-ACB6-B5C49A6B9C14}" type="presParOf" srcId="{E1B06ED0-2379-4BE9-A3DE-9274BBE8AFE9}" destId="{D5FA933C-FB49-4C44-9C1B-D080CE1B6B19}" srcOrd="10" destOrd="0" presId="urn:microsoft.com/office/officeart/2005/8/layout/bProcess3"/>
    <dgm:cxn modelId="{183C8F93-F09A-4024-910D-D6B7D4B02249}" type="presParOf" srcId="{E1B06ED0-2379-4BE9-A3DE-9274BBE8AFE9}" destId="{C4EDD1B1-3BB3-4B30-A843-60975B7B1B47}" srcOrd="11" destOrd="0" presId="urn:microsoft.com/office/officeart/2005/8/layout/bProcess3"/>
    <dgm:cxn modelId="{7D661B1C-9641-414A-9DF2-749B747E38B6}" type="presParOf" srcId="{C4EDD1B1-3BB3-4B30-A843-60975B7B1B47}" destId="{19F71FC3-B6BD-46F3-8B38-08611198BA8C}" srcOrd="0" destOrd="0" presId="urn:microsoft.com/office/officeart/2005/8/layout/bProcess3"/>
    <dgm:cxn modelId="{FA2DB9B6-9DEE-4850-A387-48D5C1408C1C}" type="presParOf" srcId="{E1B06ED0-2379-4BE9-A3DE-9274BBE8AFE9}" destId="{03A6DFD1-E2A8-4947-B54E-EE3DD0BE980F}" srcOrd="12" destOrd="0" presId="urn:microsoft.com/office/officeart/2005/8/layout/bProcess3"/>
    <dgm:cxn modelId="{D5152300-736F-4A4F-99C6-697AD184028A}" type="presParOf" srcId="{E1B06ED0-2379-4BE9-A3DE-9274BBE8AFE9}" destId="{0DE3CE33-AA25-4BEC-AB0E-6498E95481D0}" srcOrd="13" destOrd="0" presId="urn:microsoft.com/office/officeart/2005/8/layout/bProcess3"/>
    <dgm:cxn modelId="{E2036F6D-77C0-49FF-B216-868CB68C5FE0}" type="presParOf" srcId="{0DE3CE33-AA25-4BEC-AB0E-6498E95481D0}" destId="{69E7AE42-13CA-493B-9033-6B13AEA84310}" srcOrd="0" destOrd="0" presId="urn:microsoft.com/office/officeart/2005/8/layout/bProcess3"/>
    <dgm:cxn modelId="{6105283A-DF00-44A7-BD46-A1D73B29E959}" type="presParOf" srcId="{E1B06ED0-2379-4BE9-A3DE-9274BBE8AFE9}" destId="{566B3009-46DD-4E42-9772-5F43934DBAD8}"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6F2453-7174-42C6-B405-3C0E1B285F78}">
      <dsp:nvSpPr>
        <dsp:cNvPr id="0" name=""/>
        <dsp:cNvSpPr/>
      </dsp:nvSpPr>
      <dsp:spPr>
        <a:xfrm>
          <a:off x="2066952" y="1193125"/>
          <a:ext cx="444769" cy="91440"/>
        </a:xfrm>
        <a:custGeom>
          <a:avLst/>
          <a:gdLst/>
          <a:ahLst/>
          <a:cxnLst/>
          <a:rect l="0" t="0" r="0" b="0"/>
          <a:pathLst>
            <a:path>
              <a:moveTo>
                <a:pt x="0" y="45720"/>
              </a:moveTo>
              <a:lnTo>
                <a:pt x="444769"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277452" y="1236469"/>
        <a:ext cx="23768" cy="4753"/>
      </dsp:txXfrm>
    </dsp:sp>
    <dsp:sp modelId="{D7E44596-4A96-4315-9152-1E80649D26A6}">
      <dsp:nvSpPr>
        <dsp:cNvPr id="0" name=""/>
        <dsp:cNvSpPr/>
      </dsp:nvSpPr>
      <dsp:spPr>
        <a:xfrm>
          <a:off x="1929" y="618799"/>
          <a:ext cx="2066823" cy="1240093"/>
        </a:xfrm>
        <a:prstGeom prst="rect">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GB" sz="2200" kern="1200" dirty="0"/>
            <a:t>Data Importation</a:t>
          </a:r>
        </a:p>
      </dsp:txBody>
      <dsp:txXfrm>
        <a:off x="1929" y="618799"/>
        <a:ext cx="2066823" cy="1240093"/>
      </dsp:txXfrm>
    </dsp:sp>
    <dsp:sp modelId="{F8E828FD-CCA1-419A-83F8-40CA62989D8C}">
      <dsp:nvSpPr>
        <dsp:cNvPr id="0" name=""/>
        <dsp:cNvSpPr/>
      </dsp:nvSpPr>
      <dsp:spPr>
        <a:xfrm>
          <a:off x="4609144" y="1193125"/>
          <a:ext cx="444769" cy="91440"/>
        </a:xfrm>
        <a:custGeom>
          <a:avLst/>
          <a:gdLst/>
          <a:ahLst/>
          <a:cxnLst/>
          <a:rect l="0" t="0" r="0" b="0"/>
          <a:pathLst>
            <a:path>
              <a:moveTo>
                <a:pt x="0" y="45720"/>
              </a:moveTo>
              <a:lnTo>
                <a:pt x="444769" y="45720"/>
              </a:lnTo>
            </a:path>
          </a:pathLst>
        </a:custGeom>
        <a:noFill/>
        <a:ln w="12700" cap="flat" cmpd="sng" algn="ctr">
          <a:solidFill>
            <a:schemeClr val="accent3">
              <a:hueOff val="199668"/>
              <a:satOff val="-1209"/>
              <a:lumOff val="143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819645" y="1236469"/>
        <a:ext cx="23768" cy="4753"/>
      </dsp:txXfrm>
    </dsp:sp>
    <dsp:sp modelId="{7F883FD9-8DD7-4723-AC65-EB47FD41229F}">
      <dsp:nvSpPr>
        <dsp:cNvPr id="0" name=""/>
        <dsp:cNvSpPr/>
      </dsp:nvSpPr>
      <dsp:spPr>
        <a:xfrm>
          <a:off x="2544121" y="618799"/>
          <a:ext cx="2066823" cy="1240093"/>
        </a:xfrm>
        <a:prstGeom prst="rect">
          <a:avLst/>
        </a:prstGeom>
        <a:gradFill rotWithShape="0">
          <a:gsLst>
            <a:gs pos="0">
              <a:schemeClr val="accent3">
                <a:hueOff val="171144"/>
                <a:satOff val="-1036"/>
                <a:lumOff val="1232"/>
                <a:alphaOff val="0"/>
                <a:tint val="65000"/>
                <a:shade val="92000"/>
                <a:satMod val="130000"/>
              </a:schemeClr>
            </a:gs>
            <a:gs pos="45000">
              <a:schemeClr val="accent3">
                <a:hueOff val="171144"/>
                <a:satOff val="-1036"/>
                <a:lumOff val="1232"/>
                <a:alphaOff val="0"/>
                <a:tint val="60000"/>
                <a:shade val="99000"/>
                <a:satMod val="120000"/>
              </a:schemeClr>
            </a:gs>
            <a:gs pos="100000">
              <a:schemeClr val="accent3">
                <a:hueOff val="171144"/>
                <a:satOff val="-1036"/>
                <a:lumOff val="1232"/>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GB" sz="2200" kern="1200" dirty="0"/>
            <a:t>Data Exploration</a:t>
          </a:r>
        </a:p>
      </dsp:txBody>
      <dsp:txXfrm>
        <a:off x="2544121" y="618799"/>
        <a:ext cx="2066823" cy="1240093"/>
      </dsp:txXfrm>
    </dsp:sp>
    <dsp:sp modelId="{6389729B-8FE4-4882-B263-A207B68E40CB}">
      <dsp:nvSpPr>
        <dsp:cNvPr id="0" name=""/>
        <dsp:cNvSpPr/>
      </dsp:nvSpPr>
      <dsp:spPr>
        <a:xfrm>
          <a:off x="7151337" y="1193125"/>
          <a:ext cx="444769" cy="91440"/>
        </a:xfrm>
        <a:custGeom>
          <a:avLst/>
          <a:gdLst/>
          <a:ahLst/>
          <a:cxnLst/>
          <a:rect l="0" t="0" r="0" b="0"/>
          <a:pathLst>
            <a:path>
              <a:moveTo>
                <a:pt x="0" y="45720"/>
              </a:moveTo>
              <a:lnTo>
                <a:pt x="444769" y="45720"/>
              </a:lnTo>
            </a:path>
          </a:pathLst>
        </a:custGeom>
        <a:noFill/>
        <a:ln w="12700" cap="flat" cmpd="sng" algn="ctr">
          <a:solidFill>
            <a:schemeClr val="accent3">
              <a:hueOff val="399335"/>
              <a:satOff val="-2418"/>
              <a:lumOff val="287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7361837" y="1236469"/>
        <a:ext cx="23768" cy="4753"/>
      </dsp:txXfrm>
    </dsp:sp>
    <dsp:sp modelId="{8D5F1D64-2012-4D51-9FD2-2DE1E3C87DDD}">
      <dsp:nvSpPr>
        <dsp:cNvPr id="0" name=""/>
        <dsp:cNvSpPr/>
      </dsp:nvSpPr>
      <dsp:spPr>
        <a:xfrm>
          <a:off x="5086314" y="618799"/>
          <a:ext cx="2066823" cy="1240093"/>
        </a:xfrm>
        <a:prstGeom prst="rect">
          <a:avLst/>
        </a:prstGeom>
        <a:gradFill rotWithShape="0">
          <a:gsLst>
            <a:gs pos="0">
              <a:schemeClr val="accent3">
                <a:hueOff val="342287"/>
                <a:satOff val="-2073"/>
                <a:lumOff val="2465"/>
                <a:alphaOff val="0"/>
                <a:tint val="65000"/>
                <a:shade val="92000"/>
                <a:satMod val="130000"/>
              </a:schemeClr>
            </a:gs>
            <a:gs pos="45000">
              <a:schemeClr val="accent3">
                <a:hueOff val="342287"/>
                <a:satOff val="-2073"/>
                <a:lumOff val="2465"/>
                <a:alphaOff val="0"/>
                <a:tint val="60000"/>
                <a:shade val="99000"/>
                <a:satMod val="120000"/>
              </a:schemeClr>
            </a:gs>
            <a:gs pos="100000">
              <a:schemeClr val="accent3">
                <a:hueOff val="342287"/>
                <a:satOff val="-2073"/>
                <a:lumOff val="2465"/>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GB" sz="2200" kern="1200" dirty="0"/>
            <a:t>Data Cleaning</a:t>
          </a:r>
        </a:p>
      </dsp:txBody>
      <dsp:txXfrm>
        <a:off x="5086314" y="618799"/>
        <a:ext cx="2066823" cy="1240093"/>
      </dsp:txXfrm>
    </dsp:sp>
    <dsp:sp modelId="{19C95C2E-044A-4743-896E-AD52C9F4950E}">
      <dsp:nvSpPr>
        <dsp:cNvPr id="0" name=""/>
        <dsp:cNvSpPr/>
      </dsp:nvSpPr>
      <dsp:spPr>
        <a:xfrm>
          <a:off x="1035341" y="1857092"/>
          <a:ext cx="7626576" cy="444769"/>
        </a:xfrm>
        <a:custGeom>
          <a:avLst/>
          <a:gdLst/>
          <a:ahLst/>
          <a:cxnLst/>
          <a:rect l="0" t="0" r="0" b="0"/>
          <a:pathLst>
            <a:path>
              <a:moveTo>
                <a:pt x="7626576" y="0"/>
              </a:moveTo>
              <a:lnTo>
                <a:pt x="7626576" y="239484"/>
              </a:lnTo>
              <a:lnTo>
                <a:pt x="0" y="239484"/>
              </a:lnTo>
              <a:lnTo>
                <a:pt x="0" y="444769"/>
              </a:lnTo>
            </a:path>
          </a:pathLst>
        </a:custGeom>
        <a:noFill/>
        <a:ln w="12700" cap="flat" cmpd="sng" algn="ctr">
          <a:solidFill>
            <a:schemeClr val="accent3">
              <a:hueOff val="599003"/>
              <a:satOff val="-3627"/>
              <a:lumOff val="431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657595" y="2077100"/>
        <a:ext cx="382068" cy="4753"/>
      </dsp:txXfrm>
    </dsp:sp>
    <dsp:sp modelId="{B0313965-A40F-43D5-BA1C-3AE46972734C}">
      <dsp:nvSpPr>
        <dsp:cNvPr id="0" name=""/>
        <dsp:cNvSpPr/>
      </dsp:nvSpPr>
      <dsp:spPr>
        <a:xfrm>
          <a:off x="7628506" y="618799"/>
          <a:ext cx="2066823" cy="1240093"/>
        </a:xfrm>
        <a:prstGeom prst="rect">
          <a:avLst/>
        </a:prstGeom>
        <a:gradFill rotWithShape="0">
          <a:gsLst>
            <a:gs pos="0">
              <a:schemeClr val="accent3">
                <a:hueOff val="513431"/>
                <a:satOff val="-3109"/>
                <a:lumOff val="3697"/>
                <a:alphaOff val="0"/>
                <a:tint val="65000"/>
                <a:shade val="92000"/>
                <a:satMod val="130000"/>
              </a:schemeClr>
            </a:gs>
            <a:gs pos="45000">
              <a:schemeClr val="accent3">
                <a:hueOff val="513431"/>
                <a:satOff val="-3109"/>
                <a:lumOff val="3697"/>
                <a:alphaOff val="0"/>
                <a:tint val="60000"/>
                <a:shade val="99000"/>
                <a:satMod val="120000"/>
              </a:schemeClr>
            </a:gs>
            <a:gs pos="100000">
              <a:schemeClr val="accent3">
                <a:hueOff val="513431"/>
                <a:satOff val="-3109"/>
                <a:lumOff val="3697"/>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GB" sz="2200" kern="1200" dirty="0"/>
            <a:t>Data Transformation</a:t>
          </a:r>
        </a:p>
      </dsp:txBody>
      <dsp:txXfrm>
        <a:off x="7628506" y="618799"/>
        <a:ext cx="2066823" cy="1240093"/>
      </dsp:txXfrm>
    </dsp:sp>
    <dsp:sp modelId="{1E37859E-04E0-4564-B244-31A00A9E1A91}">
      <dsp:nvSpPr>
        <dsp:cNvPr id="0" name=""/>
        <dsp:cNvSpPr/>
      </dsp:nvSpPr>
      <dsp:spPr>
        <a:xfrm>
          <a:off x="2066952" y="2908589"/>
          <a:ext cx="444769" cy="91440"/>
        </a:xfrm>
        <a:custGeom>
          <a:avLst/>
          <a:gdLst/>
          <a:ahLst/>
          <a:cxnLst/>
          <a:rect l="0" t="0" r="0" b="0"/>
          <a:pathLst>
            <a:path>
              <a:moveTo>
                <a:pt x="0" y="45720"/>
              </a:moveTo>
              <a:lnTo>
                <a:pt x="444769" y="45720"/>
              </a:lnTo>
            </a:path>
          </a:pathLst>
        </a:custGeom>
        <a:noFill/>
        <a:ln w="12700" cap="flat" cmpd="sng" algn="ctr">
          <a:solidFill>
            <a:schemeClr val="accent3">
              <a:hueOff val="798670"/>
              <a:satOff val="-4837"/>
              <a:lumOff val="575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277452" y="2951932"/>
        <a:ext cx="23768" cy="4753"/>
      </dsp:txXfrm>
    </dsp:sp>
    <dsp:sp modelId="{90B58CB5-7B76-42F1-904F-E9E3D63C2E13}">
      <dsp:nvSpPr>
        <dsp:cNvPr id="0" name=""/>
        <dsp:cNvSpPr/>
      </dsp:nvSpPr>
      <dsp:spPr>
        <a:xfrm>
          <a:off x="1929" y="2334262"/>
          <a:ext cx="2066823" cy="1240093"/>
        </a:xfrm>
        <a:prstGeom prst="rect">
          <a:avLst/>
        </a:prstGeom>
        <a:gradFill rotWithShape="0">
          <a:gsLst>
            <a:gs pos="0">
              <a:schemeClr val="accent3">
                <a:hueOff val="684574"/>
                <a:satOff val="-4146"/>
                <a:lumOff val="4930"/>
                <a:alphaOff val="0"/>
                <a:tint val="65000"/>
                <a:shade val="92000"/>
                <a:satMod val="130000"/>
              </a:schemeClr>
            </a:gs>
            <a:gs pos="45000">
              <a:schemeClr val="accent3">
                <a:hueOff val="684574"/>
                <a:satOff val="-4146"/>
                <a:lumOff val="4930"/>
                <a:alphaOff val="0"/>
                <a:tint val="60000"/>
                <a:shade val="99000"/>
                <a:satMod val="120000"/>
              </a:schemeClr>
            </a:gs>
            <a:gs pos="100000">
              <a:schemeClr val="accent3">
                <a:hueOff val="684574"/>
                <a:satOff val="-4146"/>
                <a:lumOff val="493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GB" sz="2200" kern="1200" dirty="0"/>
            <a:t>Models Building</a:t>
          </a:r>
        </a:p>
      </dsp:txBody>
      <dsp:txXfrm>
        <a:off x="1929" y="2334262"/>
        <a:ext cx="2066823" cy="1240093"/>
      </dsp:txXfrm>
    </dsp:sp>
    <dsp:sp modelId="{C4EDD1B1-3BB3-4B30-A843-60975B7B1B47}">
      <dsp:nvSpPr>
        <dsp:cNvPr id="0" name=""/>
        <dsp:cNvSpPr/>
      </dsp:nvSpPr>
      <dsp:spPr>
        <a:xfrm>
          <a:off x="4609144" y="2908589"/>
          <a:ext cx="444769" cy="91440"/>
        </a:xfrm>
        <a:custGeom>
          <a:avLst/>
          <a:gdLst/>
          <a:ahLst/>
          <a:cxnLst/>
          <a:rect l="0" t="0" r="0" b="0"/>
          <a:pathLst>
            <a:path>
              <a:moveTo>
                <a:pt x="0" y="45720"/>
              </a:moveTo>
              <a:lnTo>
                <a:pt x="444769" y="45720"/>
              </a:lnTo>
            </a:path>
          </a:pathLst>
        </a:custGeom>
        <a:noFill/>
        <a:ln w="12700" cap="flat" cmpd="sng" algn="ctr">
          <a:solidFill>
            <a:schemeClr val="accent3">
              <a:hueOff val="998337"/>
              <a:satOff val="-6046"/>
              <a:lumOff val="718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819645" y="2951932"/>
        <a:ext cx="23768" cy="4753"/>
      </dsp:txXfrm>
    </dsp:sp>
    <dsp:sp modelId="{D5FA933C-FB49-4C44-9C1B-D080CE1B6B19}">
      <dsp:nvSpPr>
        <dsp:cNvPr id="0" name=""/>
        <dsp:cNvSpPr/>
      </dsp:nvSpPr>
      <dsp:spPr>
        <a:xfrm>
          <a:off x="2544121" y="2334262"/>
          <a:ext cx="2066823" cy="1240093"/>
        </a:xfrm>
        <a:prstGeom prst="rect">
          <a:avLst/>
        </a:prstGeom>
        <a:gradFill rotWithShape="0">
          <a:gsLst>
            <a:gs pos="0">
              <a:schemeClr val="accent3">
                <a:hueOff val="855718"/>
                <a:satOff val="-5182"/>
                <a:lumOff val="6162"/>
                <a:alphaOff val="0"/>
                <a:tint val="65000"/>
                <a:shade val="92000"/>
                <a:satMod val="130000"/>
              </a:schemeClr>
            </a:gs>
            <a:gs pos="45000">
              <a:schemeClr val="accent3">
                <a:hueOff val="855718"/>
                <a:satOff val="-5182"/>
                <a:lumOff val="6162"/>
                <a:alphaOff val="0"/>
                <a:tint val="60000"/>
                <a:shade val="99000"/>
                <a:satMod val="120000"/>
              </a:schemeClr>
            </a:gs>
            <a:gs pos="100000">
              <a:schemeClr val="accent3">
                <a:hueOff val="855718"/>
                <a:satOff val="-5182"/>
                <a:lumOff val="6162"/>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GB" sz="2200" kern="1200" dirty="0"/>
            <a:t>Evaluation of Models</a:t>
          </a:r>
        </a:p>
      </dsp:txBody>
      <dsp:txXfrm>
        <a:off x="2544121" y="2334262"/>
        <a:ext cx="2066823" cy="1240093"/>
      </dsp:txXfrm>
    </dsp:sp>
    <dsp:sp modelId="{0DE3CE33-AA25-4BEC-AB0E-6498E95481D0}">
      <dsp:nvSpPr>
        <dsp:cNvPr id="0" name=""/>
        <dsp:cNvSpPr/>
      </dsp:nvSpPr>
      <dsp:spPr>
        <a:xfrm>
          <a:off x="7151337" y="2908589"/>
          <a:ext cx="444769" cy="91440"/>
        </a:xfrm>
        <a:custGeom>
          <a:avLst/>
          <a:gdLst/>
          <a:ahLst/>
          <a:cxnLst/>
          <a:rect l="0" t="0" r="0" b="0"/>
          <a:pathLst>
            <a:path>
              <a:moveTo>
                <a:pt x="0" y="45720"/>
              </a:moveTo>
              <a:lnTo>
                <a:pt x="444769" y="45720"/>
              </a:lnTo>
            </a:path>
          </a:pathLst>
        </a:custGeom>
        <a:noFill/>
        <a:ln w="12700" cap="flat" cmpd="sng" algn="ctr">
          <a:solidFill>
            <a:schemeClr val="accent3">
              <a:hueOff val="1198005"/>
              <a:satOff val="-7255"/>
              <a:lumOff val="862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7361837" y="2951932"/>
        <a:ext cx="23768" cy="4753"/>
      </dsp:txXfrm>
    </dsp:sp>
    <dsp:sp modelId="{03A6DFD1-E2A8-4947-B54E-EE3DD0BE980F}">
      <dsp:nvSpPr>
        <dsp:cNvPr id="0" name=""/>
        <dsp:cNvSpPr/>
      </dsp:nvSpPr>
      <dsp:spPr>
        <a:xfrm>
          <a:off x="5086314" y="2334262"/>
          <a:ext cx="2066823" cy="1240093"/>
        </a:xfrm>
        <a:prstGeom prst="rect">
          <a:avLst/>
        </a:prstGeom>
        <a:gradFill rotWithShape="0">
          <a:gsLst>
            <a:gs pos="0">
              <a:schemeClr val="accent3">
                <a:hueOff val="1026862"/>
                <a:satOff val="-6219"/>
                <a:lumOff val="7395"/>
                <a:alphaOff val="0"/>
                <a:tint val="65000"/>
                <a:shade val="92000"/>
                <a:satMod val="130000"/>
              </a:schemeClr>
            </a:gs>
            <a:gs pos="45000">
              <a:schemeClr val="accent3">
                <a:hueOff val="1026862"/>
                <a:satOff val="-6219"/>
                <a:lumOff val="7395"/>
                <a:alphaOff val="0"/>
                <a:tint val="60000"/>
                <a:shade val="99000"/>
                <a:satMod val="120000"/>
              </a:schemeClr>
            </a:gs>
            <a:gs pos="100000">
              <a:schemeClr val="accent3">
                <a:hueOff val="1026862"/>
                <a:satOff val="-6219"/>
                <a:lumOff val="7395"/>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GB" sz="2200" kern="1200" dirty="0"/>
            <a:t>Selection of Model</a:t>
          </a:r>
        </a:p>
      </dsp:txBody>
      <dsp:txXfrm>
        <a:off x="5086314" y="2334262"/>
        <a:ext cx="2066823" cy="1240093"/>
      </dsp:txXfrm>
    </dsp:sp>
    <dsp:sp modelId="{566B3009-46DD-4E42-9772-5F43934DBAD8}">
      <dsp:nvSpPr>
        <dsp:cNvPr id="0" name=""/>
        <dsp:cNvSpPr/>
      </dsp:nvSpPr>
      <dsp:spPr>
        <a:xfrm>
          <a:off x="7628506" y="2334262"/>
          <a:ext cx="2066823" cy="1240093"/>
        </a:xfrm>
        <a:prstGeom prst="rect">
          <a:avLst/>
        </a:prstGeom>
        <a:gradFill rotWithShape="0">
          <a:gsLst>
            <a:gs pos="0">
              <a:schemeClr val="accent3">
                <a:hueOff val="1198005"/>
                <a:satOff val="-7255"/>
                <a:lumOff val="8627"/>
                <a:alphaOff val="0"/>
                <a:tint val="65000"/>
                <a:shade val="92000"/>
                <a:satMod val="130000"/>
              </a:schemeClr>
            </a:gs>
            <a:gs pos="45000">
              <a:schemeClr val="accent3">
                <a:hueOff val="1198005"/>
                <a:satOff val="-7255"/>
                <a:lumOff val="8627"/>
                <a:alphaOff val="0"/>
                <a:tint val="60000"/>
                <a:shade val="99000"/>
                <a:satMod val="120000"/>
              </a:schemeClr>
            </a:gs>
            <a:gs pos="100000">
              <a:schemeClr val="accent3">
                <a:hueOff val="1198005"/>
                <a:satOff val="-7255"/>
                <a:lumOff val="8627"/>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GB" sz="2200" kern="1200" dirty="0"/>
            <a:t>Fine Tuning the Model</a:t>
          </a:r>
        </a:p>
      </dsp:txBody>
      <dsp:txXfrm>
        <a:off x="7628506" y="2334262"/>
        <a:ext cx="2066823" cy="124009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7/21/2021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7/21/2021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7/21/2021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7/21/2021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7/21/2021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060D-F93B-472D-BC27-AC0C68D55C56}"/>
              </a:ext>
            </a:extLst>
          </p:cNvPr>
          <p:cNvSpPr>
            <a:spLocks noGrp="1"/>
          </p:cNvSpPr>
          <p:nvPr>
            <p:ph type="ctrTitle"/>
          </p:nvPr>
        </p:nvSpPr>
        <p:spPr>
          <a:xfrm>
            <a:off x="1396538" y="3150108"/>
            <a:ext cx="9398923" cy="1143000"/>
          </a:xfrm>
        </p:spPr>
        <p:txBody>
          <a:bodyPr>
            <a:normAutofit fontScale="90000"/>
          </a:bodyPr>
          <a:lstStyle/>
          <a:p>
            <a:r>
              <a:rPr lang="en-GB" b="1" dirty="0">
                <a:latin typeface="Bell MT" panose="02020503060305020303" pitchFamily="18" charset="0"/>
              </a:rPr>
              <a:t>House Price Prediction</a:t>
            </a:r>
          </a:p>
        </p:txBody>
      </p:sp>
      <p:sp>
        <p:nvSpPr>
          <p:cNvPr id="4" name="TextBox 3">
            <a:extLst>
              <a:ext uri="{FF2B5EF4-FFF2-40B4-BE49-F238E27FC236}">
                <a16:creationId xmlns:a16="http://schemas.microsoft.com/office/drawing/2014/main" id="{F20F874C-1C0E-4A21-BD29-98EEE220E981}"/>
              </a:ext>
            </a:extLst>
          </p:cNvPr>
          <p:cNvSpPr txBox="1"/>
          <p:nvPr/>
        </p:nvSpPr>
        <p:spPr>
          <a:xfrm>
            <a:off x="955962" y="5134446"/>
            <a:ext cx="4414059" cy="646331"/>
          </a:xfrm>
          <a:prstGeom prst="rect">
            <a:avLst/>
          </a:prstGeom>
          <a:noFill/>
        </p:spPr>
        <p:txBody>
          <a:bodyPr wrap="square" rtlCol="0">
            <a:spAutoFit/>
          </a:bodyPr>
          <a:lstStyle/>
          <a:p>
            <a:r>
              <a:rPr lang="en-GB" dirty="0">
                <a:latin typeface="Bell MT" panose="02020503060305020303" pitchFamily="18" charset="0"/>
              </a:rPr>
              <a:t>Machine Learning project by :–</a:t>
            </a:r>
          </a:p>
          <a:p>
            <a:r>
              <a:rPr lang="en-GB" dirty="0">
                <a:latin typeface="Bell MT" panose="02020503060305020303" pitchFamily="18" charset="0"/>
              </a:rPr>
              <a:t>Megnath</a:t>
            </a:r>
          </a:p>
        </p:txBody>
      </p:sp>
      <p:sp>
        <p:nvSpPr>
          <p:cNvPr id="5" name="TextBox 4">
            <a:extLst>
              <a:ext uri="{FF2B5EF4-FFF2-40B4-BE49-F238E27FC236}">
                <a16:creationId xmlns:a16="http://schemas.microsoft.com/office/drawing/2014/main" id="{A91A545F-316E-4F9C-A51C-2592B26B808F}"/>
              </a:ext>
            </a:extLst>
          </p:cNvPr>
          <p:cNvSpPr txBox="1"/>
          <p:nvPr/>
        </p:nvSpPr>
        <p:spPr>
          <a:xfrm>
            <a:off x="6821979" y="4995946"/>
            <a:ext cx="4414059" cy="923330"/>
          </a:xfrm>
          <a:prstGeom prst="rect">
            <a:avLst/>
          </a:prstGeom>
          <a:noFill/>
        </p:spPr>
        <p:txBody>
          <a:bodyPr wrap="square" rtlCol="0">
            <a:spAutoFit/>
          </a:bodyPr>
          <a:lstStyle/>
          <a:p>
            <a:r>
              <a:rPr lang="en-GB" dirty="0">
                <a:latin typeface="Bell MT" panose="02020503060305020303" pitchFamily="18" charset="0"/>
              </a:rPr>
              <a:t>GitHub link :</a:t>
            </a:r>
          </a:p>
          <a:p>
            <a:r>
              <a:rPr lang="en-GB" dirty="0">
                <a:latin typeface="Bell MT" panose="02020503060305020303" pitchFamily="18" charset="0"/>
              </a:rPr>
              <a:t>https://github.com/Meg-Megnath/ML-Capstone-Project</a:t>
            </a:r>
          </a:p>
        </p:txBody>
      </p:sp>
    </p:spTree>
    <p:extLst>
      <p:ext uri="{BB962C8B-B14F-4D97-AF65-F5344CB8AC3E}">
        <p14:creationId xmlns:p14="http://schemas.microsoft.com/office/powerpoint/2010/main" val="666618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40DE-F85D-4E52-A5C9-DF43D4A5678B}"/>
              </a:ext>
            </a:extLst>
          </p:cNvPr>
          <p:cNvSpPr>
            <a:spLocks noGrp="1"/>
          </p:cNvSpPr>
          <p:nvPr>
            <p:ph type="title"/>
          </p:nvPr>
        </p:nvSpPr>
        <p:spPr>
          <a:xfrm>
            <a:off x="1097280" y="988906"/>
            <a:ext cx="10058400" cy="748454"/>
          </a:xfrm>
        </p:spPr>
        <p:txBody>
          <a:bodyPr/>
          <a:lstStyle/>
          <a:p>
            <a:pPr algn="ctr"/>
            <a:r>
              <a:rPr lang="en-GB" b="1" dirty="0">
                <a:latin typeface="Bell MT" panose="02020503060305020303" pitchFamily="18" charset="0"/>
              </a:rPr>
              <a:t>Data Transformation</a:t>
            </a:r>
          </a:p>
        </p:txBody>
      </p:sp>
      <p:sp>
        <p:nvSpPr>
          <p:cNvPr id="4" name="TextBox 3">
            <a:extLst>
              <a:ext uri="{FF2B5EF4-FFF2-40B4-BE49-F238E27FC236}">
                <a16:creationId xmlns:a16="http://schemas.microsoft.com/office/drawing/2014/main" id="{10489677-E71B-4FAA-A406-A5D1FC5117B8}"/>
              </a:ext>
            </a:extLst>
          </p:cNvPr>
          <p:cNvSpPr txBox="1"/>
          <p:nvPr/>
        </p:nvSpPr>
        <p:spPr>
          <a:xfrm>
            <a:off x="1097280" y="1968191"/>
            <a:ext cx="4882342" cy="2308324"/>
          </a:xfrm>
          <a:prstGeom prst="rect">
            <a:avLst/>
          </a:prstGeom>
          <a:noFill/>
        </p:spPr>
        <p:txBody>
          <a:bodyPr wrap="square" rtlCol="0">
            <a:spAutoFit/>
          </a:bodyPr>
          <a:lstStyle/>
          <a:p>
            <a:pPr algn="just"/>
            <a:r>
              <a:rPr lang="en-GB" dirty="0">
                <a:latin typeface="Bell MT" panose="02020503060305020303" pitchFamily="18" charset="0"/>
              </a:rPr>
              <a:t>Why apply Label Encoder?</a:t>
            </a:r>
          </a:p>
          <a:p>
            <a:pPr algn="just"/>
            <a:r>
              <a:rPr lang="en-GB" dirty="0">
                <a:latin typeface="Bell MT" panose="02020503060305020303" pitchFamily="18" charset="0"/>
              </a:rPr>
              <a:t>Label Encoding refers to converting the labels into numeric form so as to convert it into the machine-readable form. Machine learning algorithms can then decide in a better way on how those labels must be operated. It is an important pre-processing step for the structured dataset in supervised learning</a:t>
            </a:r>
          </a:p>
        </p:txBody>
      </p:sp>
      <p:sp>
        <p:nvSpPr>
          <p:cNvPr id="11" name="TextBox 10">
            <a:extLst>
              <a:ext uri="{FF2B5EF4-FFF2-40B4-BE49-F238E27FC236}">
                <a16:creationId xmlns:a16="http://schemas.microsoft.com/office/drawing/2014/main" id="{919C44A9-02AF-4C61-98FB-538D1600B9B3}"/>
              </a:ext>
            </a:extLst>
          </p:cNvPr>
          <p:cNvSpPr txBox="1"/>
          <p:nvPr/>
        </p:nvSpPr>
        <p:spPr>
          <a:xfrm>
            <a:off x="1097280" y="4507347"/>
            <a:ext cx="4430684" cy="1200329"/>
          </a:xfrm>
          <a:prstGeom prst="rect">
            <a:avLst/>
          </a:prstGeom>
          <a:noFill/>
        </p:spPr>
        <p:txBody>
          <a:bodyPr wrap="square" rtlCol="0">
            <a:spAutoFit/>
          </a:bodyPr>
          <a:lstStyle/>
          <a:p>
            <a:r>
              <a:rPr lang="en-GB" dirty="0">
                <a:latin typeface="Bell MT" panose="02020503060305020303" pitchFamily="18" charset="0"/>
              </a:rPr>
              <a:t>I chose to do Label encoder(), we can also use scikit learn one hot encoding or </a:t>
            </a:r>
            <a:r>
              <a:rPr lang="en-GB" dirty="0" err="1">
                <a:latin typeface="Bell MT" panose="02020503060305020303" pitchFamily="18" charset="0"/>
              </a:rPr>
              <a:t>pd.get_dummies</a:t>
            </a:r>
            <a:r>
              <a:rPr lang="en-GB" dirty="0">
                <a:latin typeface="Bell MT" panose="02020503060305020303" pitchFamily="18" charset="0"/>
              </a:rPr>
              <a:t>() to deal with categorical datatypes</a:t>
            </a:r>
          </a:p>
        </p:txBody>
      </p:sp>
      <p:pic>
        <p:nvPicPr>
          <p:cNvPr id="8" name="Picture 7">
            <a:extLst>
              <a:ext uri="{FF2B5EF4-FFF2-40B4-BE49-F238E27FC236}">
                <a16:creationId xmlns:a16="http://schemas.microsoft.com/office/drawing/2014/main" id="{EB9BE175-985C-4752-AC89-0600DD2EA959}"/>
              </a:ext>
            </a:extLst>
          </p:cNvPr>
          <p:cNvPicPr>
            <a:picLocks noChangeAspect="1"/>
          </p:cNvPicPr>
          <p:nvPr/>
        </p:nvPicPr>
        <p:blipFill>
          <a:blip r:embed="rId2"/>
          <a:stretch>
            <a:fillRect/>
          </a:stretch>
        </p:blipFill>
        <p:spPr>
          <a:xfrm>
            <a:off x="6274263" y="2245360"/>
            <a:ext cx="4881417" cy="1753985"/>
          </a:xfrm>
          <a:prstGeom prst="rect">
            <a:avLst/>
          </a:prstGeom>
        </p:spPr>
      </p:pic>
    </p:spTree>
    <p:extLst>
      <p:ext uri="{BB962C8B-B14F-4D97-AF65-F5344CB8AC3E}">
        <p14:creationId xmlns:p14="http://schemas.microsoft.com/office/powerpoint/2010/main" val="1857368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40DE-F85D-4E52-A5C9-DF43D4A5678B}"/>
              </a:ext>
            </a:extLst>
          </p:cNvPr>
          <p:cNvSpPr>
            <a:spLocks noGrp="1"/>
          </p:cNvSpPr>
          <p:nvPr>
            <p:ph type="title"/>
          </p:nvPr>
        </p:nvSpPr>
        <p:spPr>
          <a:xfrm>
            <a:off x="1097280" y="988906"/>
            <a:ext cx="10058400" cy="748454"/>
          </a:xfrm>
        </p:spPr>
        <p:txBody>
          <a:bodyPr/>
          <a:lstStyle/>
          <a:p>
            <a:pPr algn="ctr"/>
            <a:r>
              <a:rPr lang="en-GB" b="1" dirty="0">
                <a:latin typeface="Bell MT" panose="02020503060305020303" pitchFamily="18" charset="0"/>
              </a:rPr>
              <a:t>Data Split</a:t>
            </a:r>
          </a:p>
        </p:txBody>
      </p:sp>
      <p:sp>
        <p:nvSpPr>
          <p:cNvPr id="4" name="TextBox 3">
            <a:extLst>
              <a:ext uri="{FF2B5EF4-FFF2-40B4-BE49-F238E27FC236}">
                <a16:creationId xmlns:a16="http://schemas.microsoft.com/office/drawing/2014/main" id="{10489677-E71B-4FAA-A406-A5D1FC5117B8}"/>
              </a:ext>
            </a:extLst>
          </p:cNvPr>
          <p:cNvSpPr txBox="1"/>
          <p:nvPr/>
        </p:nvSpPr>
        <p:spPr>
          <a:xfrm>
            <a:off x="1097280" y="1968191"/>
            <a:ext cx="4882342" cy="2031325"/>
          </a:xfrm>
          <a:prstGeom prst="rect">
            <a:avLst/>
          </a:prstGeom>
          <a:noFill/>
        </p:spPr>
        <p:txBody>
          <a:bodyPr wrap="square" rtlCol="0">
            <a:spAutoFit/>
          </a:bodyPr>
          <a:lstStyle/>
          <a:p>
            <a:pPr algn="just"/>
            <a:r>
              <a:rPr lang="en-GB" dirty="0">
                <a:latin typeface="Bell MT" panose="02020503060305020303" pitchFamily="18" charset="0"/>
              </a:rPr>
              <a:t>Why perform Data Split?</a:t>
            </a:r>
          </a:p>
          <a:p>
            <a:pPr algn="just"/>
            <a:r>
              <a:rPr lang="en-GB" dirty="0">
                <a:latin typeface="Bell MT" panose="02020503060305020303" pitchFamily="18" charset="0"/>
              </a:rPr>
              <a:t>Separating data into training and testing sets is an important part of evaluating data mining models. Typically, when you separate a data set into a training set and testing set, most of the data is used for training, and a smaller portion of the data is used for testing.</a:t>
            </a:r>
          </a:p>
        </p:txBody>
      </p:sp>
      <p:sp>
        <p:nvSpPr>
          <p:cNvPr id="11" name="TextBox 10">
            <a:extLst>
              <a:ext uri="{FF2B5EF4-FFF2-40B4-BE49-F238E27FC236}">
                <a16:creationId xmlns:a16="http://schemas.microsoft.com/office/drawing/2014/main" id="{919C44A9-02AF-4C61-98FB-538D1600B9B3}"/>
              </a:ext>
            </a:extLst>
          </p:cNvPr>
          <p:cNvSpPr txBox="1"/>
          <p:nvPr/>
        </p:nvSpPr>
        <p:spPr>
          <a:xfrm>
            <a:off x="6567055" y="2660688"/>
            <a:ext cx="4430684" cy="646331"/>
          </a:xfrm>
          <a:prstGeom prst="rect">
            <a:avLst/>
          </a:prstGeom>
          <a:noFill/>
        </p:spPr>
        <p:txBody>
          <a:bodyPr wrap="square" rtlCol="0">
            <a:spAutoFit/>
          </a:bodyPr>
          <a:lstStyle/>
          <a:p>
            <a:pPr algn="just"/>
            <a:r>
              <a:rPr lang="en-GB" dirty="0">
                <a:latin typeface="Bell MT" panose="02020503060305020303" pitchFamily="18" charset="0"/>
              </a:rPr>
              <a:t>Data Split is done using library from scikit learn. That is train_test_split(). </a:t>
            </a:r>
          </a:p>
        </p:txBody>
      </p:sp>
      <p:pic>
        <p:nvPicPr>
          <p:cNvPr id="5" name="Picture 4">
            <a:extLst>
              <a:ext uri="{FF2B5EF4-FFF2-40B4-BE49-F238E27FC236}">
                <a16:creationId xmlns:a16="http://schemas.microsoft.com/office/drawing/2014/main" id="{77747D42-8D79-4587-9443-0CFE87CAF248}"/>
              </a:ext>
            </a:extLst>
          </p:cNvPr>
          <p:cNvPicPr>
            <a:picLocks noChangeAspect="1"/>
          </p:cNvPicPr>
          <p:nvPr/>
        </p:nvPicPr>
        <p:blipFill>
          <a:blip r:embed="rId2"/>
          <a:stretch>
            <a:fillRect/>
          </a:stretch>
        </p:blipFill>
        <p:spPr>
          <a:xfrm>
            <a:off x="1579419" y="4230347"/>
            <a:ext cx="9418320" cy="1516511"/>
          </a:xfrm>
          <a:prstGeom prst="rect">
            <a:avLst/>
          </a:prstGeom>
        </p:spPr>
      </p:pic>
    </p:spTree>
    <p:extLst>
      <p:ext uri="{BB962C8B-B14F-4D97-AF65-F5344CB8AC3E}">
        <p14:creationId xmlns:p14="http://schemas.microsoft.com/office/powerpoint/2010/main" val="335283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40DE-F85D-4E52-A5C9-DF43D4A5678B}"/>
              </a:ext>
            </a:extLst>
          </p:cNvPr>
          <p:cNvSpPr>
            <a:spLocks noGrp="1"/>
          </p:cNvSpPr>
          <p:nvPr>
            <p:ph type="title"/>
          </p:nvPr>
        </p:nvSpPr>
        <p:spPr>
          <a:xfrm>
            <a:off x="1097280" y="988906"/>
            <a:ext cx="10058400" cy="748454"/>
          </a:xfrm>
        </p:spPr>
        <p:txBody>
          <a:bodyPr/>
          <a:lstStyle/>
          <a:p>
            <a:pPr algn="ctr"/>
            <a:r>
              <a:rPr lang="en-GB" b="1" dirty="0">
                <a:latin typeface="Bell MT" panose="02020503060305020303" pitchFamily="18" charset="0"/>
              </a:rPr>
              <a:t>Models Building</a:t>
            </a:r>
          </a:p>
        </p:txBody>
      </p:sp>
      <p:sp>
        <p:nvSpPr>
          <p:cNvPr id="4" name="TextBox 3">
            <a:extLst>
              <a:ext uri="{FF2B5EF4-FFF2-40B4-BE49-F238E27FC236}">
                <a16:creationId xmlns:a16="http://schemas.microsoft.com/office/drawing/2014/main" id="{10489677-E71B-4FAA-A406-A5D1FC5117B8}"/>
              </a:ext>
            </a:extLst>
          </p:cNvPr>
          <p:cNvSpPr txBox="1"/>
          <p:nvPr/>
        </p:nvSpPr>
        <p:spPr>
          <a:xfrm>
            <a:off x="1097280" y="1911573"/>
            <a:ext cx="4882342" cy="2031325"/>
          </a:xfrm>
          <a:prstGeom prst="rect">
            <a:avLst/>
          </a:prstGeom>
          <a:noFill/>
        </p:spPr>
        <p:txBody>
          <a:bodyPr wrap="square" rtlCol="0">
            <a:spAutoFit/>
          </a:bodyPr>
          <a:lstStyle/>
          <a:p>
            <a:pPr algn="just"/>
            <a:r>
              <a:rPr lang="en-GB" dirty="0">
                <a:latin typeface="Bell MT" panose="02020503060305020303" pitchFamily="18" charset="0"/>
              </a:rPr>
              <a:t>Why create multiple models?</a:t>
            </a:r>
          </a:p>
          <a:p>
            <a:pPr algn="just"/>
            <a:r>
              <a:rPr lang="en-GB" dirty="0">
                <a:latin typeface="Bell MT" panose="02020503060305020303" pitchFamily="18" charset="0"/>
              </a:rPr>
              <a:t>Multiples models are created in a project. Once many models are created, then the ones which best fit the training data are compared against the validation data. Then the natural choice is to select the model which most accurately fits the validation data and move on.</a:t>
            </a:r>
          </a:p>
        </p:txBody>
      </p:sp>
      <p:sp>
        <p:nvSpPr>
          <p:cNvPr id="11" name="TextBox 10">
            <a:extLst>
              <a:ext uri="{FF2B5EF4-FFF2-40B4-BE49-F238E27FC236}">
                <a16:creationId xmlns:a16="http://schemas.microsoft.com/office/drawing/2014/main" id="{919C44A9-02AF-4C61-98FB-538D1600B9B3}"/>
              </a:ext>
            </a:extLst>
          </p:cNvPr>
          <p:cNvSpPr txBox="1"/>
          <p:nvPr/>
        </p:nvSpPr>
        <p:spPr>
          <a:xfrm>
            <a:off x="1097280" y="4117111"/>
            <a:ext cx="2892829" cy="2031325"/>
          </a:xfrm>
          <a:prstGeom prst="rect">
            <a:avLst/>
          </a:prstGeom>
          <a:noFill/>
        </p:spPr>
        <p:txBody>
          <a:bodyPr wrap="square" rtlCol="0">
            <a:spAutoFit/>
          </a:bodyPr>
          <a:lstStyle/>
          <a:p>
            <a:pPr algn="just"/>
            <a:r>
              <a:rPr lang="en-GB" dirty="0">
                <a:latin typeface="Bell MT" panose="02020503060305020303" pitchFamily="18" charset="0"/>
              </a:rPr>
              <a:t>So I chose,</a:t>
            </a:r>
          </a:p>
          <a:p>
            <a:pPr marL="285750" indent="-285750" algn="just">
              <a:buFont typeface="Arial" panose="020B0604020202020204" pitchFamily="34" charset="0"/>
              <a:buChar char="•"/>
            </a:pPr>
            <a:r>
              <a:rPr lang="en-GB" dirty="0">
                <a:latin typeface="Bell MT" panose="02020503060305020303" pitchFamily="18" charset="0"/>
              </a:rPr>
              <a:t>Ridge</a:t>
            </a:r>
          </a:p>
          <a:p>
            <a:pPr marL="285750" indent="-285750" algn="just">
              <a:buFont typeface="Arial" panose="020B0604020202020204" pitchFamily="34" charset="0"/>
              <a:buChar char="•"/>
            </a:pPr>
            <a:r>
              <a:rPr lang="en-GB" dirty="0">
                <a:latin typeface="Bell MT" panose="02020503060305020303" pitchFamily="18" charset="0"/>
              </a:rPr>
              <a:t>Decision tree regressor</a:t>
            </a:r>
          </a:p>
          <a:p>
            <a:pPr marL="285750" indent="-285750" algn="just">
              <a:buFont typeface="Arial" panose="020B0604020202020204" pitchFamily="34" charset="0"/>
              <a:buChar char="•"/>
            </a:pPr>
            <a:r>
              <a:rPr lang="en-GB" dirty="0">
                <a:latin typeface="Bell MT" panose="02020503060305020303" pitchFamily="18" charset="0"/>
              </a:rPr>
              <a:t>Random forest regressor</a:t>
            </a:r>
          </a:p>
          <a:p>
            <a:pPr marL="285750" indent="-285750" algn="just">
              <a:buFont typeface="Arial" panose="020B0604020202020204" pitchFamily="34" charset="0"/>
              <a:buChar char="•"/>
            </a:pPr>
            <a:r>
              <a:rPr lang="en-GB" dirty="0">
                <a:latin typeface="Bell MT" panose="02020503060305020303" pitchFamily="18" charset="0"/>
              </a:rPr>
              <a:t>Adaboost regressor</a:t>
            </a:r>
          </a:p>
          <a:p>
            <a:pPr marL="285750" indent="-285750" algn="just">
              <a:buFont typeface="Arial" panose="020B0604020202020204" pitchFamily="34" charset="0"/>
              <a:buChar char="•"/>
            </a:pPr>
            <a:r>
              <a:rPr lang="en-GB" dirty="0">
                <a:latin typeface="Bell MT" panose="02020503060305020303" pitchFamily="18" charset="0"/>
              </a:rPr>
              <a:t>Bagging regressor &amp;</a:t>
            </a:r>
          </a:p>
          <a:p>
            <a:pPr marL="285750" indent="-285750" algn="just">
              <a:buFont typeface="Arial" panose="020B0604020202020204" pitchFamily="34" charset="0"/>
              <a:buChar char="•"/>
            </a:pPr>
            <a:r>
              <a:rPr lang="en-GB" dirty="0">
                <a:latin typeface="Bell MT" panose="02020503060305020303" pitchFamily="18" charset="0"/>
              </a:rPr>
              <a:t>Xgboost regressor</a:t>
            </a:r>
          </a:p>
        </p:txBody>
      </p:sp>
      <p:pic>
        <p:nvPicPr>
          <p:cNvPr id="6" name="Picture 5">
            <a:extLst>
              <a:ext uri="{FF2B5EF4-FFF2-40B4-BE49-F238E27FC236}">
                <a16:creationId xmlns:a16="http://schemas.microsoft.com/office/drawing/2014/main" id="{4A8C977D-A19A-4B9F-AE24-2FC610DBA386}"/>
              </a:ext>
            </a:extLst>
          </p:cNvPr>
          <p:cNvPicPr>
            <a:picLocks noChangeAspect="1"/>
          </p:cNvPicPr>
          <p:nvPr/>
        </p:nvPicPr>
        <p:blipFill>
          <a:blip r:embed="rId2"/>
          <a:stretch>
            <a:fillRect/>
          </a:stretch>
        </p:blipFill>
        <p:spPr>
          <a:xfrm>
            <a:off x="6538081" y="1890791"/>
            <a:ext cx="4617599" cy="4170361"/>
          </a:xfrm>
          <a:prstGeom prst="rect">
            <a:avLst/>
          </a:prstGeom>
        </p:spPr>
      </p:pic>
    </p:spTree>
    <p:extLst>
      <p:ext uri="{BB962C8B-B14F-4D97-AF65-F5344CB8AC3E}">
        <p14:creationId xmlns:p14="http://schemas.microsoft.com/office/powerpoint/2010/main" val="2310006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40DE-F85D-4E52-A5C9-DF43D4A5678B}"/>
              </a:ext>
            </a:extLst>
          </p:cNvPr>
          <p:cNvSpPr>
            <a:spLocks noGrp="1"/>
          </p:cNvSpPr>
          <p:nvPr>
            <p:ph type="title"/>
          </p:nvPr>
        </p:nvSpPr>
        <p:spPr>
          <a:xfrm>
            <a:off x="1097280" y="988906"/>
            <a:ext cx="10058400" cy="748454"/>
          </a:xfrm>
        </p:spPr>
        <p:txBody>
          <a:bodyPr/>
          <a:lstStyle/>
          <a:p>
            <a:pPr algn="ctr"/>
            <a:r>
              <a:rPr lang="en-GB" b="1" dirty="0">
                <a:latin typeface="Bell MT" panose="02020503060305020303" pitchFamily="18" charset="0"/>
              </a:rPr>
              <a:t>Models Building</a:t>
            </a:r>
          </a:p>
        </p:txBody>
      </p:sp>
      <p:sp>
        <p:nvSpPr>
          <p:cNvPr id="4" name="TextBox 3">
            <a:extLst>
              <a:ext uri="{FF2B5EF4-FFF2-40B4-BE49-F238E27FC236}">
                <a16:creationId xmlns:a16="http://schemas.microsoft.com/office/drawing/2014/main" id="{10489677-E71B-4FAA-A406-A5D1FC5117B8}"/>
              </a:ext>
            </a:extLst>
          </p:cNvPr>
          <p:cNvSpPr txBox="1"/>
          <p:nvPr/>
        </p:nvSpPr>
        <p:spPr>
          <a:xfrm>
            <a:off x="1127760" y="1944646"/>
            <a:ext cx="4998720" cy="1754326"/>
          </a:xfrm>
          <a:prstGeom prst="rect">
            <a:avLst/>
          </a:prstGeom>
          <a:noFill/>
        </p:spPr>
        <p:txBody>
          <a:bodyPr wrap="square" rtlCol="0">
            <a:spAutoFit/>
          </a:bodyPr>
          <a:lstStyle/>
          <a:p>
            <a:r>
              <a:rPr lang="en-GB" dirty="0">
                <a:latin typeface="Bell MT" panose="02020503060305020303" pitchFamily="18" charset="0"/>
              </a:rPr>
              <a:t>Understanding why cross validate is applied?</a:t>
            </a:r>
          </a:p>
          <a:p>
            <a:r>
              <a:rPr lang="en-GB" dirty="0">
                <a:latin typeface="Bell MT" panose="02020503060305020303" pitchFamily="18" charset="0"/>
              </a:rPr>
              <a:t>Cross-validation is a powerful preventative measure against overfitting.</a:t>
            </a:r>
            <a:r>
              <a:rPr lang="en-GB" dirty="0"/>
              <a:t> </a:t>
            </a:r>
            <a:r>
              <a:rPr lang="en-GB" dirty="0">
                <a:latin typeface="Bell MT" panose="02020503060305020303" pitchFamily="18" charset="0"/>
              </a:rPr>
              <a:t>We do not need to call the fit method separately while using cross validation, the cross_val_score method fits the data itself while implementing the cross-validation on data</a:t>
            </a:r>
          </a:p>
        </p:txBody>
      </p:sp>
      <p:pic>
        <p:nvPicPr>
          <p:cNvPr id="6" name="Picture 5">
            <a:extLst>
              <a:ext uri="{FF2B5EF4-FFF2-40B4-BE49-F238E27FC236}">
                <a16:creationId xmlns:a16="http://schemas.microsoft.com/office/drawing/2014/main" id="{4A8C977D-A19A-4B9F-AE24-2FC610DBA386}"/>
              </a:ext>
            </a:extLst>
          </p:cNvPr>
          <p:cNvPicPr>
            <a:picLocks noChangeAspect="1"/>
          </p:cNvPicPr>
          <p:nvPr/>
        </p:nvPicPr>
        <p:blipFill>
          <a:blip r:embed="rId2"/>
          <a:stretch>
            <a:fillRect/>
          </a:stretch>
        </p:blipFill>
        <p:spPr>
          <a:xfrm>
            <a:off x="6538081" y="1890791"/>
            <a:ext cx="4617599" cy="4170361"/>
          </a:xfrm>
          <a:prstGeom prst="rect">
            <a:avLst/>
          </a:prstGeom>
        </p:spPr>
      </p:pic>
      <p:sp>
        <p:nvSpPr>
          <p:cNvPr id="7" name="TextBox 6">
            <a:extLst>
              <a:ext uri="{FF2B5EF4-FFF2-40B4-BE49-F238E27FC236}">
                <a16:creationId xmlns:a16="http://schemas.microsoft.com/office/drawing/2014/main" id="{9CAF74A3-3652-4579-846B-82CDEBAF5873}"/>
              </a:ext>
            </a:extLst>
          </p:cNvPr>
          <p:cNvSpPr txBox="1"/>
          <p:nvPr/>
        </p:nvSpPr>
        <p:spPr>
          <a:xfrm>
            <a:off x="1127760" y="3975971"/>
            <a:ext cx="5156662" cy="1477328"/>
          </a:xfrm>
          <a:prstGeom prst="rect">
            <a:avLst/>
          </a:prstGeom>
          <a:noFill/>
        </p:spPr>
        <p:txBody>
          <a:bodyPr wrap="square" rtlCol="0">
            <a:spAutoFit/>
          </a:bodyPr>
          <a:lstStyle/>
          <a:p>
            <a:r>
              <a:rPr lang="en-GB" dirty="0">
                <a:latin typeface="Bell MT" panose="02020503060305020303" pitchFamily="18" charset="0"/>
              </a:rPr>
              <a:t>Models with better performance compared to others</a:t>
            </a:r>
          </a:p>
          <a:p>
            <a:pPr marL="285750" indent="-285750">
              <a:buFont typeface="Arial" panose="020B0604020202020204" pitchFamily="34" charset="0"/>
              <a:buChar char="•"/>
            </a:pPr>
            <a:r>
              <a:rPr lang="en-GB" dirty="0">
                <a:latin typeface="Bell MT" panose="02020503060305020303" pitchFamily="18" charset="0"/>
              </a:rPr>
              <a:t>Random Forest has highest with 0.86 </a:t>
            </a:r>
            <a:r>
              <a:rPr lang="en-GB" dirty="0" err="1">
                <a:latin typeface="Bell MT" panose="02020503060305020303" pitchFamily="18" charset="0"/>
              </a:rPr>
              <a:t>mean_scores</a:t>
            </a:r>
            <a:r>
              <a:rPr lang="en-GB" dirty="0">
                <a:latin typeface="Bell MT" panose="02020503060305020303" pitchFamily="18" charset="0"/>
              </a:rPr>
              <a:t> and 0.12 of standard deviation</a:t>
            </a:r>
          </a:p>
          <a:p>
            <a:pPr marL="285750" indent="-285750">
              <a:buFont typeface="Arial" panose="020B0604020202020204" pitchFamily="34" charset="0"/>
              <a:buChar char="•"/>
            </a:pPr>
            <a:r>
              <a:rPr lang="en-GB" dirty="0">
                <a:latin typeface="Bell MT" panose="02020503060305020303" pitchFamily="18" charset="0"/>
              </a:rPr>
              <a:t>Adaboost has second best with 086 </a:t>
            </a:r>
            <a:r>
              <a:rPr lang="en-GB" dirty="0" err="1">
                <a:latin typeface="Bell MT" panose="02020503060305020303" pitchFamily="18" charset="0"/>
              </a:rPr>
              <a:t>mean_scores</a:t>
            </a:r>
            <a:r>
              <a:rPr lang="en-GB" dirty="0">
                <a:latin typeface="Bell MT" panose="02020503060305020303" pitchFamily="18" charset="0"/>
              </a:rPr>
              <a:t> </a:t>
            </a:r>
          </a:p>
          <a:p>
            <a:pPr marL="285750" indent="-285750">
              <a:buFont typeface="Arial" panose="020B0604020202020204" pitchFamily="34" charset="0"/>
              <a:buChar char="•"/>
            </a:pPr>
            <a:r>
              <a:rPr lang="en-GB" dirty="0">
                <a:latin typeface="Bell MT" panose="02020503060305020303" pitchFamily="18" charset="0"/>
              </a:rPr>
              <a:t>And 0.15 of standard deviation</a:t>
            </a:r>
          </a:p>
        </p:txBody>
      </p:sp>
    </p:spTree>
    <p:extLst>
      <p:ext uri="{BB962C8B-B14F-4D97-AF65-F5344CB8AC3E}">
        <p14:creationId xmlns:p14="http://schemas.microsoft.com/office/powerpoint/2010/main" val="923545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F79EB-8043-4A07-88B2-27182D4E0C38}"/>
              </a:ext>
            </a:extLst>
          </p:cNvPr>
          <p:cNvSpPr>
            <a:spLocks noGrp="1"/>
          </p:cNvSpPr>
          <p:nvPr>
            <p:ph type="title"/>
          </p:nvPr>
        </p:nvSpPr>
        <p:spPr>
          <a:xfrm>
            <a:off x="1097280" y="988906"/>
            <a:ext cx="10058400" cy="748454"/>
          </a:xfrm>
        </p:spPr>
        <p:txBody>
          <a:bodyPr/>
          <a:lstStyle/>
          <a:p>
            <a:pPr algn="ctr"/>
            <a:r>
              <a:rPr lang="en-GB" b="1" dirty="0">
                <a:latin typeface="Bell MT" panose="02020503060305020303" pitchFamily="18" charset="0"/>
              </a:rPr>
              <a:t>Model Tuning</a:t>
            </a:r>
          </a:p>
        </p:txBody>
      </p:sp>
      <p:pic>
        <p:nvPicPr>
          <p:cNvPr id="9" name="Picture 8">
            <a:extLst>
              <a:ext uri="{FF2B5EF4-FFF2-40B4-BE49-F238E27FC236}">
                <a16:creationId xmlns:a16="http://schemas.microsoft.com/office/drawing/2014/main" id="{0D168ED4-6428-4A65-86CE-36C78A445EE4}"/>
              </a:ext>
            </a:extLst>
          </p:cNvPr>
          <p:cNvPicPr>
            <a:picLocks noChangeAspect="1"/>
          </p:cNvPicPr>
          <p:nvPr/>
        </p:nvPicPr>
        <p:blipFill>
          <a:blip r:embed="rId2"/>
          <a:stretch>
            <a:fillRect/>
          </a:stretch>
        </p:blipFill>
        <p:spPr>
          <a:xfrm>
            <a:off x="1097280" y="2005789"/>
            <a:ext cx="4937760" cy="3642377"/>
          </a:xfrm>
          <a:prstGeom prst="rect">
            <a:avLst/>
          </a:prstGeom>
        </p:spPr>
      </p:pic>
      <p:sp>
        <p:nvSpPr>
          <p:cNvPr id="10" name="TextBox 9">
            <a:extLst>
              <a:ext uri="{FF2B5EF4-FFF2-40B4-BE49-F238E27FC236}">
                <a16:creationId xmlns:a16="http://schemas.microsoft.com/office/drawing/2014/main" id="{79BBDEB5-6943-4F95-B98C-110EB319DD3D}"/>
              </a:ext>
            </a:extLst>
          </p:cNvPr>
          <p:cNvSpPr txBox="1"/>
          <p:nvPr/>
        </p:nvSpPr>
        <p:spPr>
          <a:xfrm>
            <a:off x="6389717" y="4350338"/>
            <a:ext cx="4998720" cy="923330"/>
          </a:xfrm>
          <a:prstGeom prst="rect">
            <a:avLst/>
          </a:prstGeom>
          <a:noFill/>
        </p:spPr>
        <p:txBody>
          <a:bodyPr wrap="square" rtlCol="0">
            <a:spAutoFit/>
          </a:bodyPr>
          <a:lstStyle/>
          <a:p>
            <a:r>
              <a:rPr lang="en-GB" dirty="0">
                <a:latin typeface="Bell MT" panose="02020503060305020303" pitchFamily="18" charset="0"/>
              </a:rPr>
              <a:t>Selecting Random Forest Regressor to tune the model. Unfortunately notebook kept crashing so it could not be completed.</a:t>
            </a:r>
          </a:p>
        </p:txBody>
      </p:sp>
      <p:sp>
        <p:nvSpPr>
          <p:cNvPr id="11" name="TextBox 10">
            <a:extLst>
              <a:ext uri="{FF2B5EF4-FFF2-40B4-BE49-F238E27FC236}">
                <a16:creationId xmlns:a16="http://schemas.microsoft.com/office/drawing/2014/main" id="{DB83318F-F10A-41C5-A363-12CBBA462048}"/>
              </a:ext>
            </a:extLst>
          </p:cNvPr>
          <p:cNvSpPr txBox="1"/>
          <p:nvPr/>
        </p:nvSpPr>
        <p:spPr>
          <a:xfrm>
            <a:off x="6389717" y="2072651"/>
            <a:ext cx="4998720" cy="2031325"/>
          </a:xfrm>
          <a:prstGeom prst="rect">
            <a:avLst/>
          </a:prstGeom>
          <a:noFill/>
        </p:spPr>
        <p:txBody>
          <a:bodyPr wrap="square" rtlCol="0">
            <a:spAutoFit/>
          </a:bodyPr>
          <a:lstStyle/>
          <a:p>
            <a:r>
              <a:rPr lang="en-GB" dirty="0">
                <a:latin typeface="Bell MT" panose="02020503060305020303" pitchFamily="18" charset="0"/>
              </a:rPr>
              <a:t>Understanding why Tuning is done?</a:t>
            </a:r>
          </a:p>
          <a:p>
            <a:r>
              <a:rPr lang="en-GB" dirty="0">
                <a:latin typeface="Bell MT" panose="02020503060305020303" pitchFamily="18" charset="0"/>
              </a:rPr>
              <a:t>Model tuning allows you to customize your models so they generate the most accurate outcomes and give you highly valuable insights into your data. In other words,</a:t>
            </a:r>
            <a:r>
              <a:rPr lang="en-GB" b="1" dirty="0"/>
              <a:t> </a:t>
            </a:r>
            <a:r>
              <a:rPr lang="en-GB" dirty="0">
                <a:latin typeface="Bell MT" panose="02020503060305020303" pitchFamily="18" charset="0"/>
              </a:rPr>
              <a:t>Tuning is the process of maximizing a model's performance without overfitting or creating too high of a variance.</a:t>
            </a:r>
          </a:p>
        </p:txBody>
      </p:sp>
    </p:spTree>
    <p:extLst>
      <p:ext uri="{BB962C8B-B14F-4D97-AF65-F5344CB8AC3E}">
        <p14:creationId xmlns:p14="http://schemas.microsoft.com/office/powerpoint/2010/main" val="1384562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165C90-547F-4CA9-B3DB-AF4F88CD6265}"/>
              </a:ext>
            </a:extLst>
          </p:cNvPr>
          <p:cNvSpPr/>
          <p:nvPr/>
        </p:nvSpPr>
        <p:spPr>
          <a:xfrm>
            <a:off x="4512585" y="2505670"/>
            <a:ext cx="3166829"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TextBox 2">
            <a:extLst>
              <a:ext uri="{FF2B5EF4-FFF2-40B4-BE49-F238E27FC236}">
                <a16:creationId xmlns:a16="http://schemas.microsoft.com/office/drawing/2014/main" id="{6A790808-6989-49B7-BF5E-5113CB34BDB3}"/>
              </a:ext>
            </a:extLst>
          </p:cNvPr>
          <p:cNvSpPr txBox="1"/>
          <p:nvPr/>
        </p:nvSpPr>
        <p:spPr>
          <a:xfrm>
            <a:off x="955962" y="5134446"/>
            <a:ext cx="4414059" cy="646331"/>
          </a:xfrm>
          <a:prstGeom prst="rect">
            <a:avLst/>
          </a:prstGeom>
          <a:noFill/>
        </p:spPr>
        <p:txBody>
          <a:bodyPr wrap="square" rtlCol="0">
            <a:spAutoFit/>
          </a:bodyPr>
          <a:lstStyle/>
          <a:p>
            <a:r>
              <a:rPr lang="en-GB" dirty="0">
                <a:latin typeface="Bell MT" panose="02020503060305020303" pitchFamily="18" charset="0"/>
              </a:rPr>
              <a:t>Machine Learning project by :–</a:t>
            </a:r>
          </a:p>
          <a:p>
            <a:r>
              <a:rPr lang="en-GB" dirty="0">
                <a:latin typeface="Bell MT" panose="02020503060305020303" pitchFamily="18" charset="0"/>
              </a:rPr>
              <a:t>Megnath</a:t>
            </a:r>
          </a:p>
        </p:txBody>
      </p:sp>
      <p:sp>
        <p:nvSpPr>
          <p:cNvPr id="4" name="TextBox 3">
            <a:extLst>
              <a:ext uri="{FF2B5EF4-FFF2-40B4-BE49-F238E27FC236}">
                <a16:creationId xmlns:a16="http://schemas.microsoft.com/office/drawing/2014/main" id="{C685CF44-C6B4-4716-935A-719583E93B0D}"/>
              </a:ext>
            </a:extLst>
          </p:cNvPr>
          <p:cNvSpPr txBox="1"/>
          <p:nvPr/>
        </p:nvSpPr>
        <p:spPr>
          <a:xfrm>
            <a:off x="6821979" y="4995946"/>
            <a:ext cx="4414059" cy="923330"/>
          </a:xfrm>
          <a:prstGeom prst="rect">
            <a:avLst/>
          </a:prstGeom>
          <a:noFill/>
        </p:spPr>
        <p:txBody>
          <a:bodyPr wrap="square" rtlCol="0">
            <a:spAutoFit/>
          </a:bodyPr>
          <a:lstStyle/>
          <a:p>
            <a:r>
              <a:rPr lang="en-GB" dirty="0">
                <a:latin typeface="Bell MT" panose="02020503060305020303" pitchFamily="18" charset="0"/>
              </a:rPr>
              <a:t>GitHub link :</a:t>
            </a:r>
          </a:p>
          <a:p>
            <a:r>
              <a:rPr lang="en-GB" dirty="0">
                <a:latin typeface="Bell MT" panose="02020503060305020303" pitchFamily="18" charset="0"/>
              </a:rPr>
              <a:t>https://github.com/Meg-Megnath/ML-Capstone-Project</a:t>
            </a:r>
          </a:p>
        </p:txBody>
      </p:sp>
    </p:spTree>
    <p:extLst>
      <p:ext uri="{BB962C8B-B14F-4D97-AF65-F5344CB8AC3E}">
        <p14:creationId xmlns:p14="http://schemas.microsoft.com/office/powerpoint/2010/main" val="1231926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CDFB-1AD3-4017-8DAF-220150F18767}"/>
              </a:ext>
            </a:extLst>
          </p:cNvPr>
          <p:cNvSpPr>
            <a:spLocks noGrp="1"/>
          </p:cNvSpPr>
          <p:nvPr>
            <p:ph type="title"/>
          </p:nvPr>
        </p:nvSpPr>
        <p:spPr>
          <a:xfrm>
            <a:off x="1097280" y="988906"/>
            <a:ext cx="10058400" cy="748454"/>
          </a:xfrm>
        </p:spPr>
        <p:txBody>
          <a:bodyPr/>
          <a:lstStyle/>
          <a:p>
            <a:pPr algn="ctr"/>
            <a:r>
              <a:rPr lang="en-GB" b="1" dirty="0">
                <a:latin typeface="Bell MT" panose="02020503060305020303" pitchFamily="18" charset="0"/>
              </a:rPr>
              <a:t>Project Detail</a:t>
            </a:r>
          </a:p>
        </p:txBody>
      </p:sp>
      <p:sp>
        <p:nvSpPr>
          <p:cNvPr id="4" name="TextBox 3">
            <a:extLst>
              <a:ext uri="{FF2B5EF4-FFF2-40B4-BE49-F238E27FC236}">
                <a16:creationId xmlns:a16="http://schemas.microsoft.com/office/drawing/2014/main" id="{01C16A15-EF6F-4E38-B554-5B22CEB79187}"/>
              </a:ext>
            </a:extLst>
          </p:cNvPr>
          <p:cNvSpPr txBox="1"/>
          <p:nvPr/>
        </p:nvSpPr>
        <p:spPr>
          <a:xfrm>
            <a:off x="1097280" y="1954592"/>
            <a:ext cx="4799215" cy="3323987"/>
          </a:xfrm>
          <a:prstGeom prst="rect">
            <a:avLst/>
          </a:prstGeom>
          <a:noFill/>
        </p:spPr>
        <p:txBody>
          <a:bodyPr wrap="square" rtlCol="0">
            <a:spAutoFit/>
          </a:bodyPr>
          <a:lstStyle/>
          <a:p>
            <a:r>
              <a:rPr lang="en-GB" sz="2400" b="1" dirty="0">
                <a:latin typeface="Bell MT" panose="02020503060305020303" pitchFamily="18" charset="0"/>
              </a:rPr>
              <a:t>Project Introduction:</a:t>
            </a:r>
          </a:p>
          <a:p>
            <a:endParaRPr lang="en-GB" sz="2400" b="1" dirty="0">
              <a:latin typeface="Bell MT" panose="02020503060305020303" pitchFamily="18" charset="0"/>
            </a:endParaRPr>
          </a:p>
          <a:p>
            <a:pPr marL="285750" indent="-285750">
              <a:buFont typeface="Arial" panose="020B0604020202020204" pitchFamily="34" charset="0"/>
              <a:buChar char="•"/>
            </a:pPr>
            <a:r>
              <a:rPr lang="en-GB" dirty="0">
                <a:latin typeface="Bell MT" panose="02020503060305020303" pitchFamily="18" charset="0"/>
              </a:rPr>
              <a:t>House sale price prediction is a regression based supervised learning dataset.</a:t>
            </a:r>
          </a:p>
          <a:p>
            <a:pPr marL="285750" indent="-285750">
              <a:buFont typeface="Arial" panose="020B0604020202020204" pitchFamily="34" charset="0"/>
              <a:buChar char="•"/>
            </a:pPr>
            <a:r>
              <a:rPr lang="en-GB" dirty="0">
                <a:latin typeface="Bell MT" panose="02020503060305020303" pitchFamily="18" charset="0"/>
              </a:rPr>
              <a:t>The dataset is taken from Imarticus LMS portal.</a:t>
            </a:r>
          </a:p>
          <a:p>
            <a:pPr marL="285750" indent="-285750">
              <a:buFont typeface="Arial" panose="020B0604020202020204" pitchFamily="34" charset="0"/>
              <a:buChar char="•"/>
            </a:pPr>
            <a:r>
              <a:rPr lang="en-GB" dirty="0">
                <a:latin typeface="Bell MT" panose="02020503060305020303" pitchFamily="18" charset="0"/>
              </a:rPr>
              <a:t>The dependent variable here is Sale_Price.</a:t>
            </a:r>
          </a:p>
          <a:p>
            <a:pPr marL="285750" indent="-285750">
              <a:buFont typeface="Arial" panose="020B0604020202020204" pitchFamily="34" charset="0"/>
              <a:buChar char="•"/>
            </a:pPr>
            <a:r>
              <a:rPr lang="en-GB" dirty="0">
                <a:latin typeface="Bell MT" panose="02020503060305020303" pitchFamily="18" charset="0"/>
              </a:rPr>
              <a:t>There are 80 independent variable in the dataset.</a:t>
            </a:r>
          </a:p>
          <a:p>
            <a:pPr marL="285750" indent="-285750">
              <a:buFont typeface="Arial" panose="020B0604020202020204" pitchFamily="34" charset="0"/>
              <a:buChar char="•"/>
            </a:pPr>
            <a:endParaRPr lang="en-GB" dirty="0">
              <a:latin typeface="Bell MT" panose="02020503060305020303" pitchFamily="18" charset="0"/>
            </a:endParaRPr>
          </a:p>
          <a:p>
            <a:pPr marL="285750" indent="-285750">
              <a:buFont typeface="Arial" panose="020B0604020202020204" pitchFamily="34" charset="0"/>
              <a:buChar char="•"/>
            </a:pPr>
            <a:endParaRPr lang="en-GB" dirty="0">
              <a:latin typeface="Bell MT" panose="02020503060305020303" pitchFamily="18" charset="0"/>
            </a:endParaRPr>
          </a:p>
        </p:txBody>
      </p:sp>
      <p:sp>
        <p:nvSpPr>
          <p:cNvPr id="5" name="TextBox 4">
            <a:extLst>
              <a:ext uri="{FF2B5EF4-FFF2-40B4-BE49-F238E27FC236}">
                <a16:creationId xmlns:a16="http://schemas.microsoft.com/office/drawing/2014/main" id="{0D1B7581-6EC1-437C-95BF-958DD51689EB}"/>
              </a:ext>
            </a:extLst>
          </p:cNvPr>
          <p:cNvSpPr txBox="1"/>
          <p:nvPr/>
        </p:nvSpPr>
        <p:spPr>
          <a:xfrm>
            <a:off x="5195455" y="5061348"/>
            <a:ext cx="6600303" cy="400110"/>
          </a:xfrm>
          <a:prstGeom prst="rect">
            <a:avLst/>
          </a:prstGeom>
          <a:noFill/>
        </p:spPr>
        <p:txBody>
          <a:bodyPr wrap="square" rtlCol="0">
            <a:spAutoFit/>
          </a:bodyPr>
          <a:lstStyle/>
          <a:p>
            <a:pPr algn="r"/>
            <a:r>
              <a:rPr lang="en-GB" sz="2000" dirty="0">
                <a:latin typeface="Bell MT" panose="02020503060305020303" pitchFamily="18" charset="0"/>
              </a:rPr>
              <a:t>Prediction of dependent variable using independent variables</a:t>
            </a:r>
            <a:endParaRPr lang="en-GB" sz="1050" dirty="0">
              <a:latin typeface="Bell MT" panose="02020503060305020303" pitchFamily="18" charset="0"/>
            </a:endParaRPr>
          </a:p>
        </p:txBody>
      </p:sp>
      <p:sp>
        <p:nvSpPr>
          <p:cNvPr id="6" name="TextBox 5">
            <a:extLst>
              <a:ext uri="{FF2B5EF4-FFF2-40B4-BE49-F238E27FC236}">
                <a16:creationId xmlns:a16="http://schemas.microsoft.com/office/drawing/2014/main" id="{C413DAAA-61C8-4BDD-A3F6-361CB5DE093D}"/>
              </a:ext>
            </a:extLst>
          </p:cNvPr>
          <p:cNvSpPr txBox="1"/>
          <p:nvPr/>
        </p:nvSpPr>
        <p:spPr>
          <a:xfrm>
            <a:off x="1291242" y="4999793"/>
            <a:ext cx="3048003" cy="523220"/>
          </a:xfrm>
          <a:prstGeom prst="rect">
            <a:avLst/>
          </a:prstGeom>
          <a:noFill/>
        </p:spPr>
        <p:txBody>
          <a:bodyPr wrap="square" rtlCol="0">
            <a:spAutoFit/>
          </a:bodyPr>
          <a:lstStyle/>
          <a:p>
            <a:r>
              <a:rPr lang="en-GB" sz="2800" b="1" dirty="0">
                <a:latin typeface="Bell MT" panose="02020503060305020303" pitchFamily="18" charset="0"/>
              </a:rPr>
              <a:t>Project Outcome :</a:t>
            </a:r>
            <a:endParaRPr lang="en-GB" sz="1050" dirty="0">
              <a:latin typeface="Bell MT" panose="02020503060305020303" pitchFamily="18" charset="0"/>
            </a:endParaRPr>
          </a:p>
        </p:txBody>
      </p:sp>
      <p:sp>
        <p:nvSpPr>
          <p:cNvPr id="8" name="TextBox 7">
            <a:extLst>
              <a:ext uri="{FF2B5EF4-FFF2-40B4-BE49-F238E27FC236}">
                <a16:creationId xmlns:a16="http://schemas.microsoft.com/office/drawing/2014/main" id="{C7CE4088-D735-410C-90DC-8B901F70ADA1}"/>
              </a:ext>
            </a:extLst>
          </p:cNvPr>
          <p:cNvSpPr txBox="1"/>
          <p:nvPr/>
        </p:nvSpPr>
        <p:spPr>
          <a:xfrm>
            <a:off x="6752705" y="1954592"/>
            <a:ext cx="4402975" cy="1938992"/>
          </a:xfrm>
          <a:prstGeom prst="rect">
            <a:avLst/>
          </a:prstGeom>
          <a:noFill/>
        </p:spPr>
        <p:txBody>
          <a:bodyPr wrap="square" rtlCol="0">
            <a:spAutoFit/>
          </a:bodyPr>
          <a:lstStyle/>
          <a:p>
            <a:r>
              <a:rPr lang="en-GB" sz="2400" b="1" dirty="0">
                <a:latin typeface="Bell MT" panose="02020503060305020303" pitchFamily="18" charset="0"/>
              </a:rPr>
              <a:t>Problem Statement:</a:t>
            </a:r>
          </a:p>
          <a:p>
            <a:endParaRPr lang="en-GB" sz="2400" b="1" dirty="0">
              <a:latin typeface="Bell MT" panose="02020503060305020303" pitchFamily="18" charset="0"/>
            </a:endParaRPr>
          </a:p>
          <a:p>
            <a:r>
              <a:rPr lang="en-GB" sz="2400" dirty="0">
                <a:latin typeface="Bell MT" panose="02020503060305020303" pitchFamily="18" charset="0"/>
              </a:rPr>
              <a:t>Use Regression models to predict the price of a property.</a:t>
            </a:r>
            <a:endParaRPr lang="ru-RU" sz="2400" dirty="0">
              <a:latin typeface="Arial Narrow" panose="020B0606020202030204" pitchFamily="34" charset="0"/>
            </a:endParaRPr>
          </a:p>
          <a:p>
            <a:endParaRPr lang="en-GB" sz="2400" b="1" dirty="0">
              <a:latin typeface="Bell MT" panose="02020503060305020303" pitchFamily="18" charset="0"/>
            </a:endParaRPr>
          </a:p>
        </p:txBody>
      </p:sp>
    </p:spTree>
    <p:extLst>
      <p:ext uri="{BB962C8B-B14F-4D97-AF65-F5344CB8AC3E}">
        <p14:creationId xmlns:p14="http://schemas.microsoft.com/office/powerpoint/2010/main" val="369744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FC49E-A0D6-470A-806D-5CB347B1949B}"/>
              </a:ext>
            </a:extLst>
          </p:cNvPr>
          <p:cNvSpPr>
            <a:spLocks noGrp="1"/>
          </p:cNvSpPr>
          <p:nvPr>
            <p:ph type="title"/>
          </p:nvPr>
        </p:nvSpPr>
        <p:spPr>
          <a:xfrm>
            <a:off x="1066800" y="839585"/>
            <a:ext cx="10058400" cy="814647"/>
          </a:xfrm>
        </p:spPr>
        <p:txBody>
          <a:bodyPr/>
          <a:lstStyle/>
          <a:p>
            <a:pPr algn="ctr"/>
            <a:r>
              <a:rPr lang="en-GB" b="1" dirty="0">
                <a:latin typeface="Bell MT" panose="02020503060305020303" pitchFamily="18" charset="0"/>
              </a:rPr>
              <a:t>Project Insights</a:t>
            </a:r>
          </a:p>
        </p:txBody>
      </p:sp>
      <p:graphicFrame>
        <p:nvGraphicFramePr>
          <p:cNvPr id="8" name="Diagram 7">
            <a:extLst>
              <a:ext uri="{FF2B5EF4-FFF2-40B4-BE49-F238E27FC236}">
                <a16:creationId xmlns:a16="http://schemas.microsoft.com/office/drawing/2014/main" id="{94CEC57E-C31C-44D2-9BB6-30C3427540BF}"/>
              </a:ext>
            </a:extLst>
          </p:cNvPr>
          <p:cNvGraphicFramePr/>
          <p:nvPr>
            <p:extLst>
              <p:ext uri="{D42A27DB-BD31-4B8C-83A1-F6EECF244321}">
                <p14:modId xmlns:p14="http://schemas.microsoft.com/office/powerpoint/2010/main" val="303223840"/>
              </p:ext>
            </p:extLst>
          </p:nvPr>
        </p:nvGraphicFramePr>
        <p:xfrm>
          <a:off x="1247370" y="1825260"/>
          <a:ext cx="9697259" cy="4193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176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1736-1BE4-48C3-ADE0-819235A98D0A}"/>
              </a:ext>
            </a:extLst>
          </p:cNvPr>
          <p:cNvSpPr>
            <a:spLocks noGrp="1"/>
          </p:cNvSpPr>
          <p:nvPr>
            <p:ph type="title"/>
          </p:nvPr>
        </p:nvSpPr>
        <p:spPr>
          <a:xfrm>
            <a:off x="1097280" y="988906"/>
            <a:ext cx="10058400" cy="748454"/>
          </a:xfrm>
        </p:spPr>
        <p:txBody>
          <a:bodyPr/>
          <a:lstStyle/>
          <a:p>
            <a:pPr algn="ctr"/>
            <a:r>
              <a:rPr lang="en-GB" b="1" dirty="0">
                <a:latin typeface="Bell MT" panose="02020503060305020303" pitchFamily="18" charset="0"/>
              </a:rPr>
              <a:t>Data Importation</a:t>
            </a:r>
          </a:p>
        </p:txBody>
      </p:sp>
      <p:sp>
        <p:nvSpPr>
          <p:cNvPr id="4" name="TextBox 3">
            <a:extLst>
              <a:ext uri="{FF2B5EF4-FFF2-40B4-BE49-F238E27FC236}">
                <a16:creationId xmlns:a16="http://schemas.microsoft.com/office/drawing/2014/main" id="{CA40A25B-E1B0-4311-B6A8-1D88A421EA2E}"/>
              </a:ext>
            </a:extLst>
          </p:cNvPr>
          <p:cNvSpPr txBox="1"/>
          <p:nvPr/>
        </p:nvSpPr>
        <p:spPr>
          <a:xfrm>
            <a:off x="1097280" y="2115601"/>
            <a:ext cx="4788131" cy="1323439"/>
          </a:xfrm>
          <a:prstGeom prst="rect">
            <a:avLst/>
          </a:prstGeom>
          <a:noFill/>
        </p:spPr>
        <p:txBody>
          <a:bodyPr wrap="square" rtlCol="0">
            <a:spAutoFit/>
          </a:bodyPr>
          <a:lstStyle/>
          <a:p>
            <a:r>
              <a:rPr lang="en-GB" sz="2000" dirty="0">
                <a:latin typeface="Bell MT" panose="02020503060305020303" pitchFamily="18" charset="0"/>
              </a:rPr>
              <a:t>Step one any model building process is data importation. Data Import lets you upload data from external sources and combine it with data you collect via Analytics.</a:t>
            </a:r>
          </a:p>
        </p:txBody>
      </p:sp>
      <p:pic>
        <p:nvPicPr>
          <p:cNvPr id="6" name="Picture 5">
            <a:extLst>
              <a:ext uri="{FF2B5EF4-FFF2-40B4-BE49-F238E27FC236}">
                <a16:creationId xmlns:a16="http://schemas.microsoft.com/office/drawing/2014/main" id="{A3542B02-733B-435F-8392-328C16C85803}"/>
              </a:ext>
            </a:extLst>
          </p:cNvPr>
          <p:cNvPicPr>
            <a:picLocks noChangeAspect="1"/>
          </p:cNvPicPr>
          <p:nvPr/>
        </p:nvPicPr>
        <p:blipFill>
          <a:blip r:embed="rId2"/>
          <a:stretch>
            <a:fillRect/>
          </a:stretch>
        </p:blipFill>
        <p:spPr>
          <a:xfrm>
            <a:off x="5885410" y="2108003"/>
            <a:ext cx="5810597" cy="3312990"/>
          </a:xfrm>
          <a:prstGeom prst="rect">
            <a:avLst/>
          </a:prstGeom>
        </p:spPr>
      </p:pic>
      <p:sp>
        <p:nvSpPr>
          <p:cNvPr id="7" name="TextBox 6">
            <a:extLst>
              <a:ext uri="{FF2B5EF4-FFF2-40B4-BE49-F238E27FC236}">
                <a16:creationId xmlns:a16="http://schemas.microsoft.com/office/drawing/2014/main" id="{4E2BAF86-9975-47A5-82F7-B5FD850A85E8}"/>
              </a:ext>
            </a:extLst>
          </p:cNvPr>
          <p:cNvSpPr txBox="1"/>
          <p:nvPr/>
        </p:nvSpPr>
        <p:spPr>
          <a:xfrm>
            <a:off x="1213659" y="3922185"/>
            <a:ext cx="4671751" cy="1015663"/>
          </a:xfrm>
          <a:prstGeom prst="rect">
            <a:avLst/>
          </a:prstGeom>
          <a:noFill/>
        </p:spPr>
        <p:txBody>
          <a:bodyPr wrap="square" rtlCol="0">
            <a:spAutoFit/>
          </a:bodyPr>
          <a:lstStyle/>
          <a:p>
            <a:r>
              <a:rPr lang="en-GB" sz="2000" dirty="0">
                <a:latin typeface="Bell MT" panose="02020503060305020303" pitchFamily="18" charset="0"/>
              </a:rPr>
              <a:t>Pandas library is used to import data using pd.read_csv(). It is basically used for data manipulation and analysis.</a:t>
            </a:r>
          </a:p>
        </p:txBody>
      </p:sp>
    </p:spTree>
    <p:extLst>
      <p:ext uri="{BB962C8B-B14F-4D97-AF65-F5344CB8AC3E}">
        <p14:creationId xmlns:p14="http://schemas.microsoft.com/office/powerpoint/2010/main" val="290048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40DE-F85D-4E52-A5C9-DF43D4A5678B}"/>
              </a:ext>
            </a:extLst>
          </p:cNvPr>
          <p:cNvSpPr>
            <a:spLocks noGrp="1"/>
          </p:cNvSpPr>
          <p:nvPr>
            <p:ph type="title"/>
          </p:nvPr>
        </p:nvSpPr>
        <p:spPr>
          <a:xfrm>
            <a:off x="1097280" y="988906"/>
            <a:ext cx="10058400" cy="748454"/>
          </a:xfrm>
        </p:spPr>
        <p:txBody>
          <a:bodyPr/>
          <a:lstStyle/>
          <a:p>
            <a:pPr algn="ctr"/>
            <a:r>
              <a:rPr lang="en-GB" b="1" dirty="0">
                <a:latin typeface="Bell MT" panose="02020503060305020303" pitchFamily="18" charset="0"/>
              </a:rPr>
              <a:t>Data Exploration</a:t>
            </a:r>
          </a:p>
        </p:txBody>
      </p:sp>
      <p:sp>
        <p:nvSpPr>
          <p:cNvPr id="4" name="TextBox 3">
            <a:extLst>
              <a:ext uri="{FF2B5EF4-FFF2-40B4-BE49-F238E27FC236}">
                <a16:creationId xmlns:a16="http://schemas.microsoft.com/office/drawing/2014/main" id="{10489677-E71B-4FAA-A406-A5D1FC5117B8}"/>
              </a:ext>
            </a:extLst>
          </p:cNvPr>
          <p:cNvSpPr txBox="1"/>
          <p:nvPr/>
        </p:nvSpPr>
        <p:spPr>
          <a:xfrm>
            <a:off x="1213658" y="2227810"/>
            <a:ext cx="4882342" cy="2585323"/>
          </a:xfrm>
          <a:prstGeom prst="rect">
            <a:avLst/>
          </a:prstGeom>
          <a:noFill/>
        </p:spPr>
        <p:txBody>
          <a:bodyPr wrap="square" rtlCol="0">
            <a:spAutoFit/>
          </a:bodyPr>
          <a:lstStyle/>
          <a:p>
            <a:r>
              <a:rPr lang="en-GB" dirty="0">
                <a:latin typeface="Bell MT" panose="02020503060305020303" pitchFamily="18" charset="0"/>
              </a:rPr>
              <a:t>What is Data exploration?</a:t>
            </a:r>
          </a:p>
          <a:p>
            <a:r>
              <a:rPr lang="en-GB" dirty="0">
                <a:latin typeface="Bell MT" panose="02020503060305020303" pitchFamily="18" charset="0"/>
              </a:rPr>
              <a:t>Data exploration is the initial step in data analysis, where users explore a large data set in an unstructured way to uncover initial patterns, characteristics, and points of interest. This process isn’t meant to reveal every bit of information a dataset holds, but rather to help create a broad picture of important trends and major points to study in greater detail.</a:t>
            </a:r>
          </a:p>
        </p:txBody>
      </p:sp>
      <p:pic>
        <p:nvPicPr>
          <p:cNvPr id="12" name="Picture 11">
            <a:extLst>
              <a:ext uri="{FF2B5EF4-FFF2-40B4-BE49-F238E27FC236}">
                <a16:creationId xmlns:a16="http://schemas.microsoft.com/office/drawing/2014/main" id="{1B0F8D3D-84C8-4EE5-982C-80A06E3493D6}"/>
              </a:ext>
            </a:extLst>
          </p:cNvPr>
          <p:cNvPicPr>
            <a:picLocks noChangeAspect="1"/>
          </p:cNvPicPr>
          <p:nvPr/>
        </p:nvPicPr>
        <p:blipFill>
          <a:blip r:embed="rId2"/>
          <a:stretch>
            <a:fillRect/>
          </a:stretch>
        </p:blipFill>
        <p:spPr>
          <a:xfrm>
            <a:off x="7100937" y="2164219"/>
            <a:ext cx="3236491" cy="2648914"/>
          </a:xfrm>
          <a:prstGeom prst="rect">
            <a:avLst/>
          </a:prstGeom>
        </p:spPr>
      </p:pic>
      <p:sp>
        <p:nvSpPr>
          <p:cNvPr id="13" name="TextBox 12">
            <a:extLst>
              <a:ext uri="{FF2B5EF4-FFF2-40B4-BE49-F238E27FC236}">
                <a16:creationId xmlns:a16="http://schemas.microsoft.com/office/drawing/2014/main" id="{76877F65-48E3-4DDB-B075-6220673CD31C}"/>
              </a:ext>
            </a:extLst>
          </p:cNvPr>
          <p:cNvSpPr txBox="1"/>
          <p:nvPr/>
        </p:nvSpPr>
        <p:spPr>
          <a:xfrm>
            <a:off x="1152697" y="5303583"/>
            <a:ext cx="10335491" cy="646331"/>
          </a:xfrm>
          <a:prstGeom prst="rect">
            <a:avLst/>
          </a:prstGeom>
          <a:noFill/>
        </p:spPr>
        <p:txBody>
          <a:bodyPr wrap="square" rtlCol="0">
            <a:spAutoFit/>
          </a:bodyPr>
          <a:lstStyle/>
          <a:p>
            <a:r>
              <a:rPr lang="en-GB" dirty="0" err="1">
                <a:latin typeface="Bell MT" panose="02020503060305020303" pitchFamily="18" charset="0"/>
              </a:rPr>
              <a:t>train.head</a:t>
            </a:r>
            <a:r>
              <a:rPr lang="en-GB" dirty="0">
                <a:latin typeface="Bell MT" panose="02020503060305020303" pitchFamily="18" charset="0"/>
              </a:rPr>
              <a:t>(), train.shape, train.columns() can be used to understand the dataset but</a:t>
            </a:r>
          </a:p>
          <a:p>
            <a:r>
              <a:rPr lang="en-GB" dirty="0">
                <a:latin typeface="Bell MT" panose="02020503060305020303" pitchFamily="18" charset="0"/>
              </a:rPr>
              <a:t>Plotting a correlation heatmap helps us to better understanding the relation between the numeric variable.</a:t>
            </a:r>
          </a:p>
        </p:txBody>
      </p:sp>
    </p:spTree>
    <p:extLst>
      <p:ext uri="{BB962C8B-B14F-4D97-AF65-F5344CB8AC3E}">
        <p14:creationId xmlns:p14="http://schemas.microsoft.com/office/powerpoint/2010/main" val="317194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9F28A7-773A-44B6-A6F6-DBFB4538994E}"/>
              </a:ext>
            </a:extLst>
          </p:cNvPr>
          <p:cNvSpPr>
            <a:spLocks noGrp="1"/>
          </p:cNvSpPr>
          <p:nvPr>
            <p:ph type="title"/>
          </p:nvPr>
        </p:nvSpPr>
        <p:spPr>
          <a:xfrm>
            <a:off x="1097280" y="988906"/>
            <a:ext cx="10058400" cy="748454"/>
          </a:xfrm>
        </p:spPr>
        <p:txBody>
          <a:bodyPr>
            <a:normAutofit fontScale="90000"/>
          </a:bodyPr>
          <a:lstStyle/>
          <a:p>
            <a:pPr algn="ctr"/>
            <a:r>
              <a:rPr lang="en-GB" b="1" dirty="0">
                <a:latin typeface="Bell MT" panose="02020503060305020303" pitchFamily="18" charset="0"/>
              </a:rPr>
              <a:t>Data Exploration of Dependent Variable</a:t>
            </a:r>
          </a:p>
        </p:txBody>
      </p:sp>
      <p:pic>
        <p:nvPicPr>
          <p:cNvPr id="8" name="Picture 7">
            <a:extLst>
              <a:ext uri="{FF2B5EF4-FFF2-40B4-BE49-F238E27FC236}">
                <a16:creationId xmlns:a16="http://schemas.microsoft.com/office/drawing/2014/main" id="{5E1D6A15-8352-4098-9C9B-CEB053E1D14E}"/>
              </a:ext>
            </a:extLst>
          </p:cNvPr>
          <p:cNvPicPr>
            <a:picLocks noChangeAspect="1"/>
          </p:cNvPicPr>
          <p:nvPr/>
        </p:nvPicPr>
        <p:blipFill>
          <a:blip r:embed="rId2"/>
          <a:stretch>
            <a:fillRect/>
          </a:stretch>
        </p:blipFill>
        <p:spPr>
          <a:xfrm>
            <a:off x="6096000" y="1947665"/>
            <a:ext cx="4998983" cy="2675748"/>
          </a:xfrm>
          <a:prstGeom prst="rect">
            <a:avLst/>
          </a:prstGeom>
        </p:spPr>
      </p:pic>
      <p:sp>
        <p:nvSpPr>
          <p:cNvPr id="11" name="TextBox 10">
            <a:extLst>
              <a:ext uri="{FF2B5EF4-FFF2-40B4-BE49-F238E27FC236}">
                <a16:creationId xmlns:a16="http://schemas.microsoft.com/office/drawing/2014/main" id="{806E0F11-E55A-45FB-B623-BF5E0E6F8B12}"/>
              </a:ext>
            </a:extLst>
          </p:cNvPr>
          <p:cNvSpPr txBox="1"/>
          <p:nvPr/>
        </p:nvSpPr>
        <p:spPr>
          <a:xfrm>
            <a:off x="1097280" y="3354988"/>
            <a:ext cx="4217324" cy="1323439"/>
          </a:xfrm>
          <a:prstGeom prst="rect">
            <a:avLst/>
          </a:prstGeom>
          <a:noFill/>
        </p:spPr>
        <p:txBody>
          <a:bodyPr wrap="square" rtlCol="0">
            <a:spAutoFit/>
          </a:bodyPr>
          <a:lstStyle/>
          <a:p>
            <a:r>
              <a:rPr lang="en-GB" sz="2000" dirty="0">
                <a:latin typeface="Bell MT" panose="02020503060305020303" pitchFamily="18" charset="0"/>
              </a:rPr>
              <a:t>By performing distplot function. We understand that the target/dependent variable is positively skewed but not normally distributed. </a:t>
            </a:r>
          </a:p>
        </p:txBody>
      </p:sp>
      <p:sp>
        <p:nvSpPr>
          <p:cNvPr id="12" name="TextBox 11">
            <a:extLst>
              <a:ext uri="{FF2B5EF4-FFF2-40B4-BE49-F238E27FC236}">
                <a16:creationId xmlns:a16="http://schemas.microsoft.com/office/drawing/2014/main" id="{336B1A4A-6307-4659-9982-D01DF3101100}"/>
              </a:ext>
            </a:extLst>
          </p:cNvPr>
          <p:cNvSpPr txBox="1"/>
          <p:nvPr/>
        </p:nvSpPr>
        <p:spPr>
          <a:xfrm>
            <a:off x="1097280" y="4833718"/>
            <a:ext cx="9592887" cy="707886"/>
          </a:xfrm>
          <a:prstGeom prst="rect">
            <a:avLst/>
          </a:prstGeom>
          <a:noFill/>
        </p:spPr>
        <p:txBody>
          <a:bodyPr wrap="square" rtlCol="0">
            <a:spAutoFit/>
          </a:bodyPr>
          <a:lstStyle/>
          <a:p>
            <a:r>
              <a:rPr lang="en-GB" sz="2000" dirty="0">
                <a:latin typeface="Bell MT" panose="02020503060305020303" pitchFamily="18" charset="0"/>
              </a:rPr>
              <a:t>There are some methods to deal with positively skewed data. </a:t>
            </a:r>
          </a:p>
          <a:p>
            <a:r>
              <a:rPr lang="en-GB" sz="2000" dirty="0">
                <a:latin typeface="Bell MT" panose="02020503060305020303" pitchFamily="18" charset="0"/>
              </a:rPr>
              <a:t>I chose log transformation method. np.log10() function is used to transform the data.</a:t>
            </a:r>
          </a:p>
        </p:txBody>
      </p:sp>
      <p:sp>
        <p:nvSpPr>
          <p:cNvPr id="13" name="TextBox 12">
            <a:extLst>
              <a:ext uri="{FF2B5EF4-FFF2-40B4-BE49-F238E27FC236}">
                <a16:creationId xmlns:a16="http://schemas.microsoft.com/office/drawing/2014/main" id="{2EB92F33-C609-4BCD-8F00-BB7252636507}"/>
              </a:ext>
            </a:extLst>
          </p:cNvPr>
          <p:cNvSpPr txBox="1"/>
          <p:nvPr/>
        </p:nvSpPr>
        <p:spPr>
          <a:xfrm>
            <a:off x="1097280" y="1907034"/>
            <a:ext cx="4414058" cy="1292662"/>
          </a:xfrm>
          <a:prstGeom prst="rect">
            <a:avLst/>
          </a:prstGeom>
          <a:noFill/>
        </p:spPr>
        <p:txBody>
          <a:bodyPr wrap="square" rtlCol="0">
            <a:spAutoFit/>
          </a:bodyPr>
          <a:lstStyle/>
          <a:p>
            <a:r>
              <a:rPr lang="en-GB" b="1" dirty="0">
                <a:latin typeface="Bell MT" panose="02020503060305020303" pitchFamily="18" charset="0"/>
              </a:rPr>
              <a:t>What is skewed data?</a:t>
            </a:r>
          </a:p>
          <a:p>
            <a:r>
              <a:rPr lang="en-GB" sz="2000" dirty="0">
                <a:latin typeface="Bell MT" panose="02020503060305020303" pitchFamily="18" charset="0"/>
              </a:rPr>
              <a:t>A data is called as skewed when curve appears distorted or skewed either to the left or to the right, in a distribution.</a:t>
            </a:r>
          </a:p>
        </p:txBody>
      </p:sp>
    </p:spTree>
    <p:extLst>
      <p:ext uri="{BB962C8B-B14F-4D97-AF65-F5344CB8AC3E}">
        <p14:creationId xmlns:p14="http://schemas.microsoft.com/office/powerpoint/2010/main" val="1347200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DBBFAE-EDB4-48A6-8E67-A51D228E78EC}"/>
              </a:ext>
            </a:extLst>
          </p:cNvPr>
          <p:cNvSpPr>
            <a:spLocks noGrp="1"/>
          </p:cNvSpPr>
          <p:nvPr>
            <p:ph type="title"/>
          </p:nvPr>
        </p:nvSpPr>
        <p:spPr>
          <a:xfrm>
            <a:off x="1097280" y="988906"/>
            <a:ext cx="10058400" cy="748454"/>
          </a:xfrm>
        </p:spPr>
        <p:txBody>
          <a:bodyPr/>
          <a:lstStyle/>
          <a:p>
            <a:pPr algn="ctr"/>
            <a:r>
              <a:rPr lang="en-GB" b="1" dirty="0">
                <a:latin typeface="Bell MT" panose="02020503060305020303" pitchFamily="18" charset="0"/>
              </a:rPr>
              <a:t>Data Exploration</a:t>
            </a:r>
          </a:p>
        </p:txBody>
      </p:sp>
      <p:pic>
        <p:nvPicPr>
          <p:cNvPr id="9" name="Picture 8">
            <a:extLst>
              <a:ext uri="{FF2B5EF4-FFF2-40B4-BE49-F238E27FC236}">
                <a16:creationId xmlns:a16="http://schemas.microsoft.com/office/drawing/2014/main" id="{4C6A937B-1D80-432C-AB83-C6EE1808124D}"/>
              </a:ext>
            </a:extLst>
          </p:cNvPr>
          <p:cNvPicPr>
            <a:picLocks noChangeAspect="1"/>
          </p:cNvPicPr>
          <p:nvPr/>
        </p:nvPicPr>
        <p:blipFill>
          <a:blip r:embed="rId2"/>
          <a:stretch>
            <a:fillRect/>
          </a:stretch>
        </p:blipFill>
        <p:spPr>
          <a:xfrm>
            <a:off x="1221972" y="3262743"/>
            <a:ext cx="5533226" cy="1991961"/>
          </a:xfrm>
          <a:prstGeom prst="rect">
            <a:avLst/>
          </a:prstGeom>
        </p:spPr>
      </p:pic>
      <p:sp>
        <p:nvSpPr>
          <p:cNvPr id="10" name="Title 1">
            <a:extLst>
              <a:ext uri="{FF2B5EF4-FFF2-40B4-BE49-F238E27FC236}">
                <a16:creationId xmlns:a16="http://schemas.microsoft.com/office/drawing/2014/main" id="{57C031AB-D09C-4EE2-8D82-4FD44F221374}"/>
              </a:ext>
            </a:extLst>
          </p:cNvPr>
          <p:cNvSpPr txBox="1">
            <a:spLocks/>
          </p:cNvSpPr>
          <p:nvPr/>
        </p:nvSpPr>
        <p:spPr>
          <a:xfrm>
            <a:off x="1221972" y="1986738"/>
            <a:ext cx="5760720" cy="1276005"/>
          </a:xfrm>
          <a:prstGeom prst="rect">
            <a:avLst/>
          </a:prstGeom>
        </p:spPr>
        <p:txBody>
          <a:bodyPr vert="horz" lIns="91440" tIns="45720" rIns="91440" bIns="45720" rtlCol="0" anchor="t">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r>
              <a:rPr lang="en-GB" sz="2000" dirty="0">
                <a:latin typeface="Bell MT" panose="02020503060305020303" pitchFamily="18" charset="0"/>
              </a:rPr>
              <a:t>One thing I learnt from working on PowerBI is that we don’t need to visualize every columns in the dataset.</a:t>
            </a:r>
          </a:p>
          <a:p>
            <a:pPr algn="just"/>
            <a:r>
              <a:rPr lang="en-GB" sz="2000" dirty="0">
                <a:latin typeface="Bell MT" panose="02020503060305020303" pitchFamily="18" charset="0"/>
              </a:rPr>
              <a:t>So here are variables that are highly correlated to target variable.</a:t>
            </a:r>
          </a:p>
        </p:txBody>
      </p:sp>
      <p:sp>
        <p:nvSpPr>
          <p:cNvPr id="11" name="Title 1">
            <a:extLst>
              <a:ext uri="{FF2B5EF4-FFF2-40B4-BE49-F238E27FC236}">
                <a16:creationId xmlns:a16="http://schemas.microsoft.com/office/drawing/2014/main" id="{08EF9849-582A-4298-A010-F7473D64D23A}"/>
              </a:ext>
            </a:extLst>
          </p:cNvPr>
          <p:cNvSpPr txBox="1">
            <a:spLocks/>
          </p:cNvSpPr>
          <p:nvPr/>
        </p:nvSpPr>
        <p:spPr>
          <a:xfrm>
            <a:off x="7830654" y="5367006"/>
            <a:ext cx="3372196" cy="410648"/>
          </a:xfrm>
          <a:prstGeom prst="rect">
            <a:avLst/>
          </a:prstGeom>
        </p:spPr>
        <p:txBody>
          <a:bodyPr vert="horz" lIns="91440" tIns="45720" rIns="91440" bIns="45720" rtlCol="0" anchor="t">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GB" sz="1600" dirty="0">
                <a:latin typeface="Bell MT" panose="02020503060305020303" pitchFamily="18" charset="0"/>
              </a:rPr>
              <a:t>View more on my notebook</a:t>
            </a:r>
          </a:p>
        </p:txBody>
      </p:sp>
      <p:pic>
        <p:nvPicPr>
          <p:cNvPr id="13" name="Picture 12">
            <a:extLst>
              <a:ext uri="{FF2B5EF4-FFF2-40B4-BE49-F238E27FC236}">
                <a16:creationId xmlns:a16="http://schemas.microsoft.com/office/drawing/2014/main" id="{0DDD507E-A7C8-415E-8404-3A266CF5E96A}"/>
              </a:ext>
            </a:extLst>
          </p:cNvPr>
          <p:cNvPicPr>
            <a:picLocks noChangeAspect="1"/>
          </p:cNvPicPr>
          <p:nvPr/>
        </p:nvPicPr>
        <p:blipFill>
          <a:blip r:embed="rId3"/>
          <a:stretch>
            <a:fillRect/>
          </a:stretch>
        </p:blipFill>
        <p:spPr>
          <a:xfrm>
            <a:off x="7736314" y="4101443"/>
            <a:ext cx="3419366" cy="1153261"/>
          </a:xfrm>
          <a:prstGeom prst="rect">
            <a:avLst/>
          </a:prstGeom>
        </p:spPr>
      </p:pic>
      <p:pic>
        <p:nvPicPr>
          <p:cNvPr id="15" name="Picture 14">
            <a:extLst>
              <a:ext uri="{FF2B5EF4-FFF2-40B4-BE49-F238E27FC236}">
                <a16:creationId xmlns:a16="http://schemas.microsoft.com/office/drawing/2014/main" id="{8FED8458-A04E-4958-9CE2-135D049EC86F}"/>
              </a:ext>
            </a:extLst>
          </p:cNvPr>
          <p:cNvPicPr>
            <a:picLocks noChangeAspect="1"/>
          </p:cNvPicPr>
          <p:nvPr/>
        </p:nvPicPr>
        <p:blipFill>
          <a:blip r:embed="rId4"/>
          <a:stretch>
            <a:fillRect/>
          </a:stretch>
        </p:blipFill>
        <p:spPr>
          <a:xfrm>
            <a:off x="7736314" y="2875589"/>
            <a:ext cx="3419366" cy="1120283"/>
          </a:xfrm>
          <a:prstGeom prst="rect">
            <a:avLst/>
          </a:prstGeom>
        </p:spPr>
      </p:pic>
      <p:sp>
        <p:nvSpPr>
          <p:cNvPr id="16" name="Title 1">
            <a:extLst>
              <a:ext uri="{FF2B5EF4-FFF2-40B4-BE49-F238E27FC236}">
                <a16:creationId xmlns:a16="http://schemas.microsoft.com/office/drawing/2014/main" id="{869F536C-B6AA-4DB2-9F10-07DED0E766E8}"/>
              </a:ext>
            </a:extLst>
          </p:cNvPr>
          <p:cNvSpPr txBox="1">
            <a:spLocks/>
          </p:cNvSpPr>
          <p:nvPr/>
        </p:nvSpPr>
        <p:spPr>
          <a:xfrm>
            <a:off x="7830654" y="2038692"/>
            <a:ext cx="3372196" cy="586048"/>
          </a:xfrm>
          <a:prstGeom prst="rect">
            <a:avLst/>
          </a:prstGeom>
        </p:spPr>
        <p:txBody>
          <a:bodyPr vert="horz" lIns="91440" tIns="45720" rIns="91440" bIns="45720" rtlCol="0" anchor="t">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r>
              <a:rPr lang="en-GB" sz="2000" dirty="0">
                <a:latin typeface="Bell MT" panose="02020503060305020303" pitchFamily="18" charset="0"/>
              </a:rPr>
              <a:t>Plotting these variable for better understanding of the dataset </a:t>
            </a:r>
          </a:p>
        </p:txBody>
      </p:sp>
    </p:spTree>
    <p:extLst>
      <p:ext uri="{BB962C8B-B14F-4D97-AF65-F5344CB8AC3E}">
        <p14:creationId xmlns:p14="http://schemas.microsoft.com/office/powerpoint/2010/main" val="252278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40DE-F85D-4E52-A5C9-DF43D4A5678B}"/>
              </a:ext>
            </a:extLst>
          </p:cNvPr>
          <p:cNvSpPr>
            <a:spLocks noGrp="1"/>
          </p:cNvSpPr>
          <p:nvPr>
            <p:ph type="title"/>
          </p:nvPr>
        </p:nvSpPr>
        <p:spPr>
          <a:xfrm>
            <a:off x="1097280" y="988906"/>
            <a:ext cx="10058400" cy="748454"/>
          </a:xfrm>
        </p:spPr>
        <p:txBody>
          <a:bodyPr/>
          <a:lstStyle/>
          <a:p>
            <a:pPr algn="ctr"/>
            <a:r>
              <a:rPr lang="en-GB" b="1" dirty="0">
                <a:latin typeface="Bell MT" panose="02020503060305020303" pitchFamily="18" charset="0"/>
              </a:rPr>
              <a:t>Data Cleaning</a:t>
            </a:r>
          </a:p>
        </p:txBody>
      </p:sp>
      <p:pic>
        <p:nvPicPr>
          <p:cNvPr id="5" name="Picture 4">
            <a:extLst>
              <a:ext uri="{FF2B5EF4-FFF2-40B4-BE49-F238E27FC236}">
                <a16:creationId xmlns:a16="http://schemas.microsoft.com/office/drawing/2014/main" id="{62263677-2B71-4D27-98A7-446FAD7FF787}"/>
              </a:ext>
            </a:extLst>
          </p:cNvPr>
          <p:cNvPicPr>
            <a:picLocks noChangeAspect="1"/>
          </p:cNvPicPr>
          <p:nvPr/>
        </p:nvPicPr>
        <p:blipFill>
          <a:blip r:embed="rId2"/>
          <a:stretch>
            <a:fillRect/>
          </a:stretch>
        </p:blipFill>
        <p:spPr>
          <a:xfrm>
            <a:off x="1565567" y="2039938"/>
            <a:ext cx="4305992" cy="3600351"/>
          </a:xfrm>
          <a:prstGeom prst="rect">
            <a:avLst/>
          </a:prstGeom>
        </p:spPr>
      </p:pic>
      <p:sp>
        <p:nvSpPr>
          <p:cNvPr id="4" name="TextBox 3">
            <a:extLst>
              <a:ext uri="{FF2B5EF4-FFF2-40B4-BE49-F238E27FC236}">
                <a16:creationId xmlns:a16="http://schemas.microsoft.com/office/drawing/2014/main" id="{10489677-E71B-4FAA-A406-A5D1FC5117B8}"/>
              </a:ext>
            </a:extLst>
          </p:cNvPr>
          <p:cNvSpPr txBox="1"/>
          <p:nvPr/>
        </p:nvSpPr>
        <p:spPr>
          <a:xfrm>
            <a:off x="6320442" y="2039938"/>
            <a:ext cx="4882342" cy="1754326"/>
          </a:xfrm>
          <a:prstGeom prst="rect">
            <a:avLst/>
          </a:prstGeom>
          <a:noFill/>
        </p:spPr>
        <p:txBody>
          <a:bodyPr wrap="square" rtlCol="0">
            <a:spAutoFit/>
          </a:bodyPr>
          <a:lstStyle/>
          <a:p>
            <a:pPr algn="just"/>
            <a:r>
              <a:rPr lang="en-GB" dirty="0">
                <a:latin typeface="Bell MT" panose="02020503060305020303" pitchFamily="18" charset="0"/>
              </a:rPr>
              <a:t>What is Data Cleaning?</a:t>
            </a:r>
          </a:p>
          <a:p>
            <a:pPr algn="just"/>
            <a:r>
              <a:rPr lang="en-GB" dirty="0">
                <a:latin typeface="Bell MT" panose="02020503060305020303" pitchFamily="18" charset="0"/>
              </a:rPr>
              <a:t>Data Cleaning means the process of identifying the incorrect, incomplete, inaccurate, irrelevant or missing part of the data and then modifying, replacing or deleting them according to the necessity. </a:t>
            </a:r>
          </a:p>
        </p:txBody>
      </p:sp>
      <p:sp>
        <p:nvSpPr>
          <p:cNvPr id="10" name="TextBox 9">
            <a:extLst>
              <a:ext uri="{FF2B5EF4-FFF2-40B4-BE49-F238E27FC236}">
                <a16:creationId xmlns:a16="http://schemas.microsoft.com/office/drawing/2014/main" id="{B0646A93-95F6-41E4-B5E9-8E783C304CD2}"/>
              </a:ext>
            </a:extLst>
          </p:cNvPr>
          <p:cNvSpPr txBox="1"/>
          <p:nvPr/>
        </p:nvSpPr>
        <p:spPr>
          <a:xfrm>
            <a:off x="6320442" y="3840113"/>
            <a:ext cx="4882342" cy="923330"/>
          </a:xfrm>
          <a:prstGeom prst="rect">
            <a:avLst/>
          </a:prstGeom>
          <a:noFill/>
        </p:spPr>
        <p:txBody>
          <a:bodyPr wrap="square" rtlCol="0">
            <a:spAutoFit/>
          </a:bodyPr>
          <a:lstStyle/>
          <a:p>
            <a:pPr algn="just"/>
            <a:r>
              <a:rPr lang="en-GB" dirty="0">
                <a:latin typeface="Bell MT" panose="02020503060305020303" pitchFamily="18" charset="0"/>
              </a:rPr>
              <a:t>Theoretically, if variable has missing 25% or more data, then it should be dropped from the dataset. </a:t>
            </a:r>
          </a:p>
        </p:txBody>
      </p:sp>
      <p:sp>
        <p:nvSpPr>
          <p:cNvPr id="11" name="TextBox 10">
            <a:extLst>
              <a:ext uri="{FF2B5EF4-FFF2-40B4-BE49-F238E27FC236}">
                <a16:creationId xmlns:a16="http://schemas.microsoft.com/office/drawing/2014/main" id="{919C44A9-02AF-4C61-98FB-538D1600B9B3}"/>
              </a:ext>
            </a:extLst>
          </p:cNvPr>
          <p:cNvSpPr txBox="1"/>
          <p:nvPr/>
        </p:nvSpPr>
        <p:spPr>
          <a:xfrm>
            <a:off x="6320442" y="4825660"/>
            <a:ext cx="4882342" cy="923330"/>
          </a:xfrm>
          <a:prstGeom prst="rect">
            <a:avLst/>
          </a:prstGeom>
          <a:noFill/>
        </p:spPr>
        <p:txBody>
          <a:bodyPr wrap="square" rtlCol="0">
            <a:spAutoFit/>
          </a:bodyPr>
          <a:lstStyle/>
          <a:p>
            <a:pPr algn="just"/>
            <a:r>
              <a:rPr lang="en-GB" dirty="0">
                <a:latin typeface="Bell MT" panose="02020503060305020303" pitchFamily="18" charset="0"/>
              </a:rPr>
              <a:t>Four variable were dropped, remaining were filled with mode in case of ‘categorical’ variables and median for ‘numeric’ variables</a:t>
            </a:r>
          </a:p>
        </p:txBody>
      </p:sp>
    </p:spTree>
    <p:extLst>
      <p:ext uri="{BB962C8B-B14F-4D97-AF65-F5344CB8AC3E}">
        <p14:creationId xmlns:p14="http://schemas.microsoft.com/office/powerpoint/2010/main" val="178291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40DE-F85D-4E52-A5C9-DF43D4A5678B}"/>
              </a:ext>
            </a:extLst>
          </p:cNvPr>
          <p:cNvSpPr>
            <a:spLocks noGrp="1"/>
          </p:cNvSpPr>
          <p:nvPr>
            <p:ph type="title"/>
          </p:nvPr>
        </p:nvSpPr>
        <p:spPr>
          <a:xfrm>
            <a:off x="1097280" y="988906"/>
            <a:ext cx="10058400" cy="748454"/>
          </a:xfrm>
        </p:spPr>
        <p:txBody>
          <a:bodyPr/>
          <a:lstStyle/>
          <a:p>
            <a:pPr algn="ctr"/>
            <a:r>
              <a:rPr lang="en-GB" b="1" dirty="0">
                <a:latin typeface="Bell MT" panose="02020503060305020303" pitchFamily="18" charset="0"/>
              </a:rPr>
              <a:t>Outlier Detection</a:t>
            </a:r>
          </a:p>
        </p:txBody>
      </p:sp>
      <p:sp>
        <p:nvSpPr>
          <p:cNvPr id="4" name="TextBox 3">
            <a:extLst>
              <a:ext uri="{FF2B5EF4-FFF2-40B4-BE49-F238E27FC236}">
                <a16:creationId xmlns:a16="http://schemas.microsoft.com/office/drawing/2014/main" id="{10489677-E71B-4FAA-A406-A5D1FC5117B8}"/>
              </a:ext>
            </a:extLst>
          </p:cNvPr>
          <p:cNvSpPr txBox="1"/>
          <p:nvPr/>
        </p:nvSpPr>
        <p:spPr>
          <a:xfrm>
            <a:off x="1097280" y="2062818"/>
            <a:ext cx="4882342" cy="1200329"/>
          </a:xfrm>
          <a:prstGeom prst="rect">
            <a:avLst/>
          </a:prstGeom>
          <a:noFill/>
        </p:spPr>
        <p:txBody>
          <a:bodyPr wrap="square" rtlCol="0">
            <a:spAutoFit/>
          </a:bodyPr>
          <a:lstStyle/>
          <a:p>
            <a:pPr algn="just"/>
            <a:r>
              <a:rPr lang="en-GB" dirty="0">
                <a:latin typeface="Bell MT" panose="02020503060305020303" pitchFamily="18" charset="0"/>
              </a:rPr>
              <a:t>What is Outlier?</a:t>
            </a:r>
          </a:p>
          <a:p>
            <a:pPr algn="just"/>
            <a:r>
              <a:rPr lang="en-GB" dirty="0">
                <a:latin typeface="Bell MT" panose="02020503060305020303" pitchFamily="18" charset="0"/>
              </a:rPr>
              <a:t> An outlier is an observation that lies an abnormal distance from other values in a random sample from a population.</a:t>
            </a:r>
          </a:p>
        </p:txBody>
      </p:sp>
      <p:sp>
        <p:nvSpPr>
          <p:cNvPr id="10" name="TextBox 9">
            <a:extLst>
              <a:ext uri="{FF2B5EF4-FFF2-40B4-BE49-F238E27FC236}">
                <a16:creationId xmlns:a16="http://schemas.microsoft.com/office/drawing/2014/main" id="{B0646A93-95F6-41E4-B5E9-8E783C304CD2}"/>
              </a:ext>
            </a:extLst>
          </p:cNvPr>
          <p:cNvSpPr txBox="1"/>
          <p:nvPr/>
        </p:nvSpPr>
        <p:spPr>
          <a:xfrm>
            <a:off x="1097280" y="3588605"/>
            <a:ext cx="4882342" cy="923330"/>
          </a:xfrm>
          <a:prstGeom prst="rect">
            <a:avLst/>
          </a:prstGeom>
          <a:noFill/>
        </p:spPr>
        <p:txBody>
          <a:bodyPr wrap="square" rtlCol="0">
            <a:spAutoFit/>
          </a:bodyPr>
          <a:lstStyle/>
          <a:p>
            <a:pPr algn="just"/>
            <a:r>
              <a:rPr lang="en-GB" dirty="0">
                <a:latin typeface="Bell MT" panose="02020503060305020303" pitchFamily="18" charset="0"/>
              </a:rPr>
              <a:t>Why perform outlier detection?</a:t>
            </a:r>
          </a:p>
          <a:p>
            <a:pPr algn="just"/>
            <a:r>
              <a:rPr lang="en-GB" dirty="0">
                <a:latin typeface="Bell MT" panose="02020503060305020303" pitchFamily="18" charset="0"/>
              </a:rPr>
              <a:t>Identification of potential outliers is important, an outlier may indicate bad data.</a:t>
            </a:r>
          </a:p>
        </p:txBody>
      </p:sp>
      <p:pic>
        <p:nvPicPr>
          <p:cNvPr id="6" name="Picture 5">
            <a:extLst>
              <a:ext uri="{FF2B5EF4-FFF2-40B4-BE49-F238E27FC236}">
                <a16:creationId xmlns:a16="http://schemas.microsoft.com/office/drawing/2014/main" id="{850C5794-4FA8-4345-BDBD-01E73AFC00F1}"/>
              </a:ext>
            </a:extLst>
          </p:cNvPr>
          <p:cNvPicPr>
            <a:picLocks noChangeAspect="1"/>
          </p:cNvPicPr>
          <p:nvPr/>
        </p:nvPicPr>
        <p:blipFill>
          <a:blip r:embed="rId2"/>
          <a:stretch>
            <a:fillRect/>
          </a:stretch>
        </p:blipFill>
        <p:spPr>
          <a:xfrm>
            <a:off x="7116358" y="2062818"/>
            <a:ext cx="3631997" cy="2449117"/>
          </a:xfrm>
          <a:prstGeom prst="rect">
            <a:avLst/>
          </a:prstGeom>
        </p:spPr>
      </p:pic>
      <p:sp>
        <p:nvSpPr>
          <p:cNvPr id="9" name="TextBox 8">
            <a:extLst>
              <a:ext uri="{FF2B5EF4-FFF2-40B4-BE49-F238E27FC236}">
                <a16:creationId xmlns:a16="http://schemas.microsoft.com/office/drawing/2014/main" id="{CCAB5892-74FC-43E8-8171-92F83B507F70}"/>
              </a:ext>
            </a:extLst>
          </p:cNvPr>
          <p:cNvSpPr txBox="1"/>
          <p:nvPr/>
        </p:nvSpPr>
        <p:spPr>
          <a:xfrm>
            <a:off x="1049510" y="4837393"/>
            <a:ext cx="10106170" cy="1200329"/>
          </a:xfrm>
          <a:prstGeom prst="rect">
            <a:avLst/>
          </a:prstGeom>
          <a:noFill/>
        </p:spPr>
        <p:txBody>
          <a:bodyPr wrap="square" rtlCol="0">
            <a:spAutoFit/>
          </a:bodyPr>
          <a:lstStyle/>
          <a:p>
            <a:pPr algn="just"/>
            <a:r>
              <a:rPr lang="en-GB" dirty="0">
                <a:latin typeface="Bell MT" panose="02020503060305020303" pitchFamily="18" charset="0"/>
              </a:rPr>
              <a:t>My approach for dealing with outliers.</a:t>
            </a:r>
          </a:p>
          <a:p>
            <a:pPr algn="just"/>
            <a:r>
              <a:rPr lang="en-GB" dirty="0">
                <a:latin typeface="Bell MT" panose="02020503060305020303" pitchFamily="18" charset="0"/>
              </a:rPr>
              <a:t>It was simple, I chose not to delete this outliers as we are dealing with less rows and I thought deleting them might not be good for the data. And also as per a article in analytics </a:t>
            </a:r>
            <a:r>
              <a:rPr lang="en-GB" dirty="0" err="1">
                <a:latin typeface="Bell MT" panose="02020503060305020303" pitchFamily="18" charset="0"/>
              </a:rPr>
              <a:t>vidhya</a:t>
            </a:r>
            <a:r>
              <a:rPr lang="en-GB" dirty="0">
                <a:latin typeface="Bell MT" panose="02020503060305020303" pitchFamily="18" charset="0"/>
              </a:rPr>
              <a:t>, it is suggested that if one doesn’t know how to deal with outliers, it is wise to leave them.</a:t>
            </a:r>
          </a:p>
        </p:txBody>
      </p:sp>
    </p:spTree>
    <p:extLst>
      <p:ext uri="{BB962C8B-B14F-4D97-AF65-F5344CB8AC3E}">
        <p14:creationId xmlns:p14="http://schemas.microsoft.com/office/powerpoint/2010/main" val="42887488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182</TotalTime>
  <Words>1053</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Narrow</vt:lpstr>
      <vt:lpstr>Bell MT</vt:lpstr>
      <vt:lpstr>Calibri</vt:lpstr>
      <vt:lpstr>Calibri Light</vt:lpstr>
      <vt:lpstr>Retrospect</vt:lpstr>
      <vt:lpstr>House Price Prediction</vt:lpstr>
      <vt:lpstr>Project Detail</vt:lpstr>
      <vt:lpstr>Project Insights</vt:lpstr>
      <vt:lpstr>Data Importation</vt:lpstr>
      <vt:lpstr>Data Exploration</vt:lpstr>
      <vt:lpstr>Data Exploration of Dependent Variable</vt:lpstr>
      <vt:lpstr>Data Exploration</vt:lpstr>
      <vt:lpstr>Data Cleaning</vt:lpstr>
      <vt:lpstr>Outlier Detection</vt:lpstr>
      <vt:lpstr>Data Transformation</vt:lpstr>
      <vt:lpstr>Data Split</vt:lpstr>
      <vt:lpstr>Models Building</vt:lpstr>
      <vt:lpstr>Models Building</vt:lpstr>
      <vt:lpstr>Model Tuning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HP</dc:creator>
  <cp:lastModifiedBy>HP</cp:lastModifiedBy>
  <cp:revision>17</cp:revision>
  <dcterms:created xsi:type="dcterms:W3CDTF">2021-07-21T16:40:41Z</dcterms:created>
  <dcterms:modified xsi:type="dcterms:W3CDTF">2021-07-21T19:43:28Z</dcterms:modified>
</cp:coreProperties>
</file>