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b46587a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b46587a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b46587aa2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b46587aa2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b46587aa2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b46587aa2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b46587aa2_0_1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b46587aa2_0_1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b46587aa2_0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b46587aa2_0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b46587aa2_0_1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b46587aa2_0_1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circuitbasics.com/what-are-comparators/" TargetMode="External"/><Relationship Id="rId4" Type="http://schemas.openxmlformats.org/officeDocument/2006/relationships/hyperlink" Target="https://www.electrical4u.com/schmitt-trigger/" TargetMode="External"/><Relationship Id="rId5" Type="http://schemas.openxmlformats.org/officeDocument/2006/relationships/hyperlink" Target="https://components101.com/articles/schmitt-trigger-introduction-working-applications" TargetMode="External"/><Relationship Id="rId6" Type="http://schemas.openxmlformats.org/officeDocument/2006/relationships/hyperlink" Target="https://www.allaboutcircuits.com/textbook/semiconductors/chpt-7/hysteresi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Schmitt Trigger Circuit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Megan Izzo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25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What is the Schmitt Trigger?</a:t>
            </a:r>
            <a:endParaRPr>
              <a:solidFill>
                <a:schemeClr val="lt1"/>
              </a:solidFill>
            </a:endParaRPr>
          </a:p>
        </p:txBody>
      </p:sp>
      <p:sp>
        <p:nvSpPr>
          <p:cNvPr id="66" name="Google Shape;66;p14"/>
          <p:cNvSpPr txBox="1"/>
          <p:nvPr>
            <p:ph idx="1" type="body"/>
          </p:nvPr>
        </p:nvSpPr>
        <p:spPr>
          <a:xfrm>
            <a:off x="311700" y="1185000"/>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500">
                <a:solidFill>
                  <a:schemeClr val="lt1"/>
                </a:solidFill>
              </a:rPr>
              <a:t>Schmitt comes from the last name of the scientist that invented it (</a:t>
            </a:r>
            <a:r>
              <a:rPr lang="en" sz="1500">
                <a:solidFill>
                  <a:schemeClr val="lt1"/>
                </a:solidFill>
              </a:rPr>
              <a:t>Electrical4U, 2021, pa. 2)</a:t>
            </a:r>
            <a:r>
              <a:rPr lang="en" sz="1500">
                <a:solidFill>
                  <a:schemeClr val="lt1"/>
                </a:solidFill>
              </a:rPr>
              <a:t>. Trigger is part of the name because the input </a:t>
            </a:r>
            <a:r>
              <a:rPr lang="en" sz="1500">
                <a:solidFill>
                  <a:schemeClr val="lt1"/>
                </a:solidFill>
              </a:rPr>
              <a:t>value can</a:t>
            </a:r>
            <a:r>
              <a:rPr lang="en" sz="1500">
                <a:solidFill>
                  <a:schemeClr val="lt1"/>
                </a:solidFill>
              </a:rPr>
              <a:t> vary enough to trigger a change to the output (Electrical4U, 2021, pa. 6). The Schmitt Trigger is a comparator with hysteresis (Electronics For You, 2020, pa. 2). A </a:t>
            </a:r>
            <a:r>
              <a:rPr lang="en" sz="1500">
                <a:solidFill>
                  <a:schemeClr val="lt1"/>
                </a:solidFill>
              </a:rPr>
              <a:t>comparator is used to compare voltages or currents of two signals and it outputs the stronger one (Abasolo, 2021, pa. 1). Hysteresis is a system’s condition being dependent on it’s history (Kuphaldt, 2015, pa. 1). Combining those two definitions together, tells what the Schmitt Trigger is used for.</a:t>
            </a:r>
            <a:endParaRPr sz="1500">
              <a:solidFill>
                <a:schemeClr val="lt1"/>
              </a:solidFill>
            </a:endParaRPr>
          </a:p>
        </p:txBody>
      </p:sp>
      <p:sp>
        <p:nvSpPr>
          <p:cNvPr id="67" name="Google Shape;67;p14"/>
          <p:cNvSpPr txBox="1"/>
          <p:nvPr>
            <p:ph idx="2" type="body"/>
          </p:nvPr>
        </p:nvSpPr>
        <p:spPr>
          <a:xfrm>
            <a:off x="4832400" y="1185000"/>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cxnSp>
        <p:nvCxnSpPr>
          <p:cNvPr id="68" name="Google Shape;68;p14"/>
          <p:cNvCxnSpPr/>
          <p:nvPr/>
        </p:nvCxnSpPr>
        <p:spPr>
          <a:xfrm>
            <a:off x="-1300" y="884500"/>
            <a:ext cx="9157200" cy="0"/>
          </a:xfrm>
          <a:prstGeom prst="straightConnector1">
            <a:avLst/>
          </a:prstGeom>
          <a:noFill/>
          <a:ln cap="flat" cmpd="sng" w="19050">
            <a:solidFill>
              <a:schemeClr val="dk2"/>
            </a:solidFill>
            <a:prstDash val="solid"/>
            <a:round/>
            <a:headEnd len="med" w="med" type="none"/>
            <a:tailEnd len="med" w="med" type="none"/>
          </a:ln>
        </p:spPr>
      </p:cxnSp>
      <p:pic>
        <p:nvPicPr>
          <p:cNvPr id="69" name="Google Shape;69;p14"/>
          <p:cNvPicPr preferRelativeResize="0"/>
          <p:nvPr/>
        </p:nvPicPr>
        <p:blipFill>
          <a:blip r:embed="rId3">
            <a:alphaModFix/>
          </a:blip>
          <a:stretch>
            <a:fillRect/>
          </a:stretch>
        </p:blipFill>
        <p:spPr>
          <a:xfrm>
            <a:off x="4832400" y="1111051"/>
            <a:ext cx="3999900" cy="3426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25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Purpose of the Schmitt Trigger</a:t>
            </a:r>
            <a:endParaRPr>
              <a:solidFill>
                <a:schemeClr val="lt1"/>
              </a:solidFill>
            </a:endParaRPr>
          </a:p>
        </p:txBody>
      </p:sp>
      <p:sp>
        <p:nvSpPr>
          <p:cNvPr id="75" name="Google Shape;75;p15"/>
          <p:cNvSpPr txBox="1"/>
          <p:nvPr>
            <p:ph idx="1" type="body"/>
          </p:nvPr>
        </p:nvSpPr>
        <p:spPr>
          <a:xfrm>
            <a:off x="311700" y="118500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lt1"/>
                </a:solidFill>
              </a:rPr>
              <a:t>The purpose of the Schmitt Trigger is to get consistent </a:t>
            </a:r>
            <a:r>
              <a:rPr lang="en" sz="1500">
                <a:solidFill>
                  <a:schemeClr val="lt1"/>
                </a:solidFill>
              </a:rPr>
              <a:t>values</a:t>
            </a:r>
            <a:r>
              <a:rPr lang="en" sz="1500">
                <a:solidFill>
                  <a:schemeClr val="lt1"/>
                </a:solidFill>
              </a:rPr>
              <a:t> of signals by having two </a:t>
            </a:r>
            <a:r>
              <a:rPr lang="en" sz="1500">
                <a:solidFill>
                  <a:schemeClr val="lt1"/>
                </a:solidFill>
              </a:rPr>
              <a:t>thresholds, an upper and a lower, to avoid unwanted interference in a signal (</a:t>
            </a:r>
            <a:r>
              <a:rPr i="1" lang="en" sz="1500">
                <a:solidFill>
                  <a:schemeClr val="lt1"/>
                </a:solidFill>
              </a:rPr>
              <a:t>Introduction to Schmitt Trigger</a:t>
            </a:r>
            <a:r>
              <a:rPr lang="en" sz="1500">
                <a:solidFill>
                  <a:schemeClr val="lt1"/>
                </a:solidFill>
              </a:rPr>
              <a:t>, 2019, pa. 1). When the input is bigger or smaller than the average output, then the Schmitt Trigger compensates by either lowering the thresholds or by putting them at a higher signal (Electrical4U, 2021, pa. 8). </a:t>
            </a:r>
            <a:endParaRPr sz="1500">
              <a:solidFill>
                <a:schemeClr val="lt1"/>
              </a:solidFill>
            </a:endParaRPr>
          </a:p>
        </p:txBody>
      </p:sp>
      <p:sp>
        <p:nvSpPr>
          <p:cNvPr id="76" name="Google Shape;76;p15"/>
          <p:cNvSpPr txBox="1"/>
          <p:nvPr>
            <p:ph idx="2" type="body"/>
          </p:nvPr>
        </p:nvSpPr>
        <p:spPr>
          <a:xfrm>
            <a:off x="4832400" y="1570350"/>
            <a:ext cx="3999900" cy="26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cxnSp>
        <p:nvCxnSpPr>
          <p:cNvPr id="77" name="Google Shape;77;p15"/>
          <p:cNvCxnSpPr/>
          <p:nvPr/>
        </p:nvCxnSpPr>
        <p:spPr>
          <a:xfrm>
            <a:off x="-1300" y="884500"/>
            <a:ext cx="9157200" cy="0"/>
          </a:xfrm>
          <a:prstGeom prst="straightConnector1">
            <a:avLst/>
          </a:prstGeom>
          <a:noFill/>
          <a:ln cap="flat" cmpd="sng" w="19050">
            <a:solidFill>
              <a:schemeClr val="dk2"/>
            </a:solidFill>
            <a:prstDash val="solid"/>
            <a:round/>
            <a:headEnd len="med" w="med" type="none"/>
            <a:tailEnd len="med" w="med" type="none"/>
          </a:ln>
        </p:spPr>
      </p:cxnSp>
      <p:pic>
        <p:nvPicPr>
          <p:cNvPr id="78" name="Google Shape;78;p15"/>
          <p:cNvPicPr preferRelativeResize="0"/>
          <p:nvPr/>
        </p:nvPicPr>
        <p:blipFill>
          <a:blip r:embed="rId3">
            <a:alphaModFix/>
          </a:blip>
          <a:stretch>
            <a:fillRect/>
          </a:stretch>
        </p:blipFill>
        <p:spPr>
          <a:xfrm>
            <a:off x="4832406" y="1184990"/>
            <a:ext cx="3999900" cy="30310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311700" y="25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Advantages of the Schmitt Trigger</a:t>
            </a:r>
            <a:endParaRPr>
              <a:solidFill>
                <a:schemeClr val="lt1"/>
              </a:solidFill>
            </a:endParaRPr>
          </a:p>
        </p:txBody>
      </p:sp>
      <p:sp>
        <p:nvSpPr>
          <p:cNvPr id="84" name="Google Shape;84;p16"/>
          <p:cNvSpPr txBox="1"/>
          <p:nvPr>
            <p:ph idx="1" type="body"/>
          </p:nvPr>
        </p:nvSpPr>
        <p:spPr>
          <a:xfrm>
            <a:off x="311700" y="1185000"/>
            <a:ext cx="415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lt1"/>
                </a:solidFill>
              </a:rPr>
              <a:t>The Schmitt Trigger is very versatile (Prajapati, 2022, pa. 13). It can be used to eliminate noise in a </a:t>
            </a:r>
            <a:r>
              <a:rPr lang="en" sz="1500">
                <a:solidFill>
                  <a:schemeClr val="lt1"/>
                </a:solidFill>
              </a:rPr>
              <a:t>signal</a:t>
            </a:r>
            <a:r>
              <a:rPr lang="en" sz="1500">
                <a:solidFill>
                  <a:schemeClr val="lt1"/>
                </a:solidFill>
              </a:rPr>
              <a:t>, to make certain wave signals into square waves,</a:t>
            </a:r>
            <a:r>
              <a:rPr lang="en" sz="1500">
                <a:solidFill>
                  <a:schemeClr val="lt1"/>
                </a:solidFill>
              </a:rPr>
              <a:t> and to apply an oscillator (Electrical4U, 2021, pa. 60). It can also amplify weak signals and waves, and it is cost-effective Prajapati, 2022, pa. 13).</a:t>
            </a:r>
            <a:endParaRPr sz="1500">
              <a:solidFill>
                <a:schemeClr val="lt1"/>
              </a:solidFill>
            </a:endParaRPr>
          </a:p>
        </p:txBody>
      </p:sp>
      <p:sp>
        <p:nvSpPr>
          <p:cNvPr id="85" name="Google Shape;85;p16"/>
          <p:cNvSpPr txBox="1"/>
          <p:nvPr>
            <p:ph idx="2" type="body"/>
          </p:nvPr>
        </p:nvSpPr>
        <p:spPr>
          <a:xfrm>
            <a:off x="4832400" y="2338625"/>
            <a:ext cx="3999900" cy="10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cxnSp>
        <p:nvCxnSpPr>
          <p:cNvPr id="86" name="Google Shape;86;p16"/>
          <p:cNvCxnSpPr/>
          <p:nvPr/>
        </p:nvCxnSpPr>
        <p:spPr>
          <a:xfrm>
            <a:off x="-1300" y="884500"/>
            <a:ext cx="9157200" cy="0"/>
          </a:xfrm>
          <a:prstGeom prst="straightConnector1">
            <a:avLst/>
          </a:prstGeom>
          <a:noFill/>
          <a:ln cap="flat" cmpd="sng" w="19050">
            <a:solidFill>
              <a:schemeClr val="dk2"/>
            </a:solidFill>
            <a:prstDash val="solid"/>
            <a:round/>
            <a:headEnd len="med" w="med" type="none"/>
            <a:tailEnd len="med" w="med" type="none"/>
          </a:ln>
        </p:spPr>
      </p:cxnSp>
      <p:pic>
        <p:nvPicPr>
          <p:cNvPr id="87" name="Google Shape;87;p16"/>
          <p:cNvPicPr preferRelativeResize="0"/>
          <p:nvPr/>
        </p:nvPicPr>
        <p:blipFill>
          <a:blip r:embed="rId3">
            <a:alphaModFix/>
          </a:blip>
          <a:stretch>
            <a:fillRect/>
          </a:stretch>
        </p:blipFill>
        <p:spPr>
          <a:xfrm>
            <a:off x="4753650" y="1822032"/>
            <a:ext cx="4157400" cy="14994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Disadvantages of the Schmitt Trigger</a:t>
            </a:r>
            <a:endParaRPr>
              <a:solidFill>
                <a:schemeClr val="lt1"/>
              </a:solidFill>
            </a:endParaRPr>
          </a:p>
        </p:txBody>
      </p:sp>
      <p:sp>
        <p:nvSpPr>
          <p:cNvPr id="93" name="Google Shape;9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lt1"/>
                </a:solidFill>
              </a:rPr>
              <a:t>The Schmitt Trigger isn’t perfect. The disadvantages of this circuit </a:t>
            </a:r>
            <a:r>
              <a:rPr lang="en" sz="1500">
                <a:solidFill>
                  <a:schemeClr val="lt1"/>
                </a:solidFill>
              </a:rPr>
              <a:t>include</a:t>
            </a:r>
            <a:r>
              <a:rPr lang="en" sz="1500">
                <a:solidFill>
                  <a:schemeClr val="lt1"/>
                </a:solidFill>
              </a:rPr>
              <a:t> </a:t>
            </a:r>
            <a:r>
              <a:rPr lang="en" sz="1500">
                <a:solidFill>
                  <a:schemeClr val="lt1"/>
                </a:solidFill>
              </a:rPr>
              <a:t>potentially</a:t>
            </a:r>
            <a:r>
              <a:rPr lang="en" sz="1500">
                <a:solidFill>
                  <a:schemeClr val="lt1"/>
                </a:solidFill>
              </a:rPr>
              <a:t> needing </a:t>
            </a:r>
            <a:r>
              <a:rPr lang="en" sz="1500">
                <a:solidFill>
                  <a:schemeClr val="lt1"/>
                </a:solidFill>
              </a:rPr>
              <a:t>oscillations</a:t>
            </a:r>
            <a:r>
              <a:rPr lang="en" sz="1500">
                <a:solidFill>
                  <a:schemeClr val="lt1"/>
                </a:solidFill>
              </a:rPr>
              <a:t> and the </a:t>
            </a:r>
            <a:r>
              <a:rPr lang="en" sz="1500">
                <a:solidFill>
                  <a:schemeClr val="lt1"/>
                </a:solidFill>
              </a:rPr>
              <a:t>values</a:t>
            </a:r>
            <a:r>
              <a:rPr lang="en" sz="1500">
                <a:solidFill>
                  <a:schemeClr val="lt1"/>
                </a:solidFill>
              </a:rPr>
              <a:t> of the components used in it need to be exact or it won’t work properly (</a:t>
            </a:r>
            <a:r>
              <a:rPr lang="en" sz="1500">
                <a:solidFill>
                  <a:schemeClr val="lt1"/>
                </a:solidFill>
              </a:rPr>
              <a:t>Prajapati, 2022, pa. 14)</a:t>
            </a:r>
            <a:r>
              <a:rPr lang="en" sz="1500">
                <a:solidFill>
                  <a:schemeClr val="lt1"/>
                </a:solidFill>
              </a:rPr>
              <a:t>. </a:t>
            </a:r>
            <a:endParaRPr sz="1500">
              <a:solidFill>
                <a:schemeClr val="lt1"/>
              </a:solidFill>
            </a:endParaRPr>
          </a:p>
        </p:txBody>
      </p:sp>
      <p:cxnSp>
        <p:nvCxnSpPr>
          <p:cNvPr id="94" name="Google Shape;94;p17"/>
          <p:cNvCxnSpPr/>
          <p:nvPr/>
        </p:nvCxnSpPr>
        <p:spPr>
          <a:xfrm>
            <a:off x="-1300" y="884500"/>
            <a:ext cx="91572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25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Variations of</a:t>
            </a:r>
            <a:r>
              <a:rPr lang="en">
                <a:solidFill>
                  <a:schemeClr val="lt1"/>
                </a:solidFill>
              </a:rPr>
              <a:t> Schmitt Trigger?</a:t>
            </a:r>
            <a:endParaRPr>
              <a:solidFill>
                <a:schemeClr val="lt1"/>
              </a:solidFill>
            </a:endParaRPr>
          </a:p>
        </p:txBody>
      </p:sp>
      <p:sp>
        <p:nvSpPr>
          <p:cNvPr id="100" name="Google Shape;100;p18"/>
          <p:cNvSpPr txBox="1"/>
          <p:nvPr>
            <p:ph idx="1" type="body"/>
          </p:nvPr>
        </p:nvSpPr>
        <p:spPr>
          <a:xfrm>
            <a:off x="311700" y="118500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lt1"/>
                </a:solidFill>
              </a:rPr>
              <a:t>As briefly covered in Advantages of the Schmitt Trigger, there are many uses for this to be included in circuits. Sine waves and triangular waves can be made into square waves which are more consistent in frequency and values. Noise is eliminated from signals </a:t>
            </a:r>
            <a:r>
              <a:rPr lang="en" sz="1500">
                <a:solidFill>
                  <a:schemeClr val="lt1"/>
                </a:solidFill>
              </a:rPr>
              <a:t>(Electrical4U, 2021, pa. 60).</a:t>
            </a:r>
            <a:r>
              <a:rPr lang="en" sz="1500">
                <a:solidFill>
                  <a:schemeClr val="lt1"/>
                </a:solidFill>
              </a:rPr>
              <a:t> Schmitt Triggers can also be used to act like expected oscillators to get </a:t>
            </a:r>
            <a:r>
              <a:rPr lang="en" sz="1500">
                <a:solidFill>
                  <a:schemeClr val="lt1"/>
                </a:solidFill>
              </a:rPr>
              <a:t>frequent</a:t>
            </a:r>
            <a:r>
              <a:rPr lang="en" sz="1500">
                <a:solidFill>
                  <a:schemeClr val="lt1"/>
                </a:solidFill>
              </a:rPr>
              <a:t>, expected outputs. Another use is to be used with switches to prevent glitches and unwanted transitions within the circuit </a:t>
            </a:r>
            <a:r>
              <a:rPr lang="en" sz="1500">
                <a:solidFill>
                  <a:schemeClr val="lt1"/>
                </a:solidFill>
              </a:rPr>
              <a:t>(</a:t>
            </a:r>
            <a:r>
              <a:rPr i="1" lang="en" sz="1500">
                <a:solidFill>
                  <a:schemeClr val="lt1"/>
                </a:solidFill>
              </a:rPr>
              <a:t>Introduction to Schmitt Trigger</a:t>
            </a:r>
            <a:r>
              <a:rPr lang="en" sz="1500">
                <a:solidFill>
                  <a:schemeClr val="lt1"/>
                </a:solidFill>
              </a:rPr>
              <a:t>, 2019, pa. 15-19).</a:t>
            </a:r>
            <a:r>
              <a:rPr lang="en" sz="1500">
                <a:solidFill>
                  <a:schemeClr val="lt1"/>
                </a:solidFill>
              </a:rPr>
              <a:t> </a:t>
            </a:r>
            <a:endParaRPr sz="1500">
              <a:solidFill>
                <a:schemeClr val="lt1"/>
              </a:solidFill>
            </a:endParaRPr>
          </a:p>
        </p:txBody>
      </p:sp>
      <p:sp>
        <p:nvSpPr>
          <p:cNvPr id="101" name="Google Shape;101;p18"/>
          <p:cNvSpPr txBox="1"/>
          <p:nvPr>
            <p:ph idx="2" type="body"/>
          </p:nvPr>
        </p:nvSpPr>
        <p:spPr>
          <a:xfrm>
            <a:off x="5622875" y="1413275"/>
            <a:ext cx="2691900" cy="288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cxnSp>
        <p:nvCxnSpPr>
          <p:cNvPr id="102" name="Google Shape;102;p18"/>
          <p:cNvCxnSpPr/>
          <p:nvPr/>
        </p:nvCxnSpPr>
        <p:spPr>
          <a:xfrm>
            <a:off x="-1300" y="884500"/>
            <a:ext cx="9157200" cy="0"/>
          </a:xfrm>
          <a:prstGeom prst="straightConnector1">
            <a:avLst/>
          </a:prstGeom>
          <a:noFill/>
          <a:ln cap="flat" cmpd="sng" w="19050">
            <a:solidFill>
              <a:schemeClr val="dk2"/>
            </a:solidFill>
            <a:prstDash val="solid"/>
            <a:round/>
            <a:headEnd len="med" w="med" type="none"/>
            <a:tailEnd len="med" w="med" type="none"/>
          </a:ln>
        </p:spPr>
      </p:cxnSp>
      <p:pic>
        <p:nvPicPr>
          <p:cNvPr id="103" name="Google Shape;103;p18"/>
          <p:cNvPicPr preferRelativeResize="0"/>
          <p:nvPr/>
        </p:nvPicPr>
        <p:blipFill>
          <a:blip r:embed="rId3">
            <a:alphaModFix/>
          </a:blip>
          <a:stretch>
            <a:fillRect/>
          </a:stretch>
        </p:blipFill>
        <p:spPr>
          <a:xfrm>
            <a:off x="5017825" y="1216800"/>
            <a:ext cx="3629025" cy="335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251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References</a:t>
            </a:r>
            <a:endParaRPr>
              <a:solidFill>
                <a:schemeClr val="lt1"/>
              </a:solidFill>
            </a:endParaRPr>
          </a:p>
        </p:txBody>
      </p:sp>
      <p:sp>
        <p:nvSpPr>
          <p:cNvPr id="109" name="Google Shape;109;p19"/>
          <p:cNvSpPr txBox="1"/>
          <p:nvPr>
            <p:ph idx="1" type="body"/>
          </p:nvPr>
        </p:nvSpPr>
        <p:spPr>
          <a:xfrm>
            <a:off x="311700" y="1040600"/>
            <a:ext cx="8520600" cy="3809400"/>
          </a:xfrm>
          <a:prstGeom prst="rect">
            <a:avLst/>
          </a:prstGeom>
        </p:spPr>
        <p:txBody>
          <a:bodyPr anchorCtr="0" anchor="t" bIns="91425" lIns="91425" spcFirstLastPara="1" rIns="91425" wrap="square" tIns="91425">
            <a:noAutofit/>
          </a:bodyPr>
          <a:lstStyle/>
          <a:p>
            <a:pPr indent="-381000" lvl="0" marL="381000" rtl="0" algn="l">
              <a:lnSpc>
                <a:spcPct val="200000"/>
              </a:lnSpc>
              <a:spcBef>
                <a:spcPts val="0"/>
              </a:spcBef>
              <a:spcAft>
                <a:spcPts val="0"/>
              </a:spcAft>
              <a:buNone/>
            </a:pPr>
            <a:r>
              <a:rPr lang="en" sz="1100">
                <a:solidFill>
                  <a:schemeClr val="lt1"/>
                </a:solidFill>
              </a:rPr>
              <a:t>Abasolo, L. (2021, April 29). </a:t>
            </a:r>
            <a:r>
              <a:rPr i="1" lang="en" sz="1100">
                <a:solidFill>
                  <a:schemeClr val="lt1"/>
                </a:solidFill>
              </a:rPr>
              <a:t>What Are Comparators?</a:t>
            </a:r>
            <a:r>
              <a:rPr lang="en" sz="1100">
                <a:solidFill>
                  <a:schemeClr val="lt1"/>
                </a:solidFill>
              </a:rPr>
              <a:t> Circuit Basics. </a:t>
            </a:r>
            <a:r>
              <a:rPr lang="en" sz="1100" u="sng">
                <a:solidFill>
                  <a:schemeClr val="hlink"/>
                </a:solidFill>
                <a:hlinkClick r:id="rId3"/>
              </a:rPr>
              <a:t>https://www.circuitbasics.com/what-are-comparators/</a:t>
            </a:r>
            <a:endParaRPr sz="1100" u="sng">
              <a:solidFill>
                <a:schemeClr val="accent5"/>
              </a:solidFill>
            </a:endParaRPr>
          </a:p>
          <a:p>
            <a:pPr indent="-381000" lvl="0" marL="381000" rtl="0" algn="l">
              <a:lnSpc>
                <a:spcPct val="200000"/>
              </a:lnSpc>
              <a:spcBef>
                <a:spcPts val="0"/>
              </a:spcBef>
              <a:spcAft>
                <a:spcPts val="0"/>
              </a:spcAft>
              <a:buNone/>
            </a:pPr>
            <a:r>
              <a:rPr lang="en" sz="1100">
                <a:solidFill>
                  <a:schemeClr val="lt1"/>
                </a:solidFill>
              </a:rPr>
              <a:t>Electrical4U. (2021, February 12). </a:t>
            </a:r>
            <a:r>
              <a:rPr i="1" lang="en" sz="1100">
                <a:solidFill>
                  <a:schemeClr val="lt1"/>
                </a:solidFill>
              </a:rPr>
              <a:t>Schmitt Trigger: What is it And How Does it Work? (Inverting &amp; Non-Inverting Circuit Diagrams)</a:t>
            </a:r>
            <a:r>
              <a:rPr lang="en" sz="1100">
                <a:solidFill>
                  <a:schemeClr val="lt1"/>
                </a:solidFill>
              </a:rPr>
              <a:t>. Electrical4u.com. </a:t>
            </a:r>
            <a:r>
              <a:rPr lang="en" sz="1100" u="sng">
                <a:solidFill>
                  <a:schemeClr val="hlink"/>
                </a:solidFill>
                <a:hlinkClick r:id="rId4"/>
              </a:rPr>
              <a:t>https://www.electrical4u.com/schmitt-trigger/</a:t>
            </a:r>
            <a:endParaRPr sz="1100" u="sng">
              <a:solidFill>
                <a:schemeClr val="accent5"/>
              </a:solidFill>
            </a:endParaRPr>
          </a:p>
          <a:p>
            <a:pPr indent="0" lvl="0" marL="0" rtl="0" algn="l">
              <a:lnSpc>
                <a:spcPct val="200000"/>
              </a:lnSpc>
              <a:spcBef>
                <a:spcPts val="0"/>
              </a:spcBef>
              <a:spcAft>
                <a:spcPts val="0"/>
              </a:spcAft>
              <a:buNone/>
            </a:pPr>
            <a:r>
              <a:rPr i="1" lang="en" sz="1100">
                <a:solidFill>
                  <a:schemeClr val="lt1"/>
                </a:solidFill>
              </a:rPr>
              <a:t>Introduction to Schmitt Trigger</a:t>
            </a:r>
            <a:r>
              <a:rPr lang="en" sz="1100">
                <a:solidFill>
                  <a:schemeClr val="lt1"/>
                </a:solidFill>
              </a:rPr>
              <a:t>. (2019). Components101.</a:t>
            </a:r>
            <a:r>
              <a:rPr lang="en" sz="1100">
                <a:solidFill>
                  <a:srgbClr val="000000"/>
                </a:solidFill>
              </a:rPr>
              <a:t> </a:t>
            </a:r>
            <a:endParaRPr sz="1100">
              <a:solidFill>
                <a:srgbClr val="000000"/>
              </a:solidFill>
            </a:endParaRPr>
          </a:p>
          <a:p>
            <a:pPr indent="457200" lvl="0" marL="0" rtl="0" algn="l">
              <a:lnSpc>
                <a:spcPct val="200000"/>
              </a:lnSpc>
              <a:spcBef>
                <a:spcPts val="0"/>
              </a:spcBef>
              <a:spcAft>
                <a:spcPts val="0"/>
              </a:spcAft>
              <a:buNone/>
            </a:pPr>
            <a:r>
              <a:rPr lang="en" sz="1100" u="sng">
                <a:solidFill>
                  <a:schemeClr val="hlink"/>
                </a:solidFill>
                <a:hlinkClick r:id="rId5"/>
              </a:rPr>
              <a:t>https://components101.com/articles/schmitt-trigger-introduction-working-applications</a:t>
            </a:r>
            <a:endParaRPr sz="1100">
              <a:solidFill>
                <a:srgbClr val="000000"/>
              </a:solidFill>
            </a:endParaRPr>
          </a:p>
          <a:p>
            <a:pPr indent="-381000" lvl="0" marL="381000" rtl="0" algn="l">
              <a:lnSpc>
                <a:spcPct val="200000"/>
              </a:lnSpc>
              <a:spcBef>
                <a:spcPts val="0"/>
              </a:spcBef>
              <a:spcAft>
                <a:spcPts val="0"/>
              </a:spcAft>
              <a:buNone/>
            </a:pPr>
            <a:r>
              <a:rPr lang="en" sz="1100">
                <a:solidFill>
                  <a:schemeClr val="lt1"/>
                </a:solidFill>
              </a:rPr>
              <a:t>Kuphaldt, T. R. (2015, February 17). </a:t>
            </a:r>
            <a:r>
              <a:rPr i="1" lang="en" sz="1100">
                <a:solidFill>
                  <a:schemeClr val="lt1"/>
                </a:solidFill>
              </a:rPr>
              <a:t>Hysteresis</a:t>
            </a:r>
            <a:r>
              <a:rPr lang="en" sz="1100">
                <a:solidFill>
                  <a:schemeClr val="lt1"/>
                </a:solidFill>
              </a:rPr>
              <a:t>. Allaboutcircuits.com; All About Circuits. </a:t>
            </a:r>
            <a:r>
              <a:rPr lang="en" sz="1100" u="sng">
                <a:solidFill>
                  <a:schemeClr val="hlink"/>
                </a:solidFill>
                <a:hlinkClick r:id="rId6"/>
              </a:rPr>
              <a:t>https://www.allaboutcircuits.com/textbook/semiconductors/chpt-7/hysteresis/</a:t>
            </a:r>
            <a:endParaRPr sz="1100">
              <a:solidFill>
                <a:schemeClr val="accent5"/>
              </a:solidFill>
            </a:endParaRPr>
          </a:p>
          <a:p>
            <a:pPr indent="-381000" lvl="0" marL="381000" rtl="0" algn="l">
              <a:lnSpc>
                <a:spcPct val="200000"/>
              </a:lnSpc>
              <a:spcBef>
                <a:spcPts val="0"/>
              </a:spcBef>
              <a:spcAft>
                <a:spcPts val="0"/>
              </a:spcAft>
              <a:buNone/>
            </a:pPr>
            <a:r>
              <a:rPr lang="en" sz="1100">
                <a:solidFill>
                  <a:schemeClr val="lt1"/>
                </a:solidFill>
              </a:rPr>
              <a:t>Prajapati, A. (2022, December 27). </a:t>
            </a:r>
            <a:r>
              <a:rPr i="1" lang="en" sz="1100">
                <a:solidFill>
                  <a:schemeClr val="lt1"/>
                </a:solidFill>
              </a:rPr>
              <a:t>What is Schmitt Trigger Circuit, Definition, Pros &amp; Cons</a:t>
            </a:r>
            <a:r>
              <a:rPr lang="en" sz="1100">
                <a:solidFill>
                  <a:schemeClr val="lt1"/>
                </a:solidFill>
              </a:rPr>
              <a:t>. YourEngineer. </a:t>
            </a:r>
            <a:r>
              <a:rPr lang="en" sz="1100" u="sng">
                <a:solidFill>
                  <a:schemeClr val="accent5"/>
                </a:solidFill>
              </a:rPr>
              <a:t>https://yourengineer.in/knowledge-hub/what-is-s-t-circuit-definitions-advantages-disadvantages/</a:t>
            </a:r>
            <a:endParaRPr sz="1100" u="sng">
              <a:solidFill>
                <a:schemeClr val="accent5"/>
              </a:solidFill>
            </a:endParaRPr>
          </a:p>
          <a:p>
            <a:pPr indent="0" lvl="0" marL="0" rtl="0" algn="l">
              <a:lnSpc>
                <a:spcPct val="200000"/>
              </a:lnSpc>
              <a:spcBef>
                <a:spcPts val="0"/>
              </a:spcBef>
              <a:spcAft>
                <a:spcPts val="0"/>
              </a:spcAft>
              <a:buNone/>
            </a:pPr>
            <a:r>
              <a:rPr lang="en" sz="1100">
                <a:solidFill>
                  <a:schemeClr val="lt1"/>
                </a:solidFill>
              </a:rPr>
              <a:t>What Is A Schmitt Trigger? (2020, November 20). </a:t>
            </a:r>
            <a:r>
              <a:rPr i="1" lang="en" sz="1100">
                <a:solidFill>
                  <a:schemeClr val="lt1"/>
                </a:solidFill>
              </a:rPr>
              <a:t>Electronics For You</a:t>
            </a:r>
            <a:r>
              <a:rPr lang="en" sz="1100">
                <a:solidFill>
                  <a:schemeClr val="lt1"/>
                </a:solidFill>
              </a:rPr>
              <a:t>, NA. 	</a:t>
            </a:r>
            <a:endParaRPr sz="1100">
              <a:solidFill>
                <a:schemeClr val="lt1"/>
              </a:solidFill>
            </a:endParaRPr>
          </a:p>
          <a:p>
            <a:pPr indent="457200" lvl="0" marL="0" rtl="0" algn="l">
              <a:lnSpc>
                <a:spcPct val="200000"/>
              </a:lnSpc>
              <a:spcBef>
                <a:spcPts val="0"/>
              </a:spcBef>
              <a:spcAft>
                <a:spcPts val="0"/>
              </a:spcAft>
              <a:buNone/>
            </a:pPr>
            <a:r>
              <a:rPr lang="en" sz="1100" u="sng">
                <a:solidFill>
                  <a:schemeClr val="accent5"/>
                </a:solidFill>
              </a:rPr>
              <a:t>https://link-gale-com.lapr1.idm.oclc.org/apps/doc/A642311686/ITOF?u=azstatelibdev&amp;sid=bookmark-ITOF&amp;xid=55ec7259</a:t>
            </a:r>
            <a:endParaRPr sz="1100">
              <a:solidFill>
                <a:schemeClr val="lt1"/>
              </a:solidFill>
            </a:endParaRPr>
          </a:p>
          <a:p>
            <a:pPr indent="0" lvl="0" marL="0" rtl="0" algn="l">
              <a:spcBef>
                <a:spcPts val="0"/>
              </a:spcBef>
              <a:spcAft>
                <a:spcPts val="1200"/>
              </a:spcAft>
              <a:buNone/>
            </a:pPr>
            <a:r>
              <a:t/>
            </a:r>
            <a:endParaRPr sz="1100">
              <a:solidFill>
                <a:schemeClr val="lt1"/>
              </a:solidFill>
            </a:endParaRPr>
          </a:p>
        </p:txBody>
      </p:sp>
      <p:cxnSp>
        <p:nvCxnSpPr>
          <p:cNvPr id="110" name="Google Shape;110;p19"/>
          <p:cNvCxnSpPr/>
          <p:nvPr/>
        </p:nvCxnSpPr>
        <p:spPr>
          <a:xfrm>
            <a:off x="-1300" y="884500"/>
            <a:ext cx="91572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