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739" r:id="rId3"/>
    <p:sldId id="743" r:id="rId4"/>
    <p:sldId id="744" r:id="rId5"/>
    <p:sldId id="745" r:id="rId6"/>
    <p:sldId id="746" r:id="rId7"/>
    <p:sldId id="748" r:id="rId8"/>
    <p:sldId id="747" r:id="rId9"/>
    <p:sldId id="749" r:id="rId10"/>
    <p:sldId id="750" r:id="rId11"/>
    <p:sldId id="751" r:id="rId12"/>
    <p:sldId id="752" r:id="rId13"/>
    <p:sldId id="753" r:id="rId14"/>
    <p:sldId id="754" r:id="rId15"/>
    <p:sldId id="755" r:id="rId16"/>
    <p:sldId id="756" r:id="rId17"/>
    <p:sldId id="757" r:id="rId18"/>
    <p:sldId id="759" r:id="rId19"/>
    <p:sldId id="760" r:id="rId20"/>
    <p:sldId id="758" r:id="rId21"/>
    <p:sldId id="762" r:id="rId22"/>
    <p:sldId id="7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ma Anandkumar" initials="AA" lastIdx="0" clrIdx="0">
    <p:extLst>
      <p:ext uri="{19B8F6BF-5375-455C-9EA6-DF929625EA0E}">
        <p15:presenceInfo xmlns:p15="http://schemas.microsoft.com/office/powerpoint/2012/main" userId="S::aanandkumar@nvidia.com::877bec55-00dc-4192-8e23-99096f5460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0"/>
  </p:normalViewPr>
  <p:slideViewPr>
    <p:cSldViewPr snapToGrid="0" snapToObjects="1">
      <p:cViewPr varScale="1">
        <p:scale>
          <a:sx n="101" d="100"/>
          <a:sy n="101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B0B5-46C9-F64F-859A-379A73FBB7C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6A323-836B-094B-B392-B0E62497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A6C5-E098-FA44-AA03-5B900943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04A51-26D7-9044-AA1F-CC3F64C7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F87B-58ED-4F4C-93F2-C561CCB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A68C-2D6D-BD41-80AF-1A250307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AAC9-9BBB-7247-B5C2-0D76EB24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C74F-C6F6-D043-A36F-96383CFA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1A16-F0F3-7E46-BB7F-57384BBF3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094F-9DAF-D748-9474-237586C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DD49-C8E8-B64E-9475-3B5DDBA3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5A12A-4F61-9044-8688-8DABA96B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28DEB-CA29-5F4E-811B-F535A46D0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6937A-D551-CA4D-99B4-5CD7ACFB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4606-17C4-524C-BED7-54C1DE2E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BC78-F113-1849-A4EB-D3279974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9D8F-7DD5-9745-9088-B4EFF8AA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783A-BAAE-0146-A10E-8D60478C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6290-F768-9A4D-8F02-156CCA77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59A3-0106-6D4F-A2BA-62064704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6BCD-2814-5D49-8223-78FFACEA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DA73-8FBE-7741-9065-18331719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4D2A-9BA8-524D-9CF8-8B061AEB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6198-B964-8D49-9F21-7C44AC17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9719-0311-5749-B1B6-7EB77737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8798-0AE7-4E4A-A896-F5C03C6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ABFE-5B81-9048-9C32-02FF26E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92B-FB80-AD41-9AD4-DA91BAF1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5342-BDFF-D344-ABFD-32A7A7DD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C639-44A3-4B47-9DF1-0DF70B5B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3AF8-AE35-B94B-A02D-2787C8FA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DD9E-EED2-DF4D-9010-E4C4D39E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A3D4D-563F-8244-AB32-1EF451A1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7678-398A-8B47-8176-1C005AC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0BBD-1398-9549-83D2-12A2AB2A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92E3-ADDA-2445-90A8-EA7D8F50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BFC82-1384-4141-AB47-40819E824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C4791-B68B-FD4B-BEF6-4EEA07D0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DF619-DBF3-B14A-87FF-89FD46B2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7F7AB-2CB1-E441-9179-BC09F287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C8B15-0203-BF4D-9FA5-395FED44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FC14-F75B-E040-A8EE-C7D370B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A833E-B482-E346-B7B5-2E45369B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B492-45F7-4248-90C2-EC70A59A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53F4-7447-E54E-8579-8D8E26F0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E168E-4364-784F-809B-1DEAA7AB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4E8E3-0A15-2047-8CF0-384272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9C98-7EA3-F24F-846B-BD0BAB1E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D4DF-5FF3-5943-A766-D000B682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22BA-B466-8143-A1E6-5CEE6D63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7B0E-1E53-5A43-B684-139DFE0B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B66D-5BCA-5A47-AEC6-37F6D237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611F-4010-DD48-A9D0-475204B7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A1C1-09BF-FC4E-AB3A-20FC071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37DF-D404-404A-BE76-C57474BB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3C18A-EC01-974E-81B6-FDF9C420F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869C-4CA6-084A-8FEF-D88BC6CF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53278-D73C-1849-8928-8AA2E7C0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2B0CF-6865-8240-AA89-72B5097B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3E8F0-759B-5848-97EE-82C9B736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D0D2F-6885-9845-9534-4C222CDD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A49D-BB5D-8246-BFBA-07523D8F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F8BB-6F4E-B240-B053-391609F0C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6EAC-17C9-D943-8950-2C30E3E38430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8FAF-FE44-144E-B053-6A8B3FBD2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D42B-B1D1-F14F-B59A-D88851515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dtic.mil/dtic/tr/fulltext/u2/a56611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9.11096.pdf" TargetMode="External"/><Relationship Id="rId2" Type="http://schemas.openxmlformats.org/officeDocument/2006/relationships/hyperlink" Target="https://arxiv.org/pdf/1802.0613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t.edu/~rakhlin/papers/online_learning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E4BA-E709-A049-9AD6-212FCF0E5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 CMS 165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6646-211B-704A-B919-12098B189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Competitive Optimization</a:t>
            </a:r>
          </a:p>
          <a:p>
            <a:r>
              <a:rPr lang="en-US" dirty="0"/>
              <a:t>Spectral Methods</a:t>
            </a:r>
          </a:p>
        </p:txBody>
      </p:sp>
    </p:spTree>
    <p:extLst>
      <p:ext uri="{BB962C8B-B14F-4D97-AF65-F5344CB8AC3E}">
        <p14:creationId xmlns:p14="http://schemas.microsoft.com/office/powerpoint/2010/main" val="141534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F48-7E27-7146-9586-A9EE290E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Simplest Spectral Method: PCA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72FA963-626D-D248-AAA5-E779CE018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810" y="1346200"/>
            <a:ext cx="9374048" cy="5273675"/>
          </a:xfrm>
        </p:spPr>
      </p:pic>
    </p:spTree>
    <p:extLst>
      <p:ext uri="{BB962C8B-B14F-4D97-AF65-F5344CB8AC3E}">
        <p14:creationId xmlns:p14="http://schemas.microsoft.com/office/powerpoint/2010/main" val="276553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D901-0D4B-D641-9FEF-16BDAE13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on Gaussian Mixtures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C631DB6-6C96-2A48-B67F-25561BBD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808" y="1343024"/>
            <a:ext cx="8649760" cy="5413376"/>
          </a:xfrm>
        </p:spPr>
      </p:pic>
    </p:spTree>
    <p:extLst>
      <p:ext uri="{BB962C8B-B14F-4D97-AF65-F5344CB8AC3E}">
        <p14:creationId xmlns:p14="http://schemas.microsoft.com/office/powerpoint/2010/main" val="424477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8F1-2D55-1645-B45E-0B20254E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on Gaussian Mixtures Cont.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63823AC-6B1F-314A-A84A-9C39EEAB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50" y="1454944"/>
            <a:ext cx="8540750" cy="3441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699DD-5028-A146-A2B6-3A6D4879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4419783"/>
            <a:ext cx="8540750" cy="19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0DFA8-515F-C246-A572-D8B58BE4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6" y="2512971"/>
            <a:ext cx="7406544" cy="3321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F977D-42A7-F742-A87C-8FDBB5CE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49" y="1187408"/>
            <a:ext cx="4379269" cy="2241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163FE6-6740-1A44-8AFD-72E0472857C4}"/>
              </a:ext>
            </a:extLst>
          </p:cNvPr>
          <p:cNvSpPr txBox="1"/>
          <p:nvPr/>
        </p:nvSpPr>
        <p:spPr>
          <a:xfrm>
            <a:off x="10147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14344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Discrete Hidden Markov Models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905061F-9B18-884B-8672-7D3250FF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457" y="1334294"/>
            <a:ext cx="7711286" cy="5384006"/>
          </a:xfrm>
        </p:spPr>
      </p:pic>
    </p:spTree>
    <p:extLst>
      <p:ext uri="{BB962C8B-B14F-4D97-AF65-F5344CB8AC3E}">
        <p14:creationId xmlns:p14="http://schemas.microsoft.com/office/powerpoint/2010/main" val="46174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Observable operator in HMM</a:t>
            </a:r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80E0E5-D78D-7C43-A193-7EFB808B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1413067"/>
            <a:ext cx="7289800" cy="50878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08E96-E770-1449-9B24-BD8FB2ED9CB5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65945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Observable operator in HMM contd.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08E96-E770-1449-9B24-BD8FB2ED9CB5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1E4F8BA-F134-1242-BA73-A985C70F2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91" y="1690688"/>
            <a:ext cx="9542017" cy="4158456"/>
          </a:xfrm>
        </p:spPr>
      </p:pic>
    </p:spTree>
    <p:extLst>
      <p:ext uri="{BB962C8B-B14F-4D97-AF65-F5344CB8AC3E}">
        <p14:creationId xmlns:p14="http://schemas.microsoft.com/office/powerpoint/2010/main" val="230580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C402-B295-2344-BE4E-C3B258BE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Observable Operators in HMM</a:t>
            </a:r>
          </a:p>
        </p:txBody>
      </p:sp>
      <p:pic>
        <p:nvPicPr>
          <p:cNvPr id="5" name="Content Placeholder 4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470261D7-44A7-754C-8767-E20D5CECF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711" y="1473993"/>
            <a:ext cx="9364089" cy="50188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6E06B-D1A9-9049-8842-4B6F92B5C854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74680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C402-B295-2344-BE4E-C3B258BE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Observable Operators in HMM cont.</a:t>
            </a:r>
          </a:p>
        </p:txBody>
      </p:sp>
      <p:pic>
        <p:nvPicPr>
          <p:cNvPr id="7" name="Content Placeholder 6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2884CB89-429B-7A45-8D92-88FBCED98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1385093"/>
            <a:ext cx="8679148" cy="49934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2D71E5-6817-8140-9B40-4F61A8ACE018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259441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C402-B295-2344-BE4E-C3B258BE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Observable Operators in HMM cont.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C80FC6A-196D-1446-8911-CBC9A5AE7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1550194"/>
            <a:ext cx="9079424" cy="51554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90A037-86E9-1941-97D9-89E0C7DD3FBC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10956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F4E6-6E3E-F34F-AF1F-D9C7707A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Generative Adversarial Networks (GAN)</a:t>
            </a:r>
          </a:p>
        </p:txBody>
      </p:sp>
      <p:pic>
        <p:nvPicPr>
          <p:cNvPr id="5" name="Content Placeholder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9F9F35BD-7621-4B46-81AB-4422CF197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28"/>
          <a:stretch/>
        </p:blipFill>
        <p:spPr>
          <a:xfrm>
            <a:off x="3073400" y="2616199"/>
            <a:ext cx="6509675" cy="3771901"/>
          </a:xfrm>
        </p:spPr>
      </p:pic>
      <p:pic>
        <p:nvPicPr>
          <p:cNvPr id="4" name="Picture 3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E02F33B1-226D-ED41-843F-541A165E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659"/>
            <a:ext cx="12175860" cy="9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7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53B2-00CB-0E4F-8586-45874F3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Algorithm for HMM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7F2C9-88A8-1E4E-9759-FDA36000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" y="1981200"/>
            <a:ext cx="6375400" cy="2895600"/>
          </a:xfr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AB384FE-591F-EC4C-B071-4568A65E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99" y="1690688"/>
            <a:ext cx="4841879" cy="3338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83296-9DFC-934D-BCE2-E6C0897B0843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252131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774A-F4DC-5F43-9970-260F6CD5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other applications of spectral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1200-0C74-EF4F-953D-CA296BA3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HMMs to  Partially observed Markov decision processes (POMDP) and Predictive state representations (PSR): passive vs active.</a:t>
            </a:r>
          </a:p>
          <a:p>
            <a:r>
              <a:rPr lang="en-US" dirty="0"/>
              <a:t>POMDP: Action based on each observation and can influence Markovian evolution of hidden state</a:t>
            </a:r>
          </a:p>
          <a:p>
            <a:r>
              <a:rPr lang="en-US" dirty="0"/>
              <a:t>PSR: No explicit Markovian assumption on hidden state. Directly predicts future (tests) based on past observations and actions (For linear PSR, similar to spectral updates in HMM)</a:t>
            </a:r>
          </a:p>
          <a:p>
            <a:r>
              <a:rPr lang="en-US" dirty="0"/>
              <a:t>Stochastic bandits in a low rank subspace (ask TA </a:t>
            </a:r>
            <a:r>
              <a:rPr lang="en-US" dirty="0" err="1"/>
              <a:t>Sahin</a:t>
            </a:r>
            <a:r>
              <a:rPr lang="en-US" dirty="0"/>
              <a:t> about 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8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49C8-DC60-2A49-9ADA-616A4F27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AF86-EA30-D14B-949E-6FE9A547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computations (textbook) by Golub and Van Loan</a:t>
            </a:r>
          </a:p>
          <a:p>
            <a:r>
              <a:rPr lang="en-US" dirty="0"/>
              <a:t>A spectral algorithm for learning hidden Markov models by Hsu, </a:t>
            </a:r>
            <a:r>
              <a:rPr lang="en-US" dirty="0" err="1"/>
              <a:t>Kakade</a:t>
            </a:r>
            <a:r>
              <a:rPr lang="en-US" dirty="0"/>
              <a:t> and Zhang.</a:t>
            </a:r>
          </a:p>
          <a:p>
            <a:r>
              <a:rPr lang="en-US" dirty="0"/>
              <a:t>Spectral Approaches to Learning Predictive Representations by Byron Boots (PhD thesis) </a:t>
            </a:r>
            <a:r>
              <a:rPr lang="en-US" dirty="0">
                <a:hlinkClick r:id="rId2"/>
              </a:rPr>
              <a:t>https://apps.dtic.mil/dtic/tr/fulltext/u2/a566112.pdf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D8C7-D5F9-4946-B514-B3E568E9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Min-max game or Saddle point dynamics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66001-648C-534F-B304-BD628FD93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267" y="1612906"/>
            <a:ext cx="3183466" cy="802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18B80-1DAE-DC42-84EE-4152C4DCDA7C}"/>
              </a:ext>
            </a:extLst>
          </p:cNvPr>
          <p:cNvSpPr txBox="1"/>
          <p:nvPr/>
        </p:nvSpPr>
        <p:spPr>
          <a:xfrm>
            <a:off x="838200" y="2504895"/>
            <a:ext cx="108796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Conditions for local Nash:</a:t>
            </a:r>
          </a:p>
        </p:txBody>
      </p:sp>
      <p:pic>
        <p:nvPicPr>
          <p:cNvPr id="8" name="Picture 7" descr="A picture containing object, watch&#13;&#10;&#13;&#10;Description automatically generated">
            <a:extLst>
              <a:ext uri="{FF2B5EF4-FFF2-40B4-BE49-F238E27FC236}">
                <a16:creationId xmlns:a16="http://schemas.microsoft.com/office/drawing/2014/main" id="{DA986847-6B04-0D4D-8121-C33EF4DB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68" y="4372408"/>
            <a:ext cx="5207544" cy="755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C5AC2-37C3-2446-921A-57AB69581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26" y="3663024"/>
            <a:ext cx="5057147" cy="6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7DB4-F568-344A-B325-217FB792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Optimization for Min-Max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3CA9-AD04-A942-8302-06FE746F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Simultaneous Gradient Ascent (to avoid confusion to SGD)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in Strongly convex-concave case?</a:t>
            </a:r>
          </a:p>
          <a:p>
            <a:r>
              <a:rPr lang="en-US" dirty="0"/>
              <a:t>Failure cases?</a:t>
            </a:r>
          </a:p>
          <a:p>
            <a:endParaRPr lang="en-US" dirty="0"/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BB6381E-EB9F-EA41-A326-5F5534CD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807" y="2527299"/>
            <a:ext cx="4094385" cy="14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7DB4-F568-344A-B325-217FB792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Optimization for Min-Max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3CA9-AD04-A942-8302-06FE746F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Predictive Methods</a:t>
            </a:r>
          </a:p>
          <a:p>
            <a:pPr lvl="1"/>
            <a:r>
              <a:rPr lang="en-US" dirty="0"/>
              <a:t>Optimistic Mirror Descent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Consensus Optimization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446AC-9050-A849-97B9-CCE1F197F826}"/>
              </a:ext>
            </a:extLst>
          </p:cNvPr>
          <p:cNvSpPr txBox="1"/>
          <p:nvPr/>
        </p:nvSpPr>
        <p:spPr>
          <a:xfrm>
            <a:off x="838200" y="369146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Performance for bilinear games and beyond.</a:t>
            </a:r>
          </a:p>
        </p:txBody>
      </p:sp>
    </p:spTree>
    <p:extLst>
      <p:ext uri="{BB962C8B-B14F-4D97-AF65-F5344CB8AC3E}">
        <p14:creationId xmlns:p14="http://schemas.microsoft.com/office/powerpoint/2010/main" val="18232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E550-6D04-9742-8B06-2D804764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Aside: Online Learning and FTRL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C66C8EF-6658-4847-AB25-573959745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9550"/>
            <a:ext cx="10515600" cy="3371753"/>
          </a:xfrm>
        </p:spPr>
      </p:pic>
      <p:pic>
        <p:nvPicPr>
          <p:cNvPr id="7" name="Picture 6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35A96AFC-EB1A-A246-B164-C3FA8C97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66" y="5495395"/>
            <a:ext cx="4478867" cy="778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0B1FD-0942-E54D-8DE8-0FC49D9209CE}"/>
              </a:ext>
            </a:extLst>
          </p:cNvPr>
          <p:cNvSpPr txBox="1"/>
          <p:nvPr/>
        </p:nvSpPr>
        <p:spPr>
          <a:xfrm>
            <a:off x="2323011" y="4947127"/>
            <a:ext cx="76309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Follow the regularized leader: yields GD in special case.</a:t>
            </a:r>
          </a:p>
        </p:txBody>
      </p:sp>
    </p:spTree>
    <p:extLst>
      <p:ext uri="{BB962C8B-B14F-4D97-AF65-F5344CB8AC3E}">
        <p14:creationId xmlns:p14="http://schemas.microsoft.com/office/powerpoint/2010/main" val="75382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5843-F199-944B-B1BF-3C5021E1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Online Learning vs. </a:t>
            </a:r>
            <a:r>
              <a:rPr lang="en-US" dirty="0" err="1"/>
              <a:t>Saddlepoint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5B0A-6BE2-0445-A6F6-620218A4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Online learning assumes an adversarial environment: worst case.</a:t>
            </a:r>
          </a:p>
          <a:p>
            <a:r>
              <a:rPr lang="en-US" dirty="0" err="1"/>
              <a:t>Saddlepoint</a:t>
            </a:r>
            <a:r>
              <a:rPr lang="en-US" dirty="0"/>
              <a:t> problem is a special case: inner maximization loop is far from worst case</a:t>
            </a:r>
          </a:p>
          <a:p>
            <a:r>
              <a:rPr lang="en-US" dirty="0"/>
              <a:t>Hence, the term optimistic mirror descent: not assuming the worst case</a:t>
            </a:r>
          </a:p>
        </p:txBody>
      </p:sp>
      <p:pic>
        <p:nvPicPr>
          <p:cNvPr id="5" name="Picture 4" descr="A close up of an umbrella&#13;&#10;&#13;&#10;Description automatically generated">
            <a:extLst>
              <a:ext uri="{FF2B5EF4-FFF2-40B4-BE49-F238E27FC236}">
                <a16:creationId xmlns:a16="http://schemas.microsoft.com/office/drawing/2014/main" id="{4FABFA20-FAFD-1C4C-BFF6-57B391CF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12" y="3407513"/>
            <a:ext cx="5974588" cy="3085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8506B-FC6F-004E-A4A3-FD00739A2A11}"/>
              </a:ext>
            </a:extLst>
          </p:cNvPr>
          <p:cNvSpPr txBox="1"/>
          <p:nvPr/>
        </p:nvSpPr>
        <p:spPr>
          <a:xfrm>
            <a:off x="9347445" y="6302375"/>
            <a:ext cx="26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Optimistic mirror descent in saddle-point problems: Going the extra (gradient) mile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5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9444-3BF0-1143-8A10-E51EB6B5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C205-C005-214B-B6A1-32B3A408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analysis of competitive optimization (especially or bilinear games)</a:t>
            </a:r>
          </a:p>
          <a:p>
            <a:r>
              <a:rPr lang="en-US" u="sng" dirty="0">
                <a:hlinkClick r:id="rId2"/>
              </a:rPr>
              <a:t>https://arxiv.org/pdf/1802.06132.pdf</a:t>
            </a:r>
            <a:endParaRPr lang="en-US" u="sng" dirty="0"/>
          </a:p>
          <a:p>
            <a:r>
              <a:rPr lang="en-US" dirty="0"/>
              <a:t>Empirical paper on GAN (one that recently got a lot of attention in being able to train high resolution images) </a:t>
            </a:r>
            <a:r>
              <a:rPr lang="en-US" dirty="0">
                <a:hlinkClick r:id="rId3"/>
              </a:rPr>
              <a:t>https://arxiv.org/pdf/1809.11096.pdf</a:t>
            </a:r>
            <a:endParaRPr lang="en-US" dirty="0"/>
          </a:p>
          <a:p>
            <a:r>
              <a:rPr lang="en-US" dirty="0"/>
              <a:t>Online learning: </a:t>
            </a:r>
            <a:r>
              <a:rPr lang="en-US" dirty="0">
                <a:hlinkClick r:id="rId4"/>
              </a:rPr>
              <a:t>http://www.mit.edu/~rakhlin/papers/online_learning.pdf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3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8CC8-DD39-354D-A3AE-2DA1BA2D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Spectral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2B71-FCBA-E94A-81B0-8B0DA711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Utilize spectral decomposition of matrices (and tensors)</a:t>
            </a:r>
          </a:p>
          <a:p>
            <a:r>
              <a:rPr lang="en-US" sz="2400" dirty="0"/>
              <a:t>Review of Eigen Decomposition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C0A8349-93EE-DD4C-A29D-4047F9BE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2243058"/>
            <a:ext cx="6842153" cy="46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482</Words>
  <Application>Microsoft Macintosh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Lecture 4 CMS 165</vt:lpstr>
      <vt:lpstr>Generative Adversarial Networks (GAN)</vt:lpstr>
      <vt:lpstr>Min-max game or Saddle point dynamics</vt:lpstr>
      <vt:lpstr>Optimization for Min-Max Game</vt:lpstr>
      <vt:lpstr>Optimization for Min-Max Game</vt:lpstr>
      <vt:lpstr>Aside: Online Learning and FTRL</vt:lpstr>
      <vt:lpstr>Online Learning vs. Saddlepoint problems</vt:lpstr>
      <vt:lpstr>References</vt:lpstr>
      <vt:lpstr>Spectral Methods</vt:lpstr>
      <vt:lpstr>Simplest Spectral Method: PCA</vt:lpstr>
      <vt:lpstr>PCA on Gaussian Mixtures</vt:lpstr>
      <vt:lpstr>PCA on Gaussian Mixtures Cont.</vt:lpstr>
      <vt:lpstr>Hidden Markov Models</vt:lpstr>
      <vt:lpstr>Discrete Hidden Markov Models</vt:lpstr>
      <vt:lpstr>Observable operator in HMM</vt:lpstr>
      <vt:lpstr>Observable operator in HMM contd.</vt:lpstr>
      <vt:lpstr>Learning Observable Operators in HMM</vt:lpstr>
      <vt:lpstr>Learning Observable Operators in HMM cont.</vt:lpstr>
      <vt:lpstr>Learning Observable Operators in HMM cont.</vt:lpstr>
      <vt:lpstr>Learning Algorithm for HMM</vt:lpstr>
      <vt:lpstr>Lots of other applications of spectral methods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CMS 165</dc:title>
  <dc:creator>Anima Anandkumar</dc:creator>
  <cp:lastModifiedBy>Anima Anandkumar</cp:lastModifiedBy>
  <cp:revision>91</cp:revision>
  <dcterms:created xsi:type="dcterms:W3CDTF">2019-01-07T17:06:39Z</dcterms:created>
  <dcterms:modified xsi:type="dcterms:W3CDTF">2019-01-17T20:40:58Z</dcterms:modified>
</cp:coreProperties>
</file>