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749" r:id="rId3"/>
    <p:sldId id="750" r:id="rId4"/>
    <p:sldId id="751" r:id="rId5"/>
    <p:sldId id="752" r:id="rId6"/>
    <p:sldId id="763" r:id="rId7"/>
    <p:sldId id="764" r:id="rId8"/>
    <p:sldId id="753" r:id="rId9"/>
    <p:sldId id="754" r:id="rId10"/>
    <p:sldId id="755" r:id="rId11"/>
    <p:sldId id="756" r:id="rId12"/>
    <p:sldId id="757" r:id="rId13"/>
    <p:sldId id="759" r:id="rId14"/>
    <p:sldId id="760" r:id="rId15"/>
    <p:sldId id="758" r:id="rId16"/>
    <p:sldId id="765" r:id="rId17"/>
    <p:sldId id="762" r:id="rId18"/>
    <p:sldId id="7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ma Anandkumar" initials="AA" lastIdx="0" clrIdx="0">
    <p:extLst>
      <p:ext uri="{19B8F6BF-5375-455C-9EA6-DF929625EA0E}">
        <p15:presenceInfo xmlns:p15="http://schemas.microsoft.com/office/powerpoint/2012/main" userId="S::aanandkumar@nvidia.com::877bec55-00dc-4192-8e23-99096f5460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690"/>
  </p:normalViewPr>
  <p:slideViewPr>
    <p:cSldViewPr snapToGrid="0" snapToObjects="1">
      <p:cViewPr varScale="1">
        <p:scale>
          <a:sx n="101" d="100"/>
          <a:sy n="101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9B0B5-46C9-F64F-859A-379A73FBB7CC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6A323-836B-094B-B392-B0E624976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6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A6C5-E098-FA44-AA03-5B9009431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04A51-26D7-9044-AA1F-CC3F64C7D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7F87B-58ED-4F4C-93F2-C561CCBB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DA68C-2D6D-BD41-80AF-1A250307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7AAC9-9BBB-7247-B5C2-0D76EB24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4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C74F-C6F6-D043-A36F-96383CFA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B1A16-F0F3-7E46-BB7F-57384BBF3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4094F-9DAF-D748-9474-237586CA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3DD49-C8E8-B64E-9475-3B5DDBA3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5A12A-4F61-9044-8688-8DABA96B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2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28DEB-CA29-5F4E-811B-F535A46D0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6937A-D551-CA4D-99B4-5CD7ACFB5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54606-17C4-524C-BED7-54C1DE2E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BC78-F113-1849-A4EB-D3279974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69D8F-7DD5-9745-9088-B4EFF8AA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0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783A-BAAE-0146-A10E-8D60478C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06290-F768-9A4D-8F02-156CCA773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F59A3-0106-6D4F-A2BA-62064704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06BCD-2814-5D49-8223-78FFACEA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DA73-8FBE-7741-9065-18331719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5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4D2A-9BA8-524D-9CF8-8B061AEB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76198-B964-8D49-9F21-7C44AC179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99719-0311-5749-B1B6-7EB77737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98798-0AE7-4E4A-A896-F5C03C6F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EABFE-5B81-9048-9C32-02FF26E4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0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B92B-FB80-AD41-9AD4-DA91BAF1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05342-BDFF-D344-ABFD-32A7A7DDA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BC639-44A3-4B47-9DF1-0DF70B5B8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83AF8-AE35-B94B-A02D-2787C8FA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DDD9E-EED2-DF4D-9010-E4C4D39E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A3D4D-563F-8244-AB32-1EF451A1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7678-398A-8B47-8176-1C005AC0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10BBD-1398-9549-83D2-12A2AB2AC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592E3-ADDA-2445-90A8-EA7D8F508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BFC82-1384-4141-AB47-40819E824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C4791-B68B-FD4B-BEF6-4EEA07D0F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DDF619-DBF3-B14A-87FF-89FD46B2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A7F7AB-2CB1-E441-9179-BC09F287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CC8B15-0203-BF4D-9FA5-395FED44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6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FC14-F75B-E040-A8EE-C7D370B9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A833E-B482-E346-B7B5-2E45369B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FB492-45F7-4248-90C2-EC70A59A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B53F4-7447-E54E-8579-8D8E26F0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3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E168E-4364-784F-809B-1DEAA7AB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4E8E3-0A15-2047-8CF0-38427244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99C98-7EA3-F24F-846B-BD0BAB1E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9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D4DF-5FF3-5943-A766-D000B682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22BA-B466-8143-A1E6-5CEE6D630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97B0E-1E53-5A43-B684-139DFE0B6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BB66D-5BCA-5A47-AEC6-37F6D237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6611F-4010-DD48-A9D0-475204B7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0A1C1-09BF-FC4E-AB3A-20FC0714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37DF-D404-404A-BE76-C57474BB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3C18A-EC01-974E-81B6-FDF9C420F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869C-4CA6-084A-8FEF-D88BC6CFC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53278-D73C-1849-8928-8AA2E7C0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6EAC-17C9-D943-8950-2C30E3E38430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2B0CF-6865-8240-AA89-72B5097B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3E8F0-759B-5848-97EE-82C9B736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6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D0D2F-6885-9845-9534-4C222CDD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1A49D-BB5D-8246-BFBA-07523D8FF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EF8BB-6F4E-B240-B053-391609F0C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F6EAC-17C9-D943-8950-2C30E3E38430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68FAF-FE44-144E-B053-6A8B3FBD2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CD42B-B1D1-F14F-B59A-D88851515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1B073-8DD0-7F48-9BE5-268DF73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1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pps.dtic.mil/dtic/tr/fulltext/u2/a566112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E4BA-E709-A049-9AD6-212FCF0E5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5 CMS 165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06646-211B-704A-B919-12098B189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Spectral Methods</a:t>
            </a:r>
          </a:p>
        </p:txBody>
      </p:sp>
    </p:spTree>
    <p:extLst>
      <p:ext uri="{BB962C8B-B14F-4D97-AF65-F5344CB8AC3E}">
        <p14:creationId xmlns:p14="http://schemas.microsoft.com/office/powerpoint/2010/main" val="141534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F115-FACC-FF4D-BC45-66DC6DA5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Observable operator in HMM</a:t>
            </a:r>
          </a:p>
        </p:txBody>
      </p:sp>
      <p:pic>
        <p:nvPicPr>
          <p:cNvPr id="7" name="Content Placeholder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E80E0E5-D78D-7C43-A193-7EFB808BA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600" y="1413067"/>
            <a:ext cx="7289800" cy="508781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808E96-E770-1449-9B24-BD8FB2ED9CB5}"/>
              </a:ext>
            </a:extLst>
          </p:cNvPr>
          <p:cNvSpPr txBox="1"/>
          <p:nvPr/>
        </p:nvSpPr>
        <p:spPr>
          <a:xfrm>
            <a:off x="10401933" y="6492875"/>
            <a:ext cx="16065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slides from Daniel Hsu</a:t>
            </a:r>
          </a:p>
        </p:txBody>
      </p:sp>
    </p:spTree>
    <p:extLst>
      <p:ext uri="{BB962C8B-B14F-4D97-AF65-F5344CB8AC3E}">
        <p14:creationId xmlns:p14="http://schemas.microsoft.com/office/powerpoint/2010/main" val="365945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F115-FACC-FF4D-BC45-66DC6DA5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Observable operator in HMM contd.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08E96-E770-1449-9B24-BD8FB2ED9CB5}"/>
              </a:ext>
            </a:extLst>
          </p:cNvPr>
          <p:cNvSpPr txBox="1"/>
          <p:nvPr/>
        </p:nvSpPr>
        <p:spPr>
          <a:xfrm>
            <a:off x="10401933" y="6492875"/>
            <a:ext cx="16065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slides from Daniel Hsu</a:t>
            </a:r>
          </a:p>
        </p:txBody>
      </p:sp>
      <p:pic>
        <p:nvPicPr>
          <p:cNvPr id="6" name="Content Placeholder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1E4F8BA-F134-1242-BA73-A985C70F2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991" y="1690688"/>
            <a:ext cx="9542017" cy="4158456"/>
          </a:xfrm>
        </p:spPr>
      </p:pic>
    </p:spTree>
    <p:extLst>
      <p:ext uri="{BB962C8B-B14F-4D97-AF65-F5344CB8AC3E}">
        <p14:creationId xmlns:p14="http://schemas.microsoft.com/office/powerpoint/2010/main" val="230580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C402-B295-2344-BE4E-C3B258BE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Observable Operators in HMM</a:t>
            </a:r>
          </a:p>
        </p:txBody>
      </p:sp>
      <p:pic>
        <p:nvPicPr>
          <p:cNvPr id="5" name="Content Placeholder 4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470261D7-44A7-754C-8767-E20D5CECF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711" y="1473993"/>
            <a:ext cx="9364089" cy="501888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16E06B-D1A9-9049-8842-4B6F92B5C854}"/>
              </a:ext>
            </a:extLst>
          </p:cNvPr>
          <p:cNvSpPr txBox="1"/>
          <p:nvPr/>
        </p:nvSpPr>
        <p:spPr>
          <a:xfrm>
            <a:off x="10401933" y="6492875"/>
            <a:ext cx="16065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slides from Daniel Hsu</a:t>
            </a:r>
          </a:p>
        </p:txBody>
      </p:sp>
    </p:spTree>
    <p:extLst>
      <p:ext uri="{BB962C8B-B14F-4D97-AF65-F5344CB8AC3E}">
        <p14:creationId xmlns:p14="http://schemas.microsoft.com/office/powerpoint/2010/main" val="3746804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C402-B295-2344-BE4E-C3B258BE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Observable Operators in HMM cont.</a:t>
            </a:r>
          </a:p>
        </p:txBody>
      </p:sp>
      <p:pic>
        <p:nvPicPr>
          <p:cNvPr id="7" name="Content Placeholder 6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2884CB89-429B-7A45-8D92-88FBCED98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525" y="1385093"/>
            <a:ext cx="8679148" cy="499348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2D71E5-6817-8140-9B40-4F61A8ACE018}"/>
              </a:ext>
            </a:extLst>
          </p:cNvPr>
          <p:cNvSpPr txBox="1"/>
          <p:nvPr/>
        </p:nvSpPr>
        <p:spPr>
          <a:xfrm>
            <a:off x="10401933" y="6492875"/>
            <a:ext cx="16065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slides from Daniel Hsu</a:t>
            </a:r>
          </a:p>
        </p:txBody>
      </p:sp>
    </p:spTree>
    <p:extLst>
      <p:ext uri="{BB962C8B-B14F-4D97-AF65-F5344CB8AC3E}">
        <p14:creationId xmlns:p14="http://schemas.microsoft.com/office/powerpoint/2010/main" val="2594413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C402-B295-2344-BE4E-C3B258BE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Observable Operators in HMM cont.</a:t>
            </a:r>
          </a:p>
        </p:txBody>
      </p:sp>
      <p:pic>
        <p:nvPicPr>
          <p:cNvPr id="6" name="Content Placeholder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C80FC6A-196D-1446-8911-CBC9A5AE7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350" y="1550194"/>
            <a:ext cx="9079424" cy="515540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90A037-86E9-1941-97D9-89E0C7DD3FBC}"/>
              </a:ext>
            </a:extLst>
          </p:cNvPr>
          <p:cNvSpPr txBox="1"/>
          <p:nvPr/>
        </p:nvSpPr>
        <p:spPr>
          <a:xfrm>
            <a:off x="10401933" y="6492875"/>
            <a:ext cx="16065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slides from Daniel Hsu</a:t>
            </a:r>
          </a:p>
        </p:txBody>
      </p:sp>
    </p:spTree>
    <p:extLst>
      <p:ext uri="{BB962C8B-B14F-4D97-AF65-F5344CB8AC3E}">
        <p14:creationId xmlns:p14="http://schemas.microsoft.com/office/powerpoint/2010/main" val="109565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53B2-00CB-0E4F-8586-45874F32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Algorithm for HMM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87F2C9-88A8-1E4E-9759-FDA360006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00" y="1981200"/>
            <a:ext cx="6375400" cy="2895600"/>
          </a:xfrm>
        </p:spPr>
      </p:pic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AB384FE-591F-EC4C-B071-4568A65E0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799" y="1690688"/>
            <a:ext cx="4841879" cy="3338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883296-9DFC-934D-BCE2-E6C0897B0843}"/>
              </a:ext>
            </a:extLst>
          </p:cNvPr>
          <p:cNvSpPr txBox="1"/>
          <p:nvPr/>
        </p:nvSpPr>
        <p:spPr>
          <a:xfrm>
            <a:off x="10401933" y="6492875"/>
            <a:ext cx="16065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slides from Daniel Hsu</a:t>
            </a:r>
          </a:p>
        </p:txBody>
      </p:sp>
    </p:spTree>
    <p:extLst>
      <p:ext uri="{BB962C8B-B14F-4D97-AF65-F5344CB8AC3E}">
        <p14:creationId xmlns:p14="http://schemas.microsoft.com/office/powerpoint/2010/main" val="3252131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53B2-00CB-0E4F-8586-45874F32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Guarantees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83296-9DFC-934D-BCE2-E6C0897B0843}"/>
              </a:ext>
            </a:extLst>
          </p:cNvPr>
          <p:cNvSpPr txBox="1"/>
          <p:nvPr/>
        </p:nvSpPr>
        <p:spPr>
          <a:xfrm>
            <a:off x="10401933" y="6492875"/>
            <a:ext cx="16065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slides from Daniel Hsu</a:t>
            </a:r>
          </a:p>
        </p:txBody>
      </p:sp>
      <p:pic>
        <p:nvPicPr>
          <p:cNvPr id="13" name="Content Placeholder 1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5CCB55F-439A-6F46-B703-6D168F4E5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407" y="1190625"/>
            <a:ext cx="7182977" cy="4898082"/>
          </a:xfrm>
        </p:spPr>
      </p:pic>
    </p:spTree>
    <p:extLst>
      <p:ext uri="{BB962C8B-B14F-4D97-AF65-F5344CB8AC3E}">
        <p14:creationId xmlns:p14="http://schemas.microsoft.com/office/powerpoint/2010/main" val="1899517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774A-F4DC-5F43-9970-260F6CD5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other applications of spectral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81200-0C74-EF4F-953D-CA296BA3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Extending HMMs to  Partially observed Markov decision processes (POMDP) and Predictive state representations (PSR): passive vs active.</a:t>
            </a:r>
          </a:p>
          <a:p>
            <a:r>
              <a:rPr lang="en-US" dirty="0"/>
              <a:t>POMDP: Action based on each observation and can influence Markovian evolution of hidden state</a:t>
            </a:r>
          </a:p>
          <a:p>
            <a:r>
              <a:rPr lang="en-US" dirty="0"/>
              <a:t>PSR: No explicit Markovian assumption on hidden state. Directly predicts future (tests) based on past observations and actions (For linear PSR, similar to spectral updates in HMM)</a:t>
            </a:r>
          </a:p>
          <a:p>
            <a:r>
              <a:rPr lang="en-US" dirty="0"/>
              <a:t>Stochastic bandits in a low rank subspace (ask TA </a:t>
            </a:r>
            <a:r>
              <a:rPr lang="en-US" dirty="0" err="1"/>
              <a:t>Sahin</a:t>
            </a:r>
            <a:r>
              <a:rPr lang="en-US" dirty="0"/>
              <a:t> about 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81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49C8-DC60-2A49-9ADA-616A4F27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AF86-EA30-D14B-949E-6FE9A5474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computations (textbook) by Golub and Van Loan</a:t>
            </a:r>
          </a:p>
          <a:p>
            <a:r>
              <a:rPr lang="en-US" dirty="0"/>
              <a:t>A spectral algorithm for learning hidden Markov models by Hsu, </a:t>
            </a:r>
            <a:r>
              <a:rPr lang="en-US" dirty="0" err="1"/>
              <a:t>Kakade</a:t>
            </a:r>
            <a:r>
              <a:rPr lang="en-US" dirty="0"/>
              <a:t> and Zhang.</a:t>
            </a:r>
          </a:p>
          <a:p>
            <a:r>
              <a:rPr lang="en-US" dirty="0"/>
              <a:t>Spectral Approaches to Learning Predictive Representations by Byron Boots (PhD thesis) </a:t>
            </a:r>
            <a:r>
              <a:rPr lang="en-US" dirty="0">
                <a:hlinkClick r:id="rId2"/>
              </a:rPr>
              <a:t>https://apps.dtic.mil/dtic/tr/fulltext/u2/a566112.pdf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8CC8-DD39-354D-A3AE-2DA1BA2D6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6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Spectral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2B71-FCBA-E94A-81B0-8B0DA711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1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Utilize spectral decomposition of matrices (and tensors)</a:t>
            </a:r>
          </a:p>
          <a:p>
            <a:r>
              <a:rPr lang="en-US" sz="2400" dirty="0"/>
              <a:t>Review of Eigen Decomposition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C0A8349-93EE-DD4C-A29D-4047F9BED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9" y="2243058"/>
            <a:ext cx="6842153" cy="461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0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EF48-7E27-7146-9586-A9EE290E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Simplest Spectral Method: PCA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72FA963-626D-D248-AAA5-E779CE018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810" y="1346200"/>
            <a:ext cx="9374048" cy="5273675"/>
          </a:xfrm>
        </p:spPr>
      </p:pic>
    </p:spTree>
    <p:extLst>
      <p:ext uri="{BB962C8B-B14F-4D97-AF65-F5344CB8AC3E}">
        <p14:creationId xmlns:p14="http://schemas.microsoft.com/office/powerpoint/2010/main" val="276553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D901-0D4B-D641-9FEF-16BDAE13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PCA on Gaussian Mixtures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C631DB6-6C96-2A48-B67F-25561BBDC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808" y="1343024"/>
            <a:ext cx="8649760" cy="5413376"/>
          </a:xfrm>
        </p:spPr>
      </p:pic>
    </p:spTree>
    <p:extLst>
      <p:ext uri="{BB962C8B-B14F-4D97-AF65-F5344CB8AC3E}">
        <p14:creationId xmlns:p14="http://schemas.microsoft.com/office/powerpoint/2010/main" val="424477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98F1-2D55-1645-B45E-0B20254E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PCA on Gaussian Mixtures Cont.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63823AC-6B1F-314A-A84A-9C39EEABA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950" y="1454944"/>
            <a:ext cx="8540750" cy="34417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D699DD-5028-A146-A2B6-3A6D4879E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950" y="4419783"/>
            <a:ext cx="8540750" cy="196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4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98F1-2D55-1645-B45E-0B20254E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Whitening transform</a:t>
            </a:r>
          </a:p>
        </p:txBody>
      </p:sp>
      <p:pic>
        <p:nvPicPr>
          <p:cNvPr id="8" name="Picture 7" descr="A close up of a map&#13;&#10;&#13;&#10;Description automatically generated">
            <a:extLst>
              <a:ext uri="{FF2B5EF4-FFF2-40B4-BE49-F238E27FC236}">
                <a16:creationId xmlns:a16="http://schemas.microsoft.com/office/drawing/2014/main" id="{8477F16B-95D7-824E-8B03-8CF081DA5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0" y="2243834"/>
            <a:ext cx="7759700" cy="26564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970473-FAE4-2B40-83D5-A509DC5FFB9B}"/>
              </a:ext>
            </a:extLst>
          </p:cNvPr>
          <p:cNvSpPr txBox="1"/>
          <p:nvPr/>
        </p:nvSpPr>
        <p:spPr>
          <a:xfrm>
            <a:off x="10109200" y="6492875"/>
            <a:ext cx="1656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http://cs231n.github.io</a:t>
            </a:r>
          </a:p>
        </p:txBody>
      </p:sp>
    </p:spTree>
    <p:extLst>
      <p:ext uri="{BB962C8B-B14F-4D97-AF65-F5344CB8AC3E}">
        <p14:creationId xmlns:p14="http://schemas.microsoft.com/office/powerpoint/2010/main" val="310007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98F1-2D55-1645-B45E-0B20254E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Canonical Correlation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B2F51A-1032-CC4C-9F70-4C3823FA575E}"/>
              </a:ext>
            </a:extLst>
          </p:cNvPr>
          <p:cNvSpPr txBox="1"/>
          <p:nvPr/>
        </p:nvSpPr>
        <p:spPr>
          <a:xfrm>
            <a:off x="3606760" y="1892300"/>
            <a:ext cx="49784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What is wrong with just correlation? </a:t>
            </a:r>
          </a:p>
        </p:txBody>
      </p:sp>
      <p:pic>
        <p:nvPicPr>
          <p:cNvPr id="5" name="Picture 4" descr="A picture containing text, map&#13;&#10;&#13;&#10;Description automatically generated">
            <a:extLst>
              <a:ext uri="{FF2B5EF4-FFF2-40B4-BE49-F238E27FC236}">
                <a16:creationId xmlns:a16="http://schemas.microsoft.com/office/drawing/2014/main" id="{110930C7-4D32-0D46-B7A6-B6BB9AE9E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760" y="2961028"/>
            <a:ext cx="5594350" cy="276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0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F115-FACC-FF4D-BC45-66DC6DA5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Hidden Markov 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0DFA8-515F-C246-A572-D8B58BE49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06" y="2512971"/>
            <a:ext cx="7406544" cy="33211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8F977D-42A7-F742-A87C-8FDBB5CEA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049" y="1187408"/>
            <a:ext cx="4379269" cy="22415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163FE6-6740-1A44-8AFD-72E0472857C4}"/>
              </a:ext>
            </a:extLst>
          </p:cNvPr>
          <p:cNvSpPr txBox="1"/>
          <p:nvPr/>
        </p:nvSpPr>
        <p:spPr>
          <a:xfrm>
            <a:off x="10147933" y="6492875"/>
            <a:ext cx="16065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slides from Daniel Hsu</a:t>
            </a:r>
          </a:p>
        </p:txBody>
      </p:sp>
    </p:spTree>
    <p:extLst>
      <p:ext uri="{BB962C8B-B14F-4D97-AF65-F5344CB8AC3E}">
        <p14:creationId xmlns:p14="http://schemas.microsoft.com/office/powerpoint/2010/main" val="314344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F115-FACC-FF4D-BC45-66DC6DA5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Discrete Hidden Markov Models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905061F-9B18-884B-8672-7D3250FF4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457" y="1334294"/>
            <a:ext cx="7711286" cy="5384006"/>
          </a:xfrm>
        </p:spPr>
      </p:pic>
    </p:spTree>
    <p:extLst>
      <p:ext uri="{BB962C8B-B14F-4D97-AF65-F5344CB8AC3E}">
        <p14:creationId xmlns:p14="http://schemas.microsoft.com/office/powerpoint/2010/main" val="46174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</TotalTime>
  <Words>297</Words>
  <Application>Microsoft Macintosh PowerPoint</Application>
  <PresentationFormat>Widescreen</PresentationFormat>
  <Paragraphs>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Lecture 5 CMS 165</vt:lpstr>
      <vt:lpstr>Spectral Methods</vt:lpstr>
      <vt:lpstr>Simplest Spectral Method: PCA</vt:lpstr>
      <vt:lpstr>PCA on Gaussian Mixtures</vt:lpstr>
      <vt:lpstr>PCA on Gaussian Mixtures Cont.</vt:lpstr>
      <vt:lpstr>Whitening transform</vt:lpstr>
      <vt:lpstr>Canonical Correlation Analysis</vt:lpstr>
      <vt:lpstr>Hidden Markov Models</vt:lpstr>
      <vt:lpstr>Discrete Hidden Markov Models</vt:lpstr>
      <vt:lpstr>Observable operator in HMM</vt:lpstr>
      <vt:lpstr>Observable operator in HMM contd.</vt:lpstr>
      <vt:lpstr>Learning Observable Operators in HMM</vt:lpstr>
      <vt:lpstr>Learning Observable Operators in HMM cont.</vt:lpstr>
      <vt:lpstr>Learning Observable Operators in HMM cont.</vt:lpstr>
      <vt:lpstr>Learning Algorithm for HMM</vt:lpstr>
      <vt:lpstr>Learning Guarantees</vt:lpstr>
      <vt:lpstr>Lots of other applications of spectral methods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CMS 165</dc:title>
  <dc:creator>Anima Anandkumar</dc:creator>
  <cp:lastModifiedBy>Anima Anandkumar</cp:lastModifiedBy>
  <cp:revision>99</cp:revision>
  <dcterms:created xsi:type="dcterms:W3CDTF">2019-01-07T17:06:39Z</dcterms:created>
  <dcterms:modified xsi:type="dcterms:W3CDTF">2019-01-22T20:38:21Z</dcterms:modified>
</cp:coreProperties>
</file>