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5" r:id="rId7"/>
    <p:sldId id="260" r:id="rId8"/>
    <p:sldId id="266" r:id="rId9"/>
    <p:sldId id="257" r:id="rId10"/>
    <p:sldId id="258"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450F0D-161F-594D-AAF8-1AE6AE726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57E4D18-8350-C94F-A5BE-296A28879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BD7247-6B99-4D45-8243-061A43B43258}"/>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5" name="Footer Placeholder 4">
            <a:extLst>
              <a:ext uri="{FF2B5EF4-FFF2-40B4-BE49-F238E27FC236}">
                <a16:creationId xmlns="" xmlns:a16="http://schemas.microsoft.com/office/drawing/2014/main" id="{7BE77C4E-4FB5-A04B-9458-3903F4A92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31D368-2A52-8740-96E3-76FFD444313E}"/>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319516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6115AB-A440-0C42-B05D-C4C73C7A77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FDE1951-FDE9-D14C-AAB2-FCC9AF4CAB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A676EA-4A63-CE40-9D56-7E29DC54C9A4}"/>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5" name="Footer Placeholder 4">
            <a:extLst>
              <a:ext uri="{FF2B5EF4-FFF2-40B4-BE49-F238E27FC236}">
                <a16:creationId xmlns="" xmlns:a16="http://schemas.microsoft.com/office/drawing/2014/main" id="{710683E5-A74B-C04D-87E1-53350FA4A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ADA5511-E836-4B4E-9E8F-C583C3656540}"/>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241851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BCB525-749C-354B-89DA-D966B89F8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0473850-059A-3E45-9E45-3E77CE39CB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D5D0650-AF58-BF4C-A7F8-514BA3A96652}"/>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5" name="Footer Placeholder 4">
            <a:extLst>
              <a:ext uri="{FF2B5EF4-FFF2-40B4-BE49-F238E27FC236}">
                <a16:creationId xmlns="" xmlns:a16="http://schemas.microsoft.com/office/drawing/2014/main" id="{87D5BA99-4C86-754E-99A9-31AF50978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932827-E237-5041-BBFE-BEA5621ABBE3}"/>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232004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3F239-44A1-EF4B-8C3D-1123A5F55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60A1BB-E03F-1745-AED1-1EDB9BDA9B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7CF2E2-DF54-AC46-AEB1-6A99C1E88293}"/>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5" name="Footer Placeholder 4">
            <a:extLst>
              <a:ext uri="{FF2B5EF4-FFF2-40B4-BE49-F238E27FC236}">
                <a16:creationId xmlns="" xmlns:a16="http://schemas.microsoft.com/office/drawing/2014/main" id="{F6BE1827-9E38-2844-8E4E-0B6424232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9AC2F3-87C9-914F-84EE-0FF2D31737F2}"/>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163433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82858-BABE-184D-AC6A-F0D68696C9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D7EEAFD-1F17-C845-85EA-B466C7D8E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51A21AE-B911-B444-B61C-6C6DF2BD3075}"/>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5" name="Footer Placeholder 4">
            <a:extLst>
              <a:ext uri="{FF2B5EF4-FFF2-40B4-BE49-F238E27FC236}">
                <a16:creationId xmlns="" xmlns:a16="http://schemas.microsoft.com/office/drawing/2014/main" id="{C6A6332D-2717-904A-A700-C8246EBA6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C8ABF0B-58ED-174A-84EE-1DD7DC6EFFEC}"/>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12111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6F4D5-63CB-EC4E-AA23-7150E7002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1CD6C86-2001-BC49-9043-2DD97F5D12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63EC4BE-4F9A-FF4F-A6CA-488E2CF70F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521910F-5F27-3847-B5F7-42DFC5428C09}"/>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6" name="Footer Placeholder 5">
            <a:extLst>
              <a:ext uri="{FF2B5EF4-FFF2-40B4-BE49-F238E27FC236}">
                <a16:creationId xmlns="" xmlns:a16="http://schemas.microsoft.com/office/drawing/2014/main" id="{F124185E-5D0E-B84D-A60C-5F4F529E2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CBCA50B-7648-6F4F-889D-352D2184C3B4}"/>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230496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A41C6-3786-F945-A17F-DB537CAE0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D7C9CD7-9EEF-C64B-83FA-AA478BBFE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28BD8F39-07EA-874D-832B-A3FB388224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ECBC204-2A8F-0443-8482-0AEC63A4B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2954D88-4665-C34E-B0E7-04FCF33904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5A005DC-4095-A344-8B05-1F2B480FFDE7}"/>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8" name="Footer Placeholder 7">
            <a:extLst>
              <a:ext uri="{FF2B5EF4-FFF2-40B4-BE49-F238E27FC236}">
                <a16:creationId xmlns="" xmlns:a16="http://schemas.microsoft.com/office/drawing/2014/main" id="{913206B5-7105-0848-8F23-B736C0C780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C778C82-DF01-7D45-BEBE-98C38C7ADC13}"/>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264270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640B69-24AB-CD4B-B8F4-340635469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733A514-DEED-5D4E-96A2-B9A25E645868}"/>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4" name="Footer Placeholder 3">
            <a:extLst>
              <a:ext uri="{FF2B5EF4-FFF2-40B4-BE49-F238E27FC236}">
                <a16:creationId xmlns="" xmlns:a16="http://schemas.microsoft.com/office/drawing/2014/main" id="{7D1720EB-C0B8-B74A-A55B-CD3F273D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602A200-3B50-7540-9E11-606738E7B4AD}"/>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73827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292C5D-CBF1-CE4C-8A36-7E30EA251229}"/>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3" name="Footer Placeholder 2">
            <a:extLst>
              <a:ext uri="{FF2B5EF4-FFF2-40B4-BE49-F238E27FC236}">
                <a16:creationId xmlns="" xmlns:a16="http://schemas.microsoft.com/office/drawing/2014/main" id="{68C5771E-14E9-BF4A-9E0C-7B07B72079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74BC53F-58C7-274B-9635-1529726FECB6}"/>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181107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45C52E-AE66-6C40-A7D9-CB5100FE8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07BD44B-7239-6546-A1E7-8F2925CBC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2C68350-0A2F-FE4E-9988-0546C54A8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27F4656-18B0-5E4A-93D8-A148D28F2DFD}"/>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6" name="Footer Placeholder 5">
            <a:extLst>
              <a:ext uri="{FF2B5EF4-FFF2-40B4-BE49-F238E27FC236}">
                <a16:creationId xmlns="" xmlns:a16="http://schemas.microsoft.com/office/drawing/2014/main" id="{328BFC0F-9F9B-6741-A6A4-60265608F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909AC06-BE08-FE42-9365-6B322815698A}"/>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200287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8D505-06A1-DD4F-9BDF-723E89BDC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BC2713D-A72E-5A4D-86F5-D41173391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C2B57C3-6F93-164A-A5A4-126E2663A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3AB82F0-0869-4C4C-A8D4-93B6414B9584}"/>
              </a:ext>
            </a:extLst>
          </p:cNvPr>
          <p:cNvSpPr>
            <a:spLocks noGrp="1"/>
          </p:cNvSpPr>
          <p:nvPr>
            <p:ph type="dt" sz="half" idx="10"/>
          </p:nvPr>
        </p:nvSpPr>
        <p:spPr/>
        <p:txBody>
          <a:bodyPr/>
          <a:lstStyle/>
          <a:p>
            <a:fld id="{0DF74986-F925-F642-8293-7A4442A774FE}" type="datetimeFigureOut">
              <a:rPr lang="en-US" smtClean="0"/>
              <a:t>1/8/19</a:t>
            </a:fld>
            <a:endParaRPr lang="en-US"/>
          </a:p>
        </p:txBody>
      </p:sp>
      <p:sp>
        <p:nvSpPr>
          <p:cNvPr id="6" name="Footer Placeholder 5">
            <a:extLst>
              <a:ext uri="{FF2B5EF4-FFF2-40B4-BE49-F238E27FC236}">
                <a16:creationId xmlns="" xmlns:a16="http://schemas.microsoft.com/office/drawing/2014/main" id="{ED21846B-A9F0-8548-9027-E72B02C1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53601A3-2474-5248-AF50-796A61C993F5}"/>
              </a:ext>
            </a:extLst>
          </p:cNvPr>
          <p:cNvSpPr>
            <a:spLocks noGrp="1"/>
          </p:cNvSpPr>
          <p:nvPr>
            <p:ph type="sldNum" sz="quarter" idx="12"/>
          </p:nvPr>
        </p:nvSpPr>
        <p:spPr/>
        <p:txBody>
          <a:bodyPr/>
          <a:lstStyle/>
          <a:p>
            <a:fld id="{19DDFDC3-3E18-2B41-B77B-648F9CF36CDB}" type="slidenum">
              <a:rPr lang="en-US" smtClean="0"/>
              <a:t>‹#›</a:t>
            </a:fld>
            <a:endParaRPr lang="en-US"/>
          </a:p>
        </p:txBody>
      </p:sp>
    </p:spTree>
    <p:extLst>
      <p:ext uri="{BB962C8B-B14F-4D97-AF65-F5344CB8AC3E}">
        <p14:creationId xmlns:p14="http://schemas.microsoft.com/office/powerpoint/2010/main" val="19565523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76833EC-FE91-3449-B8F1-156405FB2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099155E-E49E-A041-9BD5-D36D58853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B10EBAE-A6BD-D54A-BFC7-9EECE8447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74986-F925-F642-8293-7A4442A774FE}" type="datetimeFigureOut">
              <a:rPr lang="en-US" smtClean="0"/>
              <a:t>1/8/19</a:t>
            </a:fld>
            <a:endParaRPr lang="en-US"/>
          </a:p>
        </p:txBody>
      </p:sp>
      <p:sp>
        <p:nvSpPr>
          <p:cNvPr id="5" name="Footer Placeholder 4">
            <a:extLst>
              <a:ext uri="{FF2B5EF4-FFF2-40B4-BE49-F238E27FC236}">
                <a16:creationId xmlns="" xmlns:a16="http://schemas.microsoft.com/office/drawing/2014/main" id="{98D821BF-1EDA-1D45-923E-2B2E34B03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2131DA4-D2B5-CD49-BD63-C367BD034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DFDC3-3E18-2B41-B77B-648F9CF36CDB}" type="slidenum">
              <a:rPr lang="en-US" smtClean="0"/>
              <a:t>‹#›</a:t>
            </a:fld>
            <a:endParaRPr lang="en-US"/>
          </a:p>
        </p:txBody>
      </p:sp>
    </p:spTree>
    <p:extLst>
      <p:ext uri="{BB962C8B-B14F-4D97-AF65-F5344CB8AC3E}">
        <p14:creationId xmlns:p14="http://schemas.microsoft.com/office/powerpoint/2010/main" val="299745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501.01571" TargetMode="External"/><Relationship Id="rId4" Type="http://schemas.openxmlformats.org/officeDocument/2006/relationships/hyperlink" Target="https://www.springer.com/us/book/9780387941738" TargetMode="External"/><Relationship Id="rId5" Type="http://schemas.openxmlformats.org/officeDocument/2006/relationships/hyperlink" Target="https://mitpress.mit.edu/books/machine-learning-1" TargetMode="External"/><Relationship Id="rId6" Type="http://schemas.openxmlformats.org/officeDocument/2006/relationships/hyperlink" Target="http://www.jmlr.org/papers/volume19/17-646/17-646.pdf" TargetMode="External"/><Relationship Id="rId1" Type="http://schemas.openxmlformats.org/officeDocument/2006/relationships/slideLayout" Target="../slideLayouts/slideLayout2.xml"/><Relationship Id="rId2" Type="http://schemas.openxmlformats.org/officeDocument/2006/relationships/hyperlink" Target="http://www.ifp.illinois.edu/~hajek/Papers/randomprocJuly14.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urses.caltech.edu/enrol/index.php?id=3252" TargetMode="External"/><Relationship Id="rId4" Type="http://schemas.openxmlformats.org/officeDocument/2006/relationships/hyperlink" Target="http://tensorlab.cms.caltech.edu/users/anima/cs165.html" TargetMode="External"/><Relationship Id="rId1" Type="http://schemas.openxmlformats.org/officeDocument/2006/relationships/slideLayout" Target="../slideLayouts/slideLayout2.xml"/><Relationship Id="rId2" Type="http://schemas.openxmlformats.org/officeDocument/2006/relationships/hyperlink" Target="https://piazza.com/class/jq1tbyrptsw6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F411FC-52D7-2D45-A227-937C78BA8BE6}"/>
              </a:ext>
            </a:extLst>
          </p:cNvPr>
          <p:cNvSpPr>
            <a:spLocks noGrp="1"/>
          </p:cNvSpPr>
          <p:nvPr>
            <p:ph type="ctrTitle"/>
          </p:nvPr>
        </p:nvSpPr>
        <p:spPr/>
        <p:txBody>
          <a:bodyPr/>
          <a:lstStyle/>
          <a:p>
            <a:r>
              <a:rPr lang="en-US" dirty="0"/>
              <a:t>Lecture 1 CMS 165</a:t>
            </a:r>
          </a:p>
        </p:txBody>
      </p:sp>
      <p:sp>
        <p:nvSpPr>
          <p:cNvPr id="3" name="Subtitle 2">
            <a:extLst>
              <a:ext uri="{FF2B5EF4-FFF2-40B4-BE49-F238E27FC236}">
                <a16:creationId xmlns="" xmlns:a16="http://schemas.microsoft.com/office/drawing/2014/main" id="{7E4C7F2B-FC1C-CC4D-B111-FA259EC99296}"/>
              </a:ext>
            </a:extLst>
          </p:cNvPr>
          <p:cNvSpPr>
            <a:spLocks noGrp="1"/>
          </p:cNvSpPr>
          <p:nvPr>
            <p:ph type="subTitle" idx="1"/>
          </p:nvPr>
        </p:nvSpPr>
        <p:spPr/>
        <p:txBody>
          <a:bodyPr/>
          <a:lstStyle/>
          <a:p>
            <a:r>
              <a:rPr lang="en-US" dirty="0"/>
              <a:t>Introduction to the course</a:t>
            </a:r>
          </a:p>
        </p:txBody>
      </p:sp>
    </p:spTree>
    <p:extLst>
      <p:ext uri="{BB962C8B-B14F-4D97-AF65-F5344CB8AC3E}">
        <p14:creationId xmlns:p14="http://schemas.microsoft.com/office/powerpoint/2010/main" val="359808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667A6B-8A48-F041-B996-BE24B94AFEA9}"/>
              </a:ext>
            </a:extLst>
          </p:cNvPr>
          <p:cNvSpPr>
            <a:spLocks noGrp="1"/>
          </p:cNvSpPr>
          <p:nvPr>
            <p:ph type="title"/>
          </p:nvPr>
        </p:nvSpPr>
        <p:spPr/>
        <p:txBody>
          <a:bodyPr/>
          <a:lstStyle/>
          <a:p>
            <a:pPr algn="ctr"/>
            <a:r>
              <a:rPr lang="en-US" dirty="0"/>
              <a:t>Statistics 101</a:t>
            </a:r>
          </a:p>
        </p:txBody>
      </p:sp>
      <p:sp>
        <p:nvSpPr>
          <p:cNvPr id="3" name="Content Placeholder 2">
            <a:extLst>
              <a:ext uri="{FF2B5EF4-FFF2-40B4-BE49-F238E27FC236}">
                <a16:creationId xmlns="" xmlns:a16="http://schemas.microsoft.com/office/drawing/2014/main" id="{43A0C851-7537-1D41-B586-CECD69C70BC4}"/>
              </a:ext>
            </a:extLst>
          </p:cNvPr>
          <p:cNvSpPr>
            <a:spLocks noGrp="1"/>
          </p:cNvSpPr>
          <p:nvPr>
            <p:ph idx="1"/>
          </p:nvPr>
        </p:nvSpPr>
        <p:spPr/>
        <p:txBody>
          <a:bodyPr/>
          <a:lstStyle/>
          <a:p>
            <a:r>
              <a:rPr lang="en-US" dirty="0"/>
              <a:t>Notion of model. Parametric vs Non-parametric.</a:t>
            </a:r>
          </a:p>
          <a:p>
            <a:r>
              <a:rPr lang="en-US" dirty="0"/>
              <a:t>Frequentist vs Bayesian.</a:t>
            </a:r>
          </a:p>
          <a:p>
            <a:r>
              <a:rPr lang="en-US" dirty="0"/>
              <a:t>Likelihood.</a:t>
            </a:r>
          </a:p>
          <a:p>
            <a:r>
              <a:rPr lang="en-US" dirty="0"/>
              <a:t>Statistics.</a:t>
            </a:r>
          </a:p>
          <a:p>
            <a:r>
              <a:rPr lang="en-US" dirty="0"/>
              <a:t>Sufficient statistics.</a:t>
            </a:r>
          </a:p>
          <a:p>
            <a:r>
              <a:rPr lang="en-US" dirty="0"/>
              <a:t>Maximum Likelihood estimator</a:t>
            </a:r>
          </a:p>
          <a:p>
            <a:r>
              <a:rPr lang="en-US" dirty="0"/>
              <a:t>Bayes estimator</a:t>
            </a:r>
          </a:p>
        </p:txBody>
      </p:sp>
    </p:spTree>
    <p:extLst>
      <p:ext uri="{BB962C8B-B14F-4D97-AF65-F5344CB8AC3E}">
        <p14:creationId xmlns:p14="http://schemas.microsoft.com/office/powerpoint/2010/main" val="340371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D3528-39EC-CF48-BE44-C4272AE5FE75}"/>
              </a:ext>
            </a:extLst>
          </p:cNvPr>
          <p:cNvSpPr>
            <a:spLocks noGrp="1"/>
          </p:cNvSpPr>
          <p:nvPr>
            <p:ph type="title"/>
          </p:nvPr>
        </p:nvSpPr>
        <p:spPr/>
        <p:txBody>
          <a:bodyPr/>
          <a:lstStyle/>
          <a:p>
            <a:pPr algn="ctr"/>
            <a:r>
              <a:rPr lang="en-US" dirty="0"/>
              <a:t>ML 101</a:t>
            </a:r>
          </a:p>
        </p:txBody>
      </p:sp>
      <p:sp>
        <p:nvSpPr>
          <p:cNvPr id="3" name="Content Placeholder 2">
            <a:extLst>
              <a:ext uri="{FF2B5EF4-FFF2-40B4-BE49-F238E27FC236}">
                <a16:creationId xmlns="" xmlns:a16="http://schemas.microsoft.com/office/drawing/2014/main" id="{AAC4F36E-2575-CB49-8B73-C3800E4A3180}"/>
              </a:ext>
            </a:extLst>
          </p:cNvPr>
          <p:cNvSpPr>
            <a:spLocks noGrp="1"/>
          </p:cNvSpPr>
          <p:nvPr>
            <p:ph idx="1"/>
          </p:nvPr>
        </p:nvSpPr>
        <p:spPr/>
        <p:txBody>
          <a:bodyPr/>
          <a:lstStyle/>
          <a:p>
            <a:r>
              <a:rPr lang="en-US" dirty="0"/>
              <a:t>Supervised vs Unsupervised</a:t>
            </a:r>
          </a:p>
          <a:p>
            <a:r>
              <a:rPr lang="en-US" dirty="0"/>
              <a:t>Loss functions for supervised learning</a:t>
            </a:r>
          </a:p>
          <a:p>
            <a:r>
              <a:rPr lang="en-US" dirty="0"/>
              <a:t>Overfitting vs Under-fitting</a:t>
            </a:r>
          </a:p>
          <a:p>
            <a:r>
              <a:rPr lang="en-US" dirty="0"/>
              <a:t>Neural networks</a:t>
            </a:r>
          </a:p>
        </p:txBody>
      </p:sp>
    </p:spTree>
    <p:extLst>
      <p:ext uri="{BB962C8B-B14F-4D97-AF65-F5344CB8AC3E}">
        <p14:creationId xmlns:p14="http://schemas.microsoft.com/office/powerpoint/2010/main" val="349730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12403-4669-8646-BFFB-823616A508AC}"/>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 xmlns:a16="http://schemas.microsoft.com/office/drawing/2014/main" id="{FA63C706-CA1D-5741-A83D-FDAF1BB78784}"/>
              </a:ext>
            </a:extLst>
          </p:cNvPr>
          <p:cNvSpPr>
            <a:spLocks noGrp="1"/>
          </p:cNvSpPr>
          <p:nvPr>
            <p:ph idx="1"/>
          </p:nvPr>
        </p:nvSpPr>
        <p:spPr/>
        <p:txBody>
          <a:bodyPr>
            <a:normAutofit fontScale="85000" lnSpcReduction="20000"/>
          </a:bodyPr>
          <a:lstStyle/>
          <a:p>
            <a:r>
              <a:rPr lang="en-US" b="1" dirty="0"/>
              <a:t>Caution: These are detailed materials. You are not expected to master them to understand future lectures. I gave a high-level understanding of most useful concepts in this lecture. Use them </a:t>
            </a:r>
            <a:r>
              <a:rPr lang="en-US" b="1"/>
              <a:t>as needed.</a:t>
            </a:r>
            <a:endParaRPr lang="en-US" b="1" dirty="0"/>
          </a:p>
          <a:p>
            <a:r>
              <a:rPr lang="en-US" dirty="0"/>
              <a:t>My notes from previous courses. Available on Piazza.</a:t>
            </a:r>
          </a:p>
          <a:p>
            <a:r>
              <a:rPr lang="en-US" dirty="0"/>
              <a:t>Probability and stochastic processes by Bruce Hajek </a:t>
            </a:r>
            <a:r>
              <a:rPr lang="en-US" dirty="0">
                <a:hlinkClick r:id="rId2"/>
              </a:rPr>
              <a:t>http://www.ifp.illinois.edu/~hajek/Papers/randomprocJuly14.pdf</a:t>
            </a:r>
            <a:endParaRPr lang="en-US" dirty="0"/>
          </a:p>
          <a:p>
            <a:r>
              <a:rPr lang="en-US" dirty="0"/>
              <a:t>Concentration bounds: J. </a:t>
            </a:r>
            <a:r>
              <a:rPr lang="en-US" dirty="0" err="1"/>
              <a:t>Tropp</a:t>
            </a:r>
            <a:r>
              <a:rPr lang="en-US" dirty="0"/>
              <a:t>, </a:t>
            </a:r>
            <a:r>
              <a:rPr lang="en-US" dirty="0">
                <a:hlinkClick r:id="rId3"/>
              </a:rPr>
              <a:t>https://arxiv.org/abs/1501.01571</a:t>
            </a:r>
            <a:endParaRPr lang="en-US" dirty="0"/>
          </a:p>
          <a:p>
            <a:r>
              <a:rPr lang="en-US" dirty="0"/>
              <a:t>Detection and Estimation: V. Poor </a:t>
            </a:r>
            <a:r>
              <a:rPr lang="en-US" dirty="0">
                <a:hlinkClick r:id="rId4"/>
              </a:rPr>
              <a:t>https://www.springer.com/us/book/9780387941738</a:t>
            </a:r>
            <a:endParaRPr lang="en-US" dirty="0"/>
          </a:p>
          <a:p>
            <a:r>
              <a:rPr lang="en-US" dirty="0"/>
              <a:t>Machine learning: K. Murphy </a:t>
            </a:r>
            <a:r>
              <a:rPr lang="en-US" dirty="0">
                <a:hlinkClick r:id="rId5"/>
              </a:rPr>
              <a:t>https://mitpress.mit.edu/books/machine-learning-1</a:t>
            </a:r>
            <a:endParaRPr lang="en-US" dirty="0"/>
          </a:p>
          <a:p>
            <a:r>
              <a:rPr lang="en-US" dirty="0"/>
              <a:t>Use of sufficient statistics in DL: A. Achille and S. </a:t>
            </a:r>
            <a:r>
              <a:rPr lang="en-US" dirty="0" err="1"/>
              <a:t>Soatto</a:t>
            </a:r>
            <a:r>
              <a:rPr lang="en-US" dirty="0"/>
              <a:t> </a:t>
            </a:r>
            <a:r>
              <a:rPr lang="en-US" dirty="0">
                <a:hlinkClick r:id="rId6"/>
              </a:rPr>
              <a:t>http://www.jmlr.org/papers/volume19/17-646/17-646.pdf</a:t>
            </a:r>
            <a:endParaRPr lang="en-US" dirty="0"/>
          </a:p>
          <a:p>
            <a:endParaRPr lang="en-US" dirty="0"/>
          </a:p>
          <a:p>
            <a:endParaRPr lang="en-US" dirty="0"/>
          </a:p>
        </p:txBody>
      </p:sp>
    </p:spTree>
    <p:extLst>
      <p:ext uri="{BB962C8B-B14F-4D97-AF65-F5344CB8AC3E}">
        <p14:creationId xmlns:p14="http://schemas.microsoft.com/office/powerpoint/2010/main" val="20003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a:t>
            </a:r>
          </a:p>
        </p:txBody>
      </p:sp>
      <p:sp>
        <p:nvSpPr>
          <p:cNvPr id="3" name="Content Placeholder 2"/>
          <p:cNvSpPr>
            <a:spLocks noGrp="1"/>
          </p:cNvSpPr>
          <p:nvPr>
            <p:ph idx="1"/>
          </p:nvPr>
        </p:nvSpPr>
        <p:spPr>
          <a:xfrm>
            <a:off x="838200" y="1365662"/>
            <a:ext cx="11155878" cy="5343896"/>
          </a:xfrm>
        </p:spPr>
        <p:txBody>
          <a:bodyPr>
            <a:normAutofit fontScale="85000" lnSpcReduction="20000"/>
          </a:bodyPr>
          <a:lstStyle/>
          <a:p>
            <a:pPr marL="0" indent="0">
              <a:buNone/>
            </a:pPr>
            <a:r>
              <a:rPr lang="en-US" sz="3600" b="1" u="sng" dirty="0"/>
              <a:t>Course Details</a:t>
            </a:r>
          </a:p>
          <a:p>
            <a:r>
              <a:rPr lang="en-US" dirty="0"/>
              <a:t>Lectures on </a:t>
            </a:r>
            <a:r>
              <a:rPr lang="en-US" dirty="0" err="1"/>
              <a:t>Tu</a:t>
            </a:r>
            <a:r>
              <a:rPr lang="en-US" dirty="0"/>
              <a:t>/</a:t>
            </a:r>
            <a:r>
              <a:rPr lang="en-US" dirty="0" err="1"/>
              <a:t>Th</a:t>
            </a:r>
            <a:r>
              <a:rPr lang="en-US" dirty="0"/>
              <a:t> at 1pm-2:30pm in Moore B270</a:t>
            </a:r>
          </a:p>
          <a:p>
            <a:r>
              <a:rPr lang="en-US" dirty="0"/>
              <a:t>Recitations on Wed at 5pm-6pm </a:t>
            </a:r>
            <a:r>
              <a:rPr lang="en-US" dirty="0" smtClean="0"/>
              <a:t>in </a:t>
            </a:r>
            <a:r>
              <a:rPr lang="en-US" dirty="0" err="1" smtClean="0"/>
              <a:t>Anb</a:t>
            </a:r>
            <a:r>
              <a:rPr lang="en-US" dirty="0" smtClean="0"/>
              <a:t> 106           </a:t>
            </a:r>
            <a:endParaRPr lang="en-US" dirty="0"/>
          </a:p>
          <a:p>
            <a:r>
              <a:rPr lang="en-US" dirty="0"/>
              <a:t>Office hours on </a:t>
            </a:r>
            <a:r>
              <a:rPr lang="en-US" dirty="0" err="1"/>
              <a:t>Tu</a:t>
            </a:r>
            <a:r>
              <a:rPr lang="en-US" dirty="0"/>
              <a:t>/</a:t>
            </a:r>
            <a:r>
              <a:rPr lang="en-US" dirty="0" err="1"/>
              <a:t>Th</a:t>
            </a:r>
            <a:r>
              <a:rPr lang="en-US" dirty="0"/>
              <a:t> at </a:t>
            </a:r>
            <a:r>
              <a:rPr lang="en-US" dirty="0"/>
              <a:t>5pm-6pm in </a:t>
            </a:r>
            <a:r>
              <a:rPr lang="en-US" dirty="0" err="1"/>
              <a:t>Anb</a:t>
            </a:r>
            <a:r>
              <a:rPr lang="en-US" dirty="0"/>
              <a:t> 106 </a:t>
            </a:r>
            <a:endParaRPr lang="en-US" dirty="0"/>
          </a:p>
          <a:p>
            <a:r>
              <a:rPr lang="en-US" dirty="0"/>
              <a:t>We will be using Piazza for discussion forums and announcements </a:t>
            </a:r>
          </a:p>
          <a:p>
            <a:pPr lvl="1"/>
            <a:r>
              <a:rPr lang="en-US" dirty="0">
                <a:hlinkClick r:id="rId2"/>
              </a:rPr>
              <a:t>https://piazza.com/class/jq1tbyrptsw6ce</a:t>
            </a:r>
            <a:endParaRPr lang="en-US" dirty="0"/>
          </a:p>
          <a:p>
            <a:r>
              <a:rPr lang="en-US" dirty="0"/>
              <a:t>We will be using Moodle for managing </a:t>
            </a:r>
            <a:r>
              <a:rPr lang="en-US" dirty="0" err="1"/>
              <a:t>homeworks</a:t>
            </a:r>
            <a:r>
              <a:rPr lang="en-US" dirty="0"/>
              <a:t> and grades </a:t>
            </a:r>
          </a:p>
          <a:p>
            <a:pPr lvl="1"/>
            <a:r>
              <a:rPr lang="en-US" dirty="0">
                <a:hlinkClick r:id="rId3"/>
              </a:rPr>
              <a:t>https://courses.caltech.edu/enrol/index.php?id=3252</a:t>
            </a:r>
            <a:r>
              <a:rPr lang="en-US" dirty="0"/>
              <a:t> </a:t>
            </a:r>
          </a:p>
          <a:p>
            <a:pPr lvl="1"/>
            <a:r>
              <a:rPr lang="en-US" dirty="0"/>
              <a:t>Enrollment key is </a:t>
            </a:r>
            <a:r>
              <a:rPr lang="en-US" dirty="0" err="1"/>
              <a:t>anandkumar</a:t>
            </a:r>
            <a:endParaRPr lang="en-US" dirty="0"/>
          </a:p>
          <a:p>
            <a:r>
              <a:rPr lang="en-US" dirty="0"/>
              <a:t>The course website </a:t>
            </a:r>
          </a:p>
          <a:p>
            <a:pPr lvl="1"/>
            <a:r>
              <a:rPr lang="en-US" dirty="0">
                <a:hlinkClick r:id="rId4"/>
              </a:rPr>
              <a:t>http://tensorlab.cms.caltech.edu/users/anima/cs165.html</a:t>
            </a:r>
            <a:endParaRPr lang="en-US" dirty="0"/>
          </a:p>
          <a:p>
            <a:r>
              <a:rPr lang="en-US" b="1" dirty="0"/>
              <a:t>TAs:</a:t>
            </a:r>
          </a:p>
          <a:p>
            <a:pPr lvl="1"/>
            <a:r>
              <a:rPr lang="en-US" dirty="0"/>
              <a:t>Ehsan </a:t>
            </a:r>
            <a:r>
              <a:rPr lang="en-US" dirty="0" err="1"/>
              <a:t>Abbasi</a:t>
            </a:r>
            <a:r>
              <a:rPr lang="en-US" dirty="0"/>
              <a:t>	</a:t>
            </a:r>
            <a:r>
              <a:rPr lang="en-US" dirty="0" err="1"/>
              <a:t>eabbasi@caltech.edu</a:t>
            </a:r>
            <a:endParaRPr lang="en-US" dirty="0"/>
          </a:p>
          <a:p>
            <a:pPr lvl="1"/>
            <a:r>
              <a:rPr lang="en-US" dirty="0" err="1"/>
              <a:t>Gautam</a:t>
            </a:r>
            <a:r>
              <a:rPr lang="en-US" dirty="0"/>
              <a:t> </a:t>
            </a:r>
            <a:r>
              <a:rPr lang="en-US" dirty="0" err="1"/>
              <a:t>Goel</a:t>
            </a:r>
            <a:r>
              <a:rPr lang="en-US" dirty="0"/>
              <a:t>	</a:t>
            </a:r>
            <a:r>
              <a:rPr lang="en-US" dirty="0" err="1"/>
              <a:t>ggoel@caltech.edu</a:t>
            </a:r>
            <a:endParaRPr lang="en-US" dirty="0"/>
          </a:p>
          <a:p>
            <a:pPr lvl="1"/>
            <a:r>
              <a:rPr lang="en-US" dirty="0" err="1"/>
              <a:t>Sahin</a:t>
            </a:r>
            <a:r>
              <a:rPr lang="en-US" dirty="0"/>
              <a:t> </a:t>
            </a:r>
            <a:r>
              <a:rPr lang="en-US" dirty="0" err="1"/>
              <a:t>Lale</a:t>
            </a:r>
            <a:r>
              <a:rPr lang="en-US" dirty="0"/>
              <a:t>		</a:t>
            </a:r>
            <a:r>
              <a:rPr lang="en-US" dirty="0" err="1"/>
              <a:t>alale@caltech.edu</a:t>
            </a:r>
            <a:endParaRPr lang="en-US" dirty="0"/>
          </a:p>
          <a:p>
            <a:pPr lvl="1"/>
            <a:endParaRPr lang="en-US" dirty="0"/>
          </a:p>
        </p:txBody>
      </p:sp>
    </p:spTree>
    <p:extLst>
      <p:ext uri="{BB962C8B-B14F-4D97-AF65-F5344CB8AC3E}">
        <p14:creationId xmlns:p14="http://schemas.microsoft.com/office/powerpoint/2010/main" val="7870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Grading</a:t>
            </a:r>
          </a:p>
        </p:txBody>
      </p:sp>
      <p:sp>
        <p:nvSpPr>
          <p:cNvPr id="3" name="Content Placeholder 2"/>
          <p:cNvSpPr>
            <a:spLocks noGrp="1"/>
          </p:cNvSpPr>
          <p:nvPr>
            <p:ph idx="1"/>
          </p:nvPr>
        </p:nvSpPr>
        <p:spPr/>
        <p:txBody>
          <a:bodyPr>
            <a:normAutofit/>
          </a:bodyPr>
          <a:lstStyle/>
          <a:p>
            <a:r>
              <a:rPr lang="en-US" dirty="0"/>
              <a:t>7 Assignments (35% of final grade) </a:t>
            </a:r>
            <a:endParaRPr lang="en-US" dirty="0" smtClean="0"/>
          </a:p>
          <a:p>
            <a:r>
              <a:rPr lang="en-US" dirty="0" smtClean="0"/>
              <a:t>Project </a:t>
            </a:r>
            <a:r>
              <a:rPr lang="en-US" dirty="0"/>
              <a:t>(55% of final grade) </a:t>
            </a:r>
            <a:endParaRPr lang="en-US" dirty="0" smtClean="0"/>
          </a:p>
          <a:p>
            <a:pPr lvl="1"/>
            <a:r>
              <a:rPr lang="en-US" dirty="0"/>
              <a:t>Project Grade Decomposition</a:t>
            </a:r>
          </a:p>
          <a:p>
            <a:pPr lvl="2"/>
            <a:r>
              <a:rPr lang="en-US" dirty="0"/>
              <a:t>Proposal Report: 20%</a:t>
            </a:r>
          </a:p>
          <a:p>
            <a:pPr lvl="2"/>
            <a:r>
              <a:rPr lang="en-US" dirty="0"/>
              <a:t>Proposal Presentation: 10%</a:t>
            </a:r>
          </a:p>
          <a:p>
            <a:pPr lvl="2"/>
            <a:r>
              <a:rPr lang="en-US" dirty="0"/>
              <a:t>Final Report: 50%</a:t>
            </a:r>
          </a:p>
          <a:p>
            <a:pPr lvl="2"/>
            <a:r>
              <a:rPr lang="en-US" dirty="0"/>
              <a:t>Final Presentation: 20</a:t>
            </a:r>
            <a:r>
              <a:rPr lang="en-US" dirty="0" smtClean="0"/>
              <a:t>%</a:t>
            </a:r>
          </a:p>
          <a:p>
            <a:r>
              <a:rPr lang="en-US" dirty="0" smtClean="0"/>
              <a:t>Participation </a:t>
            </a:r>
            <a:r>
              <a:rPr lang="en-US" dirty="0"/>
              <a:t>in class and on Piazza (10% of final grade</a:t>
            </a:r>
            <a:r>
              <a:rPr lang="en-US" dirty="0" smtClean="0"/>
              <a:t>)</a:t>
            </a:r>
          </a:p>
          <a:p>
            <a:endParaRPr lang="en-US" dirty="0" smtClean="0"/>
          </a:p>
          <a:p>
            <a:pPr lvl="1"/>
            <a:endParaRPr lang="en-US" dirty="0"/>
          </a:p>
          <a:p>
            <a:endParaRPr lang="en-US" dirty="0"/>
          </a:p>
        </p:txBody>
      </p:sp>
    </p:spTree>
    <p:extLst>
      <p:ext uri="{BB962C8B-B14F-4D97-AF65-F5344CB8AC3E}">
        <p14:creationId xmlns:p14="http://schemas.microsoft.com/office/powerpoint/2010/main" val="28096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Late Assignment Policy</a:t>
            </a:r>
          </a:p>
        </p:txBody>
      </p:sp>
      <p:sp>
        <p:nvSpPr>
          <p:cNvPr id="3" name="Content Placeholder 2"/>
          <p:cNvSpPr>
            <a:spLocks noGrp="1"/>
          </p:cNvSpPr>
          <p:nvPr>
            <p:ph idx="1"/>
          </p:nvPr>
        </p:nvSpPr>
        <p:spPr/>
        <p:txBody>
          <a:bodyPr/>
          <a:lstStyle/>
          <a:p>
            <a:r>
              <a:rPr lang="en-US" dirty="0"/>
              <a:t>Assignments will be due at 4pm on Friday via Moodle. Students are allowed to use up to 48 late hours. Late hours must be used in units of hours. Specify the number of hours used when turning in the assignment. Late hours cannot be used on the projects. There will be no TA support over the weekends.</a:t>
            </a:r>
          </a:p>
          <a:p>
            <a:endParaRPr lang="en-US" dirty="0"/>
          </a:p>
        </p:txBody>
      </p:sp>
    </p:spTree>
    <p:extLst>
      <p:ext uri="{BB962C8B-B14F-4D97-AF65-F5344CB8AC3E}">
        <p14:creationId xmlns:p14="http://schemas.microsoft.com/office/powerpoint/2010/main" val="305178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Grading Policy</a:t>
            </a:r>
          </a:p>
        </p:txBody>
      </p:sp>
      <p:sp>
        <p:nvSpPr>
          <p:cNvPr id="3" name="Content Placeholder 2"/>
          <p:cNvSpPr>
            <a:spLocks noGrp="1"/>
          </p:cNvSpPr>
          <p:nvPr>
            <p:ph idx="1"/>
          </p:nvPr>
        </p:nvSpPr>
        <p:spPr/>
        <p:txBody>
          <a:bodyPr>
            <a:normAutofit/>
          </a:bodyPr>
          <a:lstStyle/>
          <a:p>
            <a:r>
              <a:rPr lang="en-US" dirty="0"/>
              <a:t>Peer grading will be used in this class. You will be assigned to grade three different assignments your classmates. </a:t>
            </a:r>
            <a:r>
              <a:rPr lang="en-US" b="1" dirty="0"/>
              <a:t>20%</a:t>
            </a:r>
            <a:r>
              <a:rPr lang="en-US" dirty="0"/>
              <a:t> of your assignment grade will be based on the accuracy of your grading your peers assignment. </a:t>
            </a:r>
          </a:p>
          <a:p>
            <a:r>
              <a:rPr lang="en-US" dirty="0"/>
              <a:t>In order to preserve anonymity in assignment grading please include a </a:t>
            </a:r>
            <a:r>
              <a:rPr lang="en-US" b="1" dirty="0"/>
              <a:t>cover page </a:t>
            </a:r>
            <a:r>
              <a:rPr lang="en-US" dirty="0"/>
              <a:t>on your submission which your name is clear. </a:t>
            </a:r>
            <a:r>
              <a:rPr lang="en-US" b="1" dirty="0"/>
              <a:t>Do not </a:t>
            </a:r>
            <a:r>
              <a:rPr lang="en-US" dirty="0"/>
              <a:t>write your name in any of the pages besides your cover page. </a:t>
            </a:r>
          </a:p>
          <a:p>
            <a:endParaRPr lang="en-US" dirty="0"/>
          </a:p>
          <a:p>
            <a:r>
              <a:rPr lang="en-US" dirty="0"/>
              <a:t>Project Guidelines can be found on course website and Piazza. </a:t>
            </a:r>
          </a:p>
          <a:p>
            <a:endParaRPr lang="en-US" dirty="0"/>
          </a:p>
        </p:txBody>
      </p:sp>
    </p:spTree>
    <p:extLst>
      <p:ext uri="{BB962C8B-B14F-4D97-AF65-F5344CB8AC3E}">
        <p14:creationId xmlns:p14="http://schemas.microsoft.com/office/powerpoint/2010/main" val="275685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3153"/>
            <a:ext cx="10515600" cy="657535"/>
          </a:xfrm>
        </p:spPr>
        <p:txBody>
          <a:bodyPr>
            <a:normAutofit fontScale="90000"/>
          </a:bodyPr>
          <a:lstStyle/>
          <a:p>
            <a:r>
              <a:rPr lang="en-US" b="1" dirty="0"/>
              <a:t>Collaboration Policy</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r>
              <a:rPr lang="en-US" b="1" dirty="0" err="1"/>
              <a:t>Homeworks</a:t>
            </a:r>
            <a:r>
              <a:rPr lang="en-US" dirty="0"/>
              <a:t>: (taken from CS 1) It is common for students to discuss ideas for the homework assignments. When you are helping another student with their homework, you are acting as an unofficial teaching assistant, and thus must behave like one. Do not just answer the question or dictate the code to others. If you just give them your solution or code, you are violating the Honor Code. As a way of clarifying how you can help and/or discuss ideas with other students (especially when it comes to coding and proofs), we want you to obey the "50 foot rule". This rule states that your own solution should be at least </a:t>
            </a:r>
            <a:r>
              <a:rPr lang="en-US" b="1" dirty="0"/>
              <a:t>50 feet away </a:t>
            </a:r>
            <a:r>
              <a:rPr lang="en-US" dirty="0"/>
              <a:t>. If you are helping another students but cannot without consulting your solution, don't help them, and refer them instead to a teaching assistant.</a:t>
            </a:r>
          </a:p>
          <a:p>
            <a:r>
              <a:rPr lang="en-US" b="1" dirty="0"/>
              <a:t>Projects</a:t>
            </a:r>
            <a:r>
              <a:rPr lang="en-US" dirty="0"/>
              <a:t>: Students are allowed to collaborate fully within their project teams, but no collaboration is allowed between teams.</a:t>
            </a:r>
          </a:p>
        </p:txBody>
      </p:sp>
    </p:spTree>
    <p:extLst>
      <p:ext uri="{BB962C8B-B14F-4D97-AF65-F5344CB8AC3E}">
        <p14:creationId xmlns:p14="http://schemas.microsoft.com/office/powerpoint/2010/main" val="352562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E00BB-9CC0-EB42-AB9A-2106A72E4B03}"/>
              </a:ext>
            </a:extLst>
          </p:cNvPr>
          <p:cNvSpPr>
            <a:spLocks noGrp="1"/>
          </p:cNvSpPr>
          <p:nvPr>
            <p:ph type="title"/>
          </p:nvPr>
        </p:nvSpPr>
        <p:spPr/>
        <p:txBody>
          <a:bodyPr/>
          <a:lstStyle/>
          <a:p>
            <a:pPr algn="ctr"/>
            <a:r>
              <a:rPr lang="en-US" dirty="0"/>
              <a:t>What is the course about?</a:t>
            </a:r>
          </a:p>
        </p:txBody>
      </p:sp>
      <p:sp>
        <p:nvSpPr>
          <p:cNvPr id="3" name="Content Placeholder 2">
            <a:extLst>
              <a:ext uri="{FF2B5EF4-FFF2-40B4-BE49-F238E27FC236}">
                <a16:creationId xmlns="" xmlns:a16="http://schemas.microsoft.com/office/drawing/2014/main" id="{440E0F69-911B-B84E-BA2C-144B7CC30444}"/>
              </a:ext>
            </a:extLst>
          </p:cNvPr>
          <p:cNvSpPr>
            <a:spLocks noGrp="1"/>
          </p:cNvSpPr>
          <p:nvPr>
            <p:ph idx="1"/>
          </p:nvPr>
        </p:nvSpPr>
        <p:spPr/>
        <p:txBody>
          <a:bodyPr/>
          <a:lstStyle/>
          <a:p>
            <a:r>
              <a:rPr lang="en-US" dirty="0"/>
              <a:t>Cannot do both breadth and depth. </a:t>
            </a:r>
          </a:p>
          <a:p>
            <a:r>
              <a:rPr lang="en-US" dirty="0"/>
              <a:t>Striking a balance here. </a:t>
            </a:r>
          </a:p>
          <a:p>
            <a:r>
              <a:rPr lang="en-US" dirty="0"/>
              <a:t>We will explore some proof ideas in lectures, but not whole proofs. </a:t>
            </a:r>
          </a:p>
          <a:p>
            <a:r>
              <a:rPr lang="en-US" dirty="0"/>
              <a:t>In depth reading on your own.</a:t>
            </a:r>
          </a:p>
          <a:p>
            <a:r>
              <a:rPr lang="en-US" dirty="0"/>
              <a:t>Main intent: to help you extract useful signal in this environment of large number of AI/ML publications.</a:t>
            </a:r>
          </a:p>
        </p:txBody>
      </p:sp>
    </p:spTree>
    <p:extLst>
      <p:ext uri="{BB962C8B-B14F-4D97-AF65-F5344CB8AC3E}">
        <p14:creationId xmlns:p14="http://schemas.microsoft.com/office/powerpoint/2010/main" val="367485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17" y="56200"/>
            <a:ext cx="10515600" cy="1325563"/>
          </a:xfrm>
        </p:spPr>
        <p:txBody>
          <a:bodyPr/>
          <a:lstStyle/>
          <a:p>
            <a:r>
              <a:rPr lang="en-US" b="1" dirty="0"/>
              <a:t>Course Outline</a:t>
            </a:r>
          </a:p>
        </p:txBody>
      </p:sp>
      <p:sp>
        <p:nvSpPr>
          <p:cNvPr id="3" name="Content Placeholder 2"/>
          <p:cNvSpPr>
            <a:spLocks noGrp="1"/>
          </p:cNvSpPr>
          <p:nvPr>
            <p:ph idx="1"/>
          </p:nvPr>
        </p:nvSpPr>
        <p:spPr>
          <a:xfrm>
            <a:off x="-1" y="1390461"/>
            <a:ext cx="6875814" cy="5467537"/>
          </a:xfrm>
        </p:spPr>
        <p:txBody>
          <a:bodyPr>
            <a:normAutofit/>
          </a:bodyPr>
          <a:lstStyle/>
          <a:p>
            <a:r>
              <a:rPr lang="en-US" sz="2200" dirty="0"/>
              <a:t>Lecture 1: Introduction.</a:t>
            </a:r>
          </a:p>
          <a:p>
            <a:r>
              <a:rPr lang="en-US" sz="2200" dirty="0"/>
              <a:t>Lecture 2: Optimization: Non-convex analysis.</a:t>
            </a:r>
          </a:p>
          <a:p>
            <a:r>
              <a:rPr lang="en-US" sz="2200" dirty="0"/>
              <a:t>Lecture 3: Optimization: Competitive problems. </a:t>
            </a:r>
          </a:p>
          <a:p>
            <a:r>
              <a:rPr lang="en-US" sz="2200" dirty="0"/>
              <a:t>Lecture 4: Spectral Methods: Matrix methods.</a:t>
            </a:r>
          </a:p>
          <a:p>
            <a:r>
              <a:rPr lang="en-US" sz="2200" dirty="0"/>
              <a:t>Lecture 5: Spectral Methods: Tensor methods.</a:t>
            </a:r>
          </a:p>
          <a:p>
            <a:r>
              <a:rPr lang="en-US" sz="2200" dirty="0"/>
              <a:t>Lecture 6: Midterm: Presentation of project proposals</a:t>
            </a:r>
          </a:p>
          <a:p>
            <a:r>
              <a:rPr lang="en-US" sz="2200" dirty="0"/>
              <a:t>Lecture 7: Midterm: Presentation of project proposals</a:t>
            </a:r>
          </a:p>
          <a:p>
            <a:r>
              <a:rPr lang="en-US" sz="2200" dirty="0"/>
              <a:t>Lecture 8: Representation theory: Neural Networks</a:t>
            </a:r>
          </a:p>
          <a:p>
            <a:r>
              <a:rPr lang="en-US" sz="2200" dirty="0"/>
              <a:t>Lecture 9: Generalization theory: VC and </a:t>
            </a:r>
            <a:r>
              <a:rPr lang="en-US" sz="2200" dirty="0" err="1"/>
              <a:t>Radamacher</a:t>
            </a:r>
            <a:r>
              <a:rPr lang="en-US" sz="2200" dirty="0"/>
              <a:t> bounds</a:t>
            </a:r>
          </a:p>
          <a:p>
            <a:r>
              <a:rPr lang="en-US" sz="2200" dirty="0"/>
              <a:t>Lecture 10: Generalization theory: Mystery in deep networks? </a:t>
            </a:r>
            <a:br>
              <a:rPr lang="en-US" sz="2200" dirty="0"/>
            </a:br>
            <a:endParaRPr lang="en-US" sz="2200" dirty="0"/>
          </a:p>
        </p:txBody>
      </p:sp>
      <p:sp>
        <p:nvSpPr>
          <p:cNvPr id="4" name="Content Placeholder 2"/>
          <p:cNvSpPr txBox="1">
            <a:spLocks/>
          </p:cNvSpPr>
          <p:nvPr/>
        </p:nvSpPr>
        <p:spPr>
          <a:xfrm>
            <a:off x="6400800" y="1466269"/>
            <a:ext cx="6278088" cy="5315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Lecture 11: Robustness in ML </a:t>
            </a:r>
          </a:p>
          <a:p>
            <a:r>
              <a:rPr lang="en-US" sz="2200" dirty="0"/>
              <a:t>Lecture 12: Generative models: likelihood-based</a:t>
            </a:r>
          </a:p>
          <a:p>
            <a:r>
              <a:rPr lang="en-US" sz="2200" dirty="0"/>
              <a:t>Lecture 13: Generative models: GANs</a:t>
            </a:r>
          </a:p>
          <a:p>
            <a:r>
              <a:rPr lang="en-US" sz="2200" dirty="0"/>
              <a:t>Lecture 14: Active learning</a:t>
            </a:r>
          </a:p>
          <a:p>
            <a:r>
              <a:rPr lang="en-US" sz="2200" dirty="0"/>
              <a:t>Lecture 15: Domain Adaptation</a:t>
            </a:r>
          </a:p>
          <a:p>
            <a:r>
              <a:rPr lang="en-US" sz="2200" dirty="0"/>
              <a:t>Lecture 16: Lifelong learning</a:t>
            </a:r>
          </a:p>
          <a:p>
            <a:r>
              <a:rPr lang="en-US" sz="2200" dirty="0"/>
              <a:t>Lecture 17: TBD</a:t>
            </a:r>
          </a:p>
          <a:p>
            <a:r>
              <a:rPr lang="en-US" sz="2200" dirty="0"/>
              <a:t>Lecture 18: TBD</a:t>
            </a:r>
          </a:p>
          <a:p>
            <a:r>
              <a:rPr lang="en-US" sz="2200" dirty="0"/>
              <a:t>Lecture 19: Final presentation of projects</a:t>
            </a:r>
          </a:p>
          <a:p>
            <a:r>
              <a:rPr lang="en-US" sz="2200" dirty="0"/>
              <a:t>Lecture 20: Final presentation of projects</a:t>
            </a:r>
          </a:p>
        </p:txBody>
      </p:sp>
    </p:spTree>
    <p:extLst>
      <p:ext uri="{BB962C8B-B14F-4D97-AF65-F5344CB8AC3E}">
        <p14:creationId xmlns:p14="http://schemas.microsoft.com/office/powerpoint/2010/main" val="261419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AF038D-053E-EE4C-9E89-95BE7196667D}"/>
              </a:ext>
            </a:extLst>
          </p:cNvPr>
          <p:cNvSpPr>
            <a:spLocks noGrp="1"/>
          </p:cNvSpPr>
          <p:nvPr>
            <p:ph type="title"/>
          </p:nvPr>
        </p:nvSpPr>
        <p:spPr/>
        <p:txBody>
          <a:bodyPr/>
          <a:lstStyle/>
          <a:p>
            <a:pPr algn="ctr"/>
            <a:r>
              <a:rPr lang="en-US" dirty="0"/>
              <a:t>Probability and Measure</a:t>
            </a:r>
          </a:p>
        </p:txBody>
      </p:sp>
      <p:sp>
        <p:nvSpPr>
          <p:cNvPr id="3" name="Content Placeholder 2">
            <a:extLst>
              <a:ext uri="{FF2B5EF4-FFF2-40B4-BE49-F238E27FC236}">
                <a16:creationId xmlns="" xmlns:a16="http://schemas.microsoft.com/office/drawing/2014/main" id="{4F801ED2-E214-044C-A179-8AC09B531CBA}"/>
              </a:ext>
            </a:extLst>
          </p:cNvPr>
          <p:cNvSpPr>
            <a:spLocks noGrp="1"/>
          </p:cNvSpPr>
          <p:nvPr>
            <p:ph idx="1"/>
          </p:nvPr>
        </p:nvSpPr>
        <p:spPr/>
        <p:txBody>
          <a:bodyPr/>
          <a:lstStyle/>
          <a:p>
            <a:r>
              <a:rPr lang="en-US" dirty="0"/>
              <a:t>Measure theory: generalization of probability.</a:t>
            </a:r>
          </a:p>
          <a:p>
            <a:r>
              <a:rPr lang="en-US" dirty="0"/>
              <a:t>Learn about probability spaces and </a:t>
            </a:r>
            <a:r>
              <a:rPr lang="en-US" dirty="0" err="1"/>
              <a:t>measureability</a:t>
            </a:r>
            <a:r>
              <a:rPr lang="en-US" dirty="0"/>
              <a:t>.</a:t>
            </a:r>
          </a:p>
          <a:p>
            <a:r>
              <a:rPr lang="en-US" dirty="0"/>
              <a:t>Why is it important to see probability through lens of measure theory? </a:t>
            </a:r>
          </a:p>
          <a:p>
            <a:pPr lvl="1"/>
            <a:r>
              <a:rPr lang="en-US" dirty="0"/>
              <a:t>Gives a strong foundation. </a:t>
            </a:r>
          </a:p>
          <a:p>
            <a:pPr lvl="1"/>
            <a:r>
              <a:rPr lang="en-US" dirty="0"/>
              <a:t>You will reduce making mistakes about probability events.</a:t>
            </a:r>
          </a:p>
        </p:txBody>
      </p:sp>
    </p:spTree>
    <p:extLst>
      <p:ext uri="{BB962C8B-B14F-4D97-AF65-F5344CB8AC3E}">
        <p14:creationId xmlns:p14="http://schemas.microsoft.com/office/powerpoint/2010/main" val="2924878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6608</TotalTime>
  <Words>709</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Lecture 1 CMS 165</vt:lpstr>
      <vt:lpstr>Logistics</vt:lpstr>
      <vt:lpstr>Grading</vt:lpstr>
      <vt:lpstr>Late Assignment Policy</vt:lpstr>
      <vt:lpstr>Grading Policy</vt:lpstr>
      <vt:lpstr>Collaboration Policy </vt:lpstr>
      <vt:lpstr>What is the course about?</vt:lpstr>
      <vt:lpstr>Course Outline</vt:lpstr>
      <vt:lpstr>Probability and Measure</vt:lpstr>
      <vt:lpstr>Statistics 101</vt:lpstr>
      <vt:lpstr>ML 101</vt:lpstr>
      <vt:lpstr>References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CMS 165</dc:title>
  <dc:creator>Anima Anandkumar</dc:creator>
  <cp:lastModifiedBy>Microsoft Office User</cp:lastModifiedBy>
  <cp:revision>14</cp:revision>
  <dcterms:created xsi:type="dcterms:W3CDTF">2019-01-03T13:37:35Z</dcterms:created>
  <dcterms:modified xsi:type="dcterms:W3CDTF">2019-01-09T00:57:14Z</dcterms:modified>
</cp:coreProperties>
</file>