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54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45C8DD-3178-4432-92A8-59F619C6FD03}" type="slidenum">
              <a:rPr lang="en-IN" smtClean="0"/>
              <a:t>‹#›</a:t>
            </a:fld>
            <a:endParaRPr lang="en-IN"/>
          </a:p>
        </p:txBody>
      </p:sp>
    </p:spTree>
    <p:extLst>
      <p:ext uri="{BB962C8B-B14F-4D97-AF65-F5344CB8AC3E}">
        <p14:creationId xmlns:p14="http://schemas.microsoft.com/office/powerpoint/2010/main" val="373259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12924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18126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55990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45C8DD-3178-4432-92A8-59F619C6FD03}" type="slidenum">
              <a:rPr lang="en-IN" smtClean="0"/>
              <a:t>‹#›</a:t>
            </a:fld>
            <a:endParaRPr lang="en-IN"/>
          </a:p>
        </p:txBody>
      </p:sp>
    </p:spTree>
    <p:extLst>
      <p:ext uri="{BB962C8B-B14F-4D97-AF65-F5344CB8AC3E}">
        <p14:creationId xmlns:p14="http://schemas.microsoft.com/office/powerpoint/2010/main" val="132425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43510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4BF68-A8F6-49D9-BAAC-E5474F395BDB}"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32497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4BF68-A8F6-49D9-BAAC-E5474F395BDB}"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77229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4BF68-A8F6-49D9-BAAC-E5474F395BDB}" type="datetimeFigureOut">
              <a:rPr lang="en-IN" smtClean="0"/>
              <a:t>12-06-2022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05976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63623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t>12-06-2022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132733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B34BF68-A8F6-49D9-BAAC-E5474F395BDB}" type="datetimeFigureOut">
              <a:rPr lang="en-IN" smtClean="0"/>
              <a:t>12-06-2022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45C8DD-3178-4432-92A8-59F619C6FD03}" type="slidenum">
              <a:rPr lang="en-IN" smtClean="0"/>
              <a:t>‹#›</a:t>
            </a:fld>
            <a:endParaRPr lang="en-IN"/>
          </a:p>
        </p:txBody>
      </p:sp>
    </p:spTree>
    <p:extLst>
      <p:ext uri="{BB962C8B-B14F-4D97-AF65-F5344CB8AC3E}">
        <p14:creationId xmlns:p14="http://schemas.microsoft.com/office/powerpoint/2010/main" val="30666649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FA74-F923-435D-8DF8-009403D31BB0}"/>
              </a:ext>
            </a:extLst>
          </p:cNvPr>
          <p:cNvSpPr>
            <a:spLocks noGrp="1"/>
          </p:cNvSpPr>
          <p:nvPr>
            <p:ph type="ctrTitle"/>
          </p:nvPr>
        </p:nvSpPr>
        <p:spPr>
          <a:xfrm>
            <a:off x="1051560" y="1432223"/>
            <a:ext cx="9966960" cy="2819737"/>
          </a:xfrm>
        </p:spPr>
        <p:txBody>
          <a:bodyPr/>
          <a:lstStyle/>
          <a:p>
            <a:r>
              <a:rPr lang="en-IN" sz="3200" b="1" strike="noStrike" dirty="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customers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15DCC92-1024-4CD7-B980-2C2FE905614D}"/>
              </a:ext>
            </a:extLst>
          </p:cNvPr>
          <p:cNvSpPr>
            <a:spLocks noGrp="1"/>
          </p:cNvSpPr>
          <p:nvPr>
            <p:ph type="subTitle" idx="1"/>
          </p:nvPr>
        </p:nvSpPr>
        <p:spPr>
          <a:xfrm>
            <a:off x="8939814" y="4325112"/>
            <a:ext cx="2796465" cy="2040178"/>
          </a:xfrm>
        </p:spPr>
        <p:txBody>
          <a:bodyPr>
            <a:normAutofit fontScale="850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submitted by: </a:t>
            </a: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latin typeface="Georgia" panose="02040502050405020303" pitchFamily="18" charset="0"/>
                <a:ea typeface="Calibri" panose="020F0502020204030204" pitchFamily="34" charset="0"/>
                <a:cs typeface="Calibri" panose="020F0502020204030204" pitchFamily="34" charset="0"/>
              </a:rPr>
              <a:t>MEGA.D</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03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C283-E905-4C3D-AD93-72BEEC207D02}"/>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405A4B2-5CE4-40E2-A8FE-1DBA370DD2D1}"/>
              </a:ext>
            </a:extLst>
          </p:cNvPr>
          <p:cNvSpPr>
            <a:spLocks noGrp="1"/>
          </p:cNvSpPr>
          <p:nvPr>
            <p:ph idx="1"/>
          </p:nvPr>
        </p:nvSpPr>
        <p:spPr>
          <a:xfrm>
            <a:off x="1097280" y="4918228"/>
            <a:ext cx="10159604" cy="1384917"/>
          </a:xfrm>
        </p:spPr>
        <p:txBody>
          <a:bodyPr>
            <a:normAutofit fontScale="62500" lnSpcReduction="20000"/>
          </a:bodyPr>
          <a:lstStyle/>
          <a:p>
            <a:pPr>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pic>
        <p:nvPicPr>
          <p:cNvPr id="4" name="Picture 3">
            <a:extLst>
              <a:ext uri="{FF2B5EF4-FFF2-40B4-BE49-F238E27FC236}">
                <a16:creationId xmlns:a16="http://schemas.microsoft.com/office/drawing/2014/main" id="{76D47F6D-E04B-4AA2-9170-C3EFA7AB2C88}"/>
              </a:ext>
            </a:extLst>
          </p:cNvPr>
          <p:cNvPicPr/>
          <p:nvPr/>
        </p:nvPicPr>
        <p:blipFill>
          <a:blip r:embed="rId2">
            <a:extLst>
              <a:ext uri="{28A0092B-C50C-407E-A947-70E740481C1C}">
                <a14:useLocalDpi xmlns:a14="http://schemas.microsoft.com/office/drawing/2010/main" val="0"/>
              </a:ext>
            </a:extLst>
          </a:blip>
          <a:srcRect/>
          <a:stretch/>
        </p:blipFill>
        <p:spPr bwMode="auto">
          <a:xfrm>
            <a:off x="1097280" y="1214452"/>
            <a:ext cx="8935720" cy="3517346"/>
          </a:xfrm>
          <a:prstGeom prst="rect">
            <a:avLst/>
          </a:prstGeom>
          <a:noFill/>
          <a:ln>
            <a:noFill/>
          </a:ln>
        </p:spPr>
      </p:pic>
    </p:spTree>
    <p:extLst>
      <p:ext uri="{BB962C8B-B14F-4D97-AF65-F5344CB8AC3E}">
        <p14:creationId xmlns:p14="http://schemas.microsoft.com/office/powerpoint/2010/main" val="51190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9FA88-7FC4-40B2-81C2-29281EE3899A}"/>
              </a:ext>
            </a:extLst>
          </p:cNvPr>
          <p:cNvSpPr>
            <a:spLocks noGrp="1"/>
          </p:cNvSpPr>
          <p:nvPr>
            <p:ph idx="1"/>
          </p:nvPr>
        </p:nvSpPr>
        <p:spPr>
          <a:xfrm>
            <a:off x="1097280" y="275208"/>
            <a:ext cx="10058400" cy="2938509"/>
          </a:xfrm>
        </p:spPr>
        <p:txBody>
          <a:bodyPr/>
          <a:lstStyle/>
          <a:p>
            <a:pPr>
              <a:buFont typeface="Wingdings" panose="05000000000000000000" pitchFamily="2" charset="2"/>
              <a:buChar char="Ø"/>
            </a:pPr>
            <a:r>
              <a:rPr lang="en-IN" sz="1800" dirty="0">
                <a:solidFill>
                  <a:schemeClr val="tx1"/>
                </a:solidFill>
                <a:latin typeface="Georgia" panose="02040502050405020303" pitchFamily="18" charset="0"/>
                <a:ea typeface="Calibri" panose="020F0502020204030204" pitchFamily="34" charset="0"/>
                <a:cs typeface="Times New Roman" panose="02020603050405020304" pitchFamily="18" charset="0"/>
              </a:rPr>
              <a:t>W</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cs typeface="Times New Roman" panose="02020603050405020304" pitchFamily="18" charset="0"/>
              </a:rPr>
              <a:t>Then, </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rPr>
              <a:t>W</a:t>
            </a: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063EEC-0BA8-4B4D-914E-7EC170E6D68A}"/>
              </a:ext>
            </a:extLst>
          </p:cNvPr>
          <p:cNvPicPr/>
          <p:nvPr/>
        </p:nvPicPr>
        <p:blipFill>
          <a:blip r:embed="rId2">
            <a:extLst>
              <a:ext uri="{28A0092B-C50C-407E-A947-70E740481C1C}">
                <a14:useLocalDpi xmlns:a14="http://schemas.microsoft.com/office/drawing/2010/main" val="0"/>
              </a:ext>
            </a:extLst>
          </a:blip>
          <a:srcRect/>
          <a:stretch/>
        </p:blipFill>
        <p:spPr bwMode="auto">
          <a:xfrm>
            <a:off x="3019425" y="2997200"/>
            <a:ext cx="6153150" cy="2562787"/>
          </a:xfrm>
          <a:prstGeom prst="rect">
            <a:avLst/>
          </a:prstGeom>
          <a:noFill/>
          <a:ln>
            <a:noFill/>
          </a:ln>
        </p:spPr>
      </p:pic>
    </p:spTree>
    <p:extLst>
      <p:ext uri="{BB962C8B-B14F-4D97-AF65-F5344CB8AC3E}">
        <p14:creationId xmlns:p14="http://schemas.microsoft.com/office/powerpoint/2010/main" val="82650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D8B-1328-432C-92E9-FACBC9801CBD}"/>
              </a:ext>
            </a:extLst>
          </p:cNvPr>
          <p:cNvSpPr>
            <a:spLocks noGrp="1"/>
          </p:cNvSpPr>
          <p:nvPr>
            <p:ph type="title"/>
          </p:nvPr>
        </p:nvSpPr>
        <p:spPr>
          <a:xfrm>
            <a:off x="1097280" y="286603"/>
            <a:ext cx="10058400" cy="991781"/>
          </a:xfrm>
        </p:spPr>
        <p:txBody>
          <a:bodyPr>
            <a:normAutofit/>
          </a:bodyPr>
          <a:lstStyle/>
          <a:p>
            <a:r>
              <a:rPr lang="en-US" sz="3200" dirty="0">
                <a:solidFill>
                  <a:schemeClr val="tx1"/>
                </a:solidFill>
                <a:latin typeface="Georgia" panose="02040502050405020303" pitchFamily="18" charset="0"/>
              </a:rPr>
              <a:t>Observations for positive data</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EAF7FEB-626A-4A6A-B9D9-6DE12F80217C}"/>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flipkart and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277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CC6707-6556-41FB-9177-611662C23B56}"/>
              </a:ext>
            </a:extLst>
          </p:cNvPr>
          <p:cNvPicPr/>
          <p:nvPr/>
        </p:nvPicPr>
        <p:blipFill>
          <a:blip r:embed="rId2">
            <a:extLst>
              <a:ext uri="{28A0092B-C50C-407E-A947-70E740481C1C}">
                <a14:useLocalDpi xmlns:a14="http://schemas.microsoft.com/office/drawing/2010/main" val="0"/>
              </a:ext>
            </a:extLst>
          </a:blip>
          <a:srcRect/>
          <a:stretch/>
        </p:blipFill>
        <p:spPr bwMode="auto">
          <a:xfrm>
            <a:off x="673101" y="415811"/>
            <a:ext cx="5460999" cy="3061238"/>
          </a:xfrm>
          <a:prstGeom prst="rect">
            <a:avLst/>
          </a:prstGeom>
          <a:noFill/>
          <a:ln>
            <a:noFill/>
          </a:ln>
        </p:spPr>
      </p:pic>
      <p:pic>
        <p:nvPicPr>
          <p:cNvPr id="5" name="Picture 4">
            <a:extLst>
              <a:ext uri="{FF2B5EF4-FFF2-40B4-BE49-F238E27FC236}">
                <a16:creationId xmlns:a16="http://schemas.microsoft.com/office/drawing/2014/main" id="{9FC3032C-D010-4EBC-BC5B-42FBBA18225D}"/>
              </a:ext>
            </a:extLst>
          </p:cNvPr>
          <p:cNvPicPr/>
          <p:nvPr/>
        </p:nvPicPr>
        <p:blipFill>
          <a:blip r:embed="rId3">
            <a:extLst>
              <a:ext uri="{28A0092B-C50C-407E-A947-70E740481C1C}">
                <a14:useLocalDpi xmlns:a14="http://schemas.microsoft.com/office/drawing/2010/main" val="0"/>
              </a:ext>
            </a:extLst>
          </a:blip>
          <a:srcRect/>
          <a:stretch/>
        </p:blipFill>
        <p:spPr bwMode="auto">
          <a:xfrm>
            <a:off x="6134100" y="411365"/>
            <a:ext cx="6057900" cy="3047269"/>
          </a:xfrm>
          <a:prstGeom prst="rect">
            <a:avLst/>
          </a:prstGeom>
          <a:noFill/>
          <a:ln>
            <a:noFill/>
          </a:ln>
        </p:spPr>
      </p:pic>
      <p:pic>
        <p:nvPicPr>
          <p:cNvPr id="6" name="Picture 5">
            <a:extLst>
              <a:ext uri="{FF2B5EF4-FFF2-40B4-BE49-F238E27FC236}">
                <a16:creationId xmlns:a16="http://schemas.microsoft.com/office/drawing/2014/main" id="{0B42CC0B-B988-45F9-A26F-D73C09E69EDB}"/>
              </a:ext>
            </a:extLst>
          </p:cNvPr>
          <p:cNvPicPr/>
          <p:nvPr/>
        </p:nvPicPr>
        <p:blipFill>
          <a:blip r:embed="rId4">
            <a:extLst>
              <a:ext uri="{28A0092B-C50C-407E-A947-70E740481C1C}">
                <a14:useLocalDpi xmlns:a14="http://schemas.microsoft.com/office/drawing/2010/main" val="0"/>
              </a:ext>
            </a:extLst>
          </a:blip>
          <a:srcRect/>
          <a:stretch/>
        </p:blipFill>
        <p:spPr bwMode="auto">
          <a:xfrm>
            <a:off x="3064213" y="3822170"/>
            <a:ext cx="4854045" cy="1805940"/>
          </a:xfrm>
          <a:prstGeom prst="rect">
            <a:avLst/>
          </a:prstGeom>
          <a:noFill/>
          <a:ln>
            <a:noFill/>
          </a:ln>
        </p:spPr>
      </p:pic>
    </p:spTree>
    <p:extLst>
      <p:ext uri="{BB962C8B-B14F-4D97-AF65-F5344CB8AC3E}">
        <p14:creationId xmlns:p14="http://schemas.microsoft.com/office/powerpoint/2010/main" val="30526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BC1D-93AC-4E1F-9C83-725462D527BF}"/>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 for negative data</a:t>
            </a:r>
            <a:endParaRPr lang="en-IN" sz="3200" dirty="0"/>
          </a:p>
        </p:txBody>
      </p:sp>
      <p:sp>
        <p:nvSpPr>
          <p:cNvPr id="3" name="Content Placeholder 2">
            <a:extLst>
              <a:ext uri="{FF2B5EF4-FFF2-40B4-BE49-F238E27FC236}">
                <a16:creationId xmlns:a16="http://schemas.microsoft.com/office/drawing/2014/main" id="{61EB7128-870F-4D7B-B104-FB1E27CCA1EA}"/>
              </a:ext>
            </a:extLst>
          </p:cNvPr>
          <p:cNvSpPr>
            <a:spLocks noGrp="1"/>
          </p:cNvSpPr>
          <p:nvPr>
            <p:ph idx="1"/>
          </p:nvPr>
        </p:nvSpPr>
        <p:spPr/>
        <p:txBody>
          <a:bodyPr>
            <a:normAutofit fontScale="92500" lnSpcReduction="20000"/>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flipkart's highest percentage is 46. However, other websites like Paytm, snapdeal.com have got highest percentage for negative reviews around 60-67%.</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flipkart are better, followed by amazon.</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716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DATA VISUALIZATION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B71E0B3-E4E4-41E4-903E-9C13701C9FCC}"/>
              </a:ext>
            </a:extLst>
          </p:cNvPr>
          <p:cNvSpPr>
            <a:spLocks noGrp="1"/>
          </p:cNvSpPr>
          <p:nvPr>
            <p:ph idx="1"/>
          </p:nvPr>
        </p:nvSpPr>
        <p:spPr>
          <a:xfrm>
            <a:off x="1097280" y="1845734"/>
            <a:ext cx="6191287" cy="4023360"/>
          </a:xfrm>
        </p:spPr>
        <p:txBody>
          <a:bodyPr/>
          <a:lstStyle/>
          <a:p>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dirty="0">
                <a:solidFill>
                  <a:schemeClr val="tx1"/>
                </a:solidFill>
                <a:latin typeface="Georgia" panose="02040502050405020303" pitchFamily="18" charset="0"/>
              </a:rPr>
              <a:t>Here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4" name="Picture 3">
            <a:extLst>
              <a:ext uri="{FF2B5EF4-FFF2-40B4-BE49-F238E27FC236}">
                <a16:creationId xmlns:a16="http://schemas.microsoft.com/office/drawing/2014/main" id="{C8B1ED66-DB2A-4D3D-A3E2-2AC3CEE7037A}"/>
              </a:ext>
            </a:extLst>
          </p:cNvPr>
          <p:cNvPicPr/>
          <p:nvPr/>
        </p:nvPicPr>
        <p:blipFill>
          <a:blip r:embed="rId2">
            <a:extLst>
              <a:ext uri="{28A0092B-C50C-407E-A947-70E740481C1C}">
                <a14:useLocalDpi xmlns:a14="http://schemas.microsoft.com/office/drawing/2010/main" val="0"/>
              </a:ext>
            </a:extLst>
          </a:blip>
          <a:srcRect/>
          <a:stretch/>
        </p:blipFill>
        <p:spPr bwMode="auto">
          <a:xfrm>
            <a:off x="7130539" y="1423670"/>
            <a:ext cx="4754421" cy="2005330"/>
          </a:xfrm>
          <a:prstGeom prst="rect">
            <a:avLst/>
          </a:prstGeom>
          <a:noFill/>
          <a:ln>
            <a:noFill/>
          </a:ln>
        </p:spPr>
      </p:pic>
      <p:pic>
        <p:nvPicPr>
          <p:cNvPr id="5" name="Picture 4">
            <a:extLst>
              <a:ext uri="{FF2B5EF4-FFF2-40B4-BE49-F238E27FC236}">
                <a16:creationId xmlns:a16="http://schemas.microsoft.com/office/drawing/2014/main" id="{BDD7BA1C-D3F2-48B2-8713-88620A3D33A9}"/>
              </a:ext>
            </a:extLst>
          </p:cNvPr>
          <p:cNvPicPr/>
          <p:nvPr/>
        </p:nvPicPr>
        <p:blipFill>
          <a:blip r:embed="rId3">
            <a:extLst>
              <a:ext uri="{28A0092B-C50C-407E-A947-70E740481C1C}">
                <a14:useLocalDpi xmlns:a14="http://schemas.microsoft.com/office/drawing/2010/main" val="0"/>
              </a:ext>
            </a:extLst>
          </a:blip>
          <a:srcRect/>
          <a:stretch/>
        </p:blipFill>
        <p:spPr bwMode="auto">
          <a:xfrm>
            <a:off x="1097280" y="4006312"/>
            <a:ext cx="3316812" cy="2052150"/>
          </a:xfrm>
          <a:prstGeom prst="rect">
            <a:avLst/>
          </a:prstGeom>
          <a:noFill/>
          <a:ln>
            <a:noFill/>
          </a:ln>
        </p:spPr>
      </p:pic>
      <p:pic>
        <p:nvPicPr>
          <p:cNvPr id="6" name="Picture 5">
            <a:extLst>
              <a:ext uri="{FF2B5EF4-FFF2-40B4-BE49-F238E27FC236}">
                <a16:creationId xmlns:a16="http://schemas.microsoft.com/office/drawing/2014/main" id="{79ED541B-494F-4F2F-B1D3-ABB313A6473B}"/>
              </a:ext>
            </a:extLst>
          </p:cNvPr>
          <p:cNvPicPr/>
          <p:nvPr/>
        </p:nvPicPr>
        <p:blipFill>
          <a:blip r:embed="rId4">
            <a:extLst>
              <a:ext uri="{28A0092B-C50C-407E-A947-70E740481C1C}">
                <a14:useLocalDpi xmlns:a14="http://schemas.microsoft.com/office/drawing/2010/main" val="0"/>
              </a:ext>
            </a:extLst>
          </a:blip>
          <a:srcRect/>
          <a:stretch/>
        </p:blipFill>
        <p:spPr bwMode="auto">
          <a:xfrm>
            <a:off x="4644275" y="3727389"/>
            <a:ext cx="3500506" cy="2691299"/>
          </a:xfrm>
          <a:prstGeom prst="rect">
            <a:avLst/>
          </a:prstGeom>
          <a:noFill/>
          <a:ln>
            <a:noFill/>
          </a:ln>
        </p:spPr>
      </p:pic>
      <p:pic>
        <p:nvPicPr>
          <p:cNvPr id="8" name="Picture 7">
            <a:extLst>
              <a:ext uri="{FF2B5EF4-FFF2-40B4-BE49-F238E27FC236}">
                <a16:creationId xmlns:a16="http://schemas.microsoft.com/office/drawing/2014/main" id="{401D21F3-8D6B-250D-4934-034D257C9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0165" y="3717656"/>
            <a:ext cx="3724795" cy="2629462"/>
          </a:xfrm>
          <a:prstGeom prst="rect">
            <a:avLst/>
          </a:prstGeom>
        </p:spPr>
      </p:pic>
    </p:spTree>
    <p:extLst>
      <p:ext uri="{BB962C8B-B14F-4D97-AF65-F5344CB8AC3E}">
        <p14:creationId xmlns:p14="http://schemas.microsoft.com/office/powerpoint/2010/main" val="46812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the count plot</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5CE2360E-46A6-474A-B081-93E363A61941}"/>
              </a:ext>
            </a:extLst>
          </p:cNvPr>
          <p:cNvSpPr>
            <a:spLocks noGrp="1"/>
          </p:cNvSpPr>
          <p:nvPr>
            <p:ph idx="1"/>
          </p:nvPr>
        </p:nvSpPr>
        <p:spPr>
          <a:xfrm>
            <a:off x="1097280" y="1908698"/>
            <a:ext cx="10058400" cy="4811697"/>
          </a:xfrm>
        </p:spPr>
        <p:txBody>
          <a:bodyPr>
            <a:normAutofit fontScale="77500" lnSpcReduction="2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581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F796E-0529-48F1-8395-51B9035E47DB}"/>
              </a:ext>
            </a:extLst>
          </p:cNvPr>
          <p:cNvSpPr>
            <a:spLocks noGrp="1"/>
          </p:cNvSpPr>
          <p:nvPr>
            <p:ph idx="1"/>
          </p:nvPr>
        </p:nvSpPr>
        <p:spPr>
          <a:xfrm>
            <a:off x="1097280" y="523783"/>
            <a:ext cx="10058400" cy="5832629"/>
          </a:xfrm>
        </p:spPr>
        <p:txBody>
          <a:bodyPr>
            <a:normAutofit lnSpcReduction="10000"/>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813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E5A6B-4466-4B3B-8A10-6ED7E6A9842D}"/>
              </a:ext>
            </a:extLst>
          </p:cNvPr>
          <p:cNvSpPr>
            <a:spLocks noGrp="1"/>
          </p:cNvSpPr>
          <p:nvPr>
            <p:ph idx="1"/>
          </p:nvPr>
        </p:nvSpPr>
        <p:spPr>
          <a:xfrm>
            <a:off x="1097280" y="772356"/>
            <a:ext cx="10058400" cy="5096737"/>
          </a:xfrm>
        </p:spPr>
        <p:txBody>
          <a:bodyPr>
            <a:normAutofit fontScale="92500" lnSpcReduction="100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val="25048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A575-6510-470F-A624-389CA451FD8C}"/>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Georgia" panose="02040502050405020303" pitchFamily="18" charset="0"/>
            </a:endParaRPr>
          </a:p>
        </p:txBody>
      </p:sp>
      <p:pic>
        <p:nvPicPr>
          <p:cNvPr id="5" name="Picture 4">
            <a:extLst>
              <a:ext uri="{FF2B5EF4-FFF2-40B4-BE49-F238E27FC236}">
                <a16:creationId xmlns:a16="http://schemas.microsoft.com/office/drawing/2014/main" id="{25AB0D03-E888-44DA-B81C-AA87A9412BC0}"/>
              </a:ext>
            </a:extLst>
          </p:cNvPr>
          <p:cNvPicPr/>
          <p:nvPr/>
        </p:nvPicPr>
        <p:blipFill>
          <a:blip r:embed="rId2">
            <a:extLst>
              <a:ext uri="{28A0092B-C50C-407E-A947-70E740481C1C}">
                <a14:useLocalDpi xmlns:a14="http://schemas.microsoft.com/office/drawing/2010/main" val="0"/>
              </a:ext>
            </a:extLst>
          </a:blip>
          <a:srcRect/>
          <a:stretch/>
        </p:blipFill>
        <p:spPr bwMode="auto">
          <a:xfrm>
            <a:off x="1198880" y="1376040"/>
            <a:ext cx="3749040" cy="1793880"/>
          </a:xfrm>
          <a:prstGeom prst="rect">
            <a:avLst/>
          </a:prstGeom>
          <a:noFill/>
          <a:ln>
            <a:noFill/>
          </a:ln>
        </p:spPr>
      </p:pic>
      <p:pic>
        <p:nvPicPr>
          <p:cNvPr id="6" name="Picture 5">
            <a:extLst>
              <a:ext uri="{FF2B5EF4-FFF2-40B4-BE49-F238E27FC236}">
                <a16:creationId xmlns:a16="http://schemas.microsoft.com/office/drawing/2014/main" id="{EF343602-61BD-488E-AA79-CED3C5D16B75}"/>
              </a:ext>
            </a:extLst>
          </p:cNvPr>
          <p:cNvPicPr/>
          <p:nvPr/>
        </p:nvPicPr>
        <p:blipFill>
          <a:blip r:embed="rId3">
            <a:extLst>
              <a:ext uri="{28A0092B-C50C-407E-A947-70E740481C1C}">
                <a14:useLocalDpi xmlns:a14="http://schemas.microsoft.com/office/drawing/2010/main" val="0"/>
              </a:ext>
            </a:extLst>
          </a:blip>
          <a:srcRect/>
          <a:stretch/>
        </p:blipFill>
        <p:spPr bwMode="auto">
          <a:xfrm>
            <a:off x="6318414" y="1514475"/>
            <a:ext cx="3178012" cy="1914525"/>
          </a:xfrm>
          <a:prstGeom prst="rect">
            <a:avLst/>
          </a:prstGeom>
          <a:noFill/>
          <a:ln>
            <a:noFill/>
          </a:ln>
        </p:spPr>
      </p:pic>
      <p:pic>
        <p:nvPicPr>
          <p:cNvPr id="7" name="Picture 6">
            <a:extLst>
              <a:ext uri="{FF2B5EF4-FFF2-40B4-BE49-F238E27FC236}">
                <a16:creationId xmlns:a16="http://schemas.microsoft.com/office/drawing/2014/main" id="{5EFB8AA6-4468-C071-6F46-34CEB5D19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9889" y="3169920"/>
            <a:ext cx="3244882" cy="2396841"/>
          </a:xfrm>
          <a:prstGeom prst="rect">
            <a:avLst/>
          </a:prstGeom>
        </p:spPr>
      </p:pic>
      <p:pic>
        <p:nvPicPr>
          <p:cNvPr id="9" name="Picture 8">
            <a:extLst>
              <a:ext uri="{FF2B5EF4-FFF2-40B4-BE49-F238E27FC236}">
                <a16:creationId xmlns:a16="http://schemas.microsoft.com/office/drawing/2014/main" id="{06553011-65B7-8AAF-FCDA-DA45798CC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1543" y="3429000"/>
            <a:ext cx="3244883" cy="2396841"/>
          </a:xfrm>
          <a:prstGeom prst="rect">
            <a:avLst/>
          </a:prstGeom>
        </p:spPr>
      </p:pic>
    </p:spTree>
    <p:extLst>
      <p:ext uri="{BB962C8B-B14F-4D97-AF65-F5344CB8AC3E}">
        <p14:creationId xmlns:p14="http://schemas.microsoft.com/office/powerpoint/2010/main" val="1076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INTRODUCTION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B7E6A3A-7CC3-4292-8E54-55B4A6B378FB}"/>
              </a:ext>
            </a:extLst>
          </p:cNvPr>
          <p:cNvSpPr>
            <a:spLocks noGrp="1"/>
          </p:cNvSpPr>
          <p:nvPr>
            <p:ph idx="1"/>
          </p:nvPr>
        </p:nvSpPr>
        <p:spPr>
          <a:xfrm>
            <a:off x="1097280" y="1784412"/>
            <a:ext cx="10058400" cy="4084682"/>
          </a:xfrm>
        </p:spPr>
        <p:txBody>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69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547A9BB0-1FA9-470F-A00A-DDC15762F6E2}"/>
              </a:ext>
            </a:extLst>
          </p:cNvPr>
          <p:cNvSpPr>
            <a:spLocks noGrp="1"/>
          </p:cNvSpPr>
          <p:nvPr>
            <p:ph idx="1"/>
          </p:nvPr>
        </p:nvSpPr>
        <p:spPr/>
        <p:txBody>
          <a:bodyPr>
            <a:normAutofit/>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301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99AA6-D207-432D-8E4E-DA59F0F4DE94}"/>
              </a:ext>
            </a:extLst>
          </p:cNvPr>
          <p:cNvSpPr>
            <a:spLocks noGrp="1"/>
          </p:cNvSpPr>
          <p:nvPr>
            <p:ph idx="1"/>
          </p:nvPr>
        </p:nvSpPr>
        <p:spPr>
          <a:xfrm>
            <a:off x="1097280" y="1127464"/>
            <a:ext cx="10058400" cy="4741630"/>
          </a:xfrm>
        </p:spPr>
        <p:txBody>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val="270225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9AA4-7DE9-4F2C-92E0-3FA7EF8CB197}"/>
              </a:ext>
            </a:extLst>
          </p:cNvPr>
          <p:cNvSpPr>
            <a:spLocks noGrp="1"/>
          </p:cNvSpPr>
          <p:nvPr>
            <p:ph type="title"/>
          </p:nvPr>
        </p:nvSpPr>
        <p:spPr>
          <a:xfrm>
            <a:off x="1097280" y="286603"/>
            <a:ext cx="10058400" cy="1000659"/>
          </a:xfrm>
        </p:spPr>
        <p:txBody>
          <a:bodyPr>
            <a:normAutofit/>
          </a:bodyPr>
          <a:lstStyle/>
          <a:p>
            <a:r>
              <a:rPr lang="en-US" sz="3200" dirty="0">
                <a:solidFill>
                  <a:schemeClr val="tx1"/>
                </a:solidFill>
                <a:latin typeface="Georgia" panose="02040502050405020303" pitchFamily="18" charset="0"/>
              </a:rPr>
              <a:t>Website Vs People count for negative feedback</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60625DEA-CFEB-42CC-A7C0-6FECB197EE22}"/>
              </a:ext>
            </a:extLst>
          </p:cNvPr>
          <p:cNvSpPr>
            <a:spLocks noGrp="1"/>
          </p:cNvSpPr>
          <p:nvPr>
            <p:ph idx="1"/>
          </p:nvPr>
        </p:nvSpPr>
        <p:spPr>
          <a:xfrm>
            <a:off x="1097280" y="1845734"/>
            <a:ext cx="4912903" cy="4023360"/>
          </a:xfrm>
        </p:spPr>
        <p:txBody>
          <a:bodyPr/>
          <a:lstStyle/>
          <a:p>
            <a:pPr algn="just">
              <a:lnSpc>
                <a:spcPct val="107000"/>
              </a:lnSpc>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4AB83C0-75DC-452D-82F5-3734E29FF2C1}"/>
              </a:ext>
            </a:extLst>
          </p:cNvPr>
          <p:cNvPicPr/>
          <p:nvPr/>
        </p:nvPicPr>
        <p:blipFill>
          <a:blip r:embed="rId2">
            <a:extLst>
              <a:ext uri="{28A0092B-C50C-407E-A947-70E740481C1C}">
                <a14:useLocalDpi xmlns:a14="http://schemas.microsoft.com/office/drawing/2010/main" val="0"/>
              </a:ext>
            </a:extLst>
          </a:blip>
          <a:srcRect/>
          <a:stretch/>
        </p:blipFill>
        <p:spPr bwMode="auto">
          <a:xfrm>
            <a:off x="6777556" y="1738795"/>
            <a:ext cx="3741105" cy="2661755"/>
          </a:xfrm>
          <a:prstGeom prst="rect">
            <a:avLst/>
          </a:prstGeom>
          <a:noFill/>
          <a:ln>
            <a:noFill/>
          </a:ln>
        </p:spPr>
      </p:pic>
    </p:spTree>
    <p:extLst>
      <p:ext uri="{BB962C8B-B14F-4D97-AF65-F5344CB8AC3E}">
        <p14:creationId xmlns:p14="http://schemas.microsoft.com/office/powerpoint/2010/main" val="165067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405518-CAC5-4F65-B170-D088B92D9070}"/>
              </a:ext>
            </a:extLst>
          </p:cNvPr>
          <p:cNvPicPr/>
          <p:nvPr/>
        </p:nvPicPr>
        <p:blipFill>
          <a:blip r:embed="rId2">
            <a:extLst>
              <a:ext uri="{28A0092B-C50C-407E-A947-70E740481C1C}">
                <a14:useLocalDpi xmlns:a14="http://schemas.microsoft.com/office/drawing/2010/main" val="0"/>
              </a:ext>
            </a:extLst>
          </a:blip>
          <a:srcRect/>
          <a:stretch/>
        </p:blipFill>
        <p:spPr bwMode="auto">
          <a:xfrm>
            <a:off x="553088" y="1694368"/>
            <a:ext cx="6014085" cy="2698018"/>
          </a:xfrm>
          <a:prstGeom prst="rect">
            <a:avLst/>
          </a:prstGeom>
          <a:noFill/>
          <a:ln>
            <a:noFill/>
          </a:ln>
        </p:spPr>
      </p:pic>
      <p:pic>
        <p:nvPicPr>
          <p:cNvPr id="5" name="Picture 4">
            <a:extLst>
              <a:ext uri="{FF2B5EF4-FFF2-40B4-BE49-F238E27FC236}">
                <a16:creationId xmlns:a16="http://schemas.microsoft.com/office/drawing/2014/main" id="{672F2CA8-622A-411F-9574-EF4AC7235D06}"/>
              </a:ext>
            </a:extLst>
          </p:cNvPr>
          <p:cNvPicPr/>
          <p:nvPr/>
        </p:nvPicPr>
        <p:blipFill>
          <a:blip r:embed="rId3">
            <a:extLst>
              <a:ext uri="{28A0092B-C50C-407E-A947-70E740481C1C}">
                <a14:useLocalDpi xmlns:a14="http://schemas.microsoft.com/office/drawing/2010/main" val="0"/>
              </a:ext>
            </a:extLst>
          </a:blip>
          <a:srcRect/>
          <a:stretch/>
        </p:blipFill>
        <p:spPr bwMode="auto">
          <a:xfrm>
            <a:off x="6783482" y="1552112"/>
            <a:ext cx="3072127" cy="1876888"/>
          </a:xfrm>
          <a:prstGeom prst="rect">
            <a:avLst/>
          </a:prstGeom>
          <a:noFill/>
          <a:ln>
            <a:noFill/>
          </a:ln>
        </p:spPr>
      </p:pic>
      <p:pic>
        <p:nvPicPr>
          <p:cNvPr id="3" name="Picture 2">
            <a:extLst>
              <a:ext uri="{FF2B5EF4-FFF2-40B4-BE49-F238E27FC236}">
                <a16:creationId xmlns:a16="http://schemas.microsoft.com/office/drawing/2014/main" id="{F59CA958-A7D5-D56E-207D-72AA9DDDF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150" y="3428998"/>
            <a:ext cx="2724152" cy="2266952"/>
          </a:xfrm>
          <a:prstGeom prst="rect">
            <a:avLst/>
          </a:prstGeom>
        </p:spPr>
      </p:pic>
    </p:spTree>
    <p:extLst>
      <p:ext uri="{BB962C8B-B14F-4D97-AF65-F5344CB8AC3E}">
        <p14:creationId xmlns:p14="http://schemas.microsoft.com/office/powerpoint/2010/main" val="200791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0D98A54-3893-42EA-A783-E151D6238F9E}"/>
              </a:ext>
            </a:extLst>
          </p:cNvPr>
          <p:cNvSpPr>
            <a:spLocks noGrp="1"/>
          </p:cNvSpPr>
          <p:nvPr>
            <p:ph idx="1"/>
          </p:nvPr>
        </p:nvSpPr>
        <p:spPr>
          <a:xfrm>
            <a:off x="1097280" y="1845734"/>
            <a:ext cx="10058400" cy="4608332"/>
          </a:xfrm>
        </p:spPr>
        <p:txBody>
          <a:bodyPr>
            <a:normAutofit fontScale="85000" lnSpcReduction="20000"/>
          </a:bodyPr>
          <a:lstStyle/>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flipkart, Paytm and Snapdeal.</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flipkart and snapdeal.com.</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834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Georgia" panose="02040502050405020303" pitchFamily="18" charset="0"/>
              </a:rPr>
              <a:t>Other Visualizations</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33CAD907-24D7-4A55-B559-99D3F5535268}"/>
              </a:ext>
            </a:extLst>
          </p:cNvPr>
          <p:cNvPicPr/>
          <p:nvPr/>
        </p:nvPicPr>
        <p:blipFill>
          <a:blip r:embed="rId2">
            <a:extLst>
              <a:ext uri="{28A0092B-C50C-407E-A947-70E740481C1C}">
                <a14:useLocalDpi xmlns:a14="http://schemas.microsoft.com/office/drawing/2010/main" val="0"/>
              </a:ext>
            </a:extLst>
          </a:blip>
          <a:srcRect/>
          <a:stretch/>
        </p:blipFill>
        <p:spPr bwMode="auto">
          <a:xfrm>
            <a:off x="867976" y="1358284"/>
            <a:ext cx="5106695" cy="2566230"/>
          </a:xfrm>
          <a:prstGeom prst="rect">
            <a:avLst/>
          </a:prstGeom>
          <a:noFill/>
          <a:ln>
            <a:noFill/>
          </a:ln>
        </p:spPr>
      </p:pic>
      <p:pic>
        <p:nvPicPr>
          <p:cNvPr id="5" name="Picture 4">
            <a:extLst>
              <a:ext uri="{FF2B5EF4-FFF2-40B4-BE49-F238E27FC236}">
                <a16:creationId xmlns:a16="http://schemas.microsoft.com/office/drawing/2014/main" id="{F7769910-6D53-4EAD-90E8-7B5D48170772}"/>
              </a:ext>
            </a:extLst>
          </p:cNvPr>
          <p:cNvPicPr/>
          <p:nvPr/>
        </p:nvPicPr>
        <p:blipFill>
          <a:blip r:embed="rId3">
            <a:extLst>
              <a:ext uri="{28A0092B-C50C-407E-A947-70E740481C1C}">
                <a14:useLocalDpi xmlns:a14="http://schemas.microsoft.com/office/drawing/2010/main" val="0"/>
              </a:ext>
            </a:extLst>
          </a:blip>
          <a:srcRect/>
          <a:stretch/>
        </p:blipFill>
        <p:spPr bwMode="auto">
          <a:xfrm>
            <a:off x="5974672" y="1960809"/>
            <a:ext cx="5995035" cy="2604949"/>
          </a:xfrm>
          <a:prstGeom prst="rect">
            <a:avLst/>
          </a:prstGeom>
          <a:noFill/>
          <a:ln>
            <a:noFill/>
          </a:ln>
        </p:spPr>
      </p:pic>
      <p:pic>
        <p:nvPicPr>
          <p:cNvPr id="6" name="Picture 5">
            <a:extLst>
              <a:ext uri="{FF2B5EF4-FFF2-40B4-BE49-F238E27FC236}">
                <a16:creationId xmlns:a16="http://schemas.microsoft.com/office/drawing/2014/main" id="{8D151F5D-D322-4ED1-BD31-9CF33E1ACD5C}"/>
              </a:ext>
            </a:extLst>
          </p:cNvPr>
          <p:cNvPicPr/>
          <p:nvPr/>
        </p:nvPicPr>
        <p:blipFill>
          <a:blip r:embed="rId4">
            <a:extLst>
              <a:ext uri="{28A0092B-C50C-407E-A947-70E740481C1C}">
                <a14:useLocalDpi xmlns:a14="http://schemas.microsoft.com/office/drawing/2010/main" val="0"/>
              </a:ext>
            </a:extLst>
          </a:blip>
          <a:srcRect/>
          <a:stretch/>
        </p:blipFill>
        <p:spPr bwMode="auto">
          <a:xfrm>
            <a:off x="1097280" y="4067175"/>
            <a:ext cx="2575561" cy="1678305"/>
          </a:xfrm>
          <a:prstGeom prst="rect">
            <a:avLst/>
          </a:prstGeom>
          <a:noFill/>
          <a:ln>
            <a:noFill/>
          </a:ln>
        </p:spPr>
      </p:pic>
      <p:pic>
        <p:nvPicPr>
          <p:cNvPr id="7" name="Picture 6">
            <a:extLst>
              <a:ext uri="{FF2B5EF4-FFF2-40B4-BE49-F238E27FC236}">
                <a16:creationId xmlns:a16="http://schemas.microsoft.com/office/drawing/2014/main" id="{CE58F929-F5D9-40CE-4F34-0A4072C5B8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250" y="4476750"/>
            <a:ext cx="3299963" cy="1924050"/>
          </a:xfrm>
          <a:prstGeom prst="rect">
            <a:avLst/>
          </a:prstGeom>
        </p:spPr>
      </p:pic>
    </p:spTree>
    <p:extLst>
      <p:ext uri="{BB962C8B-B14F-4D97-AF65-F5344CB8AC3E}">
        <p14:creationId xmlns:p14="http://schemas.microsoft.com/office/powerpoint/2010/main" val="12611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9C67-6259-43FD-ADA9-57E898F7823D}"/>
              </a:ext>
            </a:extLst>
          </p:cNvPr>
          <p:cNvSpPr>
            <a:spLocks noGrp="1"/>
          </p:cNvSpPr>
          <p:nvPr>
            <p:ph type="title"/>
          </p:nvPr>
        </p:nvSpPr>
        <p:spPr>
          <a:xfrm>
            <a:off x="1097280" y="286604"/>
            <a:ext cx="10058400" cy="1089436"/>
          </a:xfrm>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6D0E93D2-F62D-408F-AAF9-9E09EB420E8B}"/>
              </a:ext>
            </a:extLst>
          </p:cNvPr>
          <p:cNvPicPr/>
          <p:nvPr/>
        </p:nvPicPr>
        <p:blipFill>
          <a:blip r:embed="rId2">
            <a:extLst>
              <a:ext uri="{28A0092B-C50C-407E-A947-70E740481C1C}">
                <a14:useLocalDpi xmlns:a14="http://schemas.microsoft.com/office/drawing/2010/main" val="0"/>
              </a:ext>
            </a:extLst>
          </a:blip>
          <a:srcRect/>
          <a:stretch/>
        </p:blipFill>
        <p:spPr bwMode="auto">
          <a:xfrm>
            <a:off x="1224552" y="1568684"/>
            <a:ext cx="5821680" cy="2425215"/>
          </a:xfrm>
          <a:prstGeom prst="rect">
            <a:avLst/>
          </a:prstGeom>
          <a:noFill/>
          <a:ln>
            <a:noFill/>
          </a:ln>
        </p:spPr>
      </p:pic>
      <p:pic>
        <p:nvPicPr>
          <p:cNvPr id="5" name="Picture 4">
            <a:extLst>
              <a:ext uri="{FF2B5EF4-FFF2-40B4-BE49-F238E27FC236}">
                <a16:creationId xmlns:a16="http://schemas.microsoft.com/office/drawing/2014/main" id="{048F549B-7710-4D57-90FF-3B3ABED30401}"/>
              </a:ext>
            </a:extLst>
          </p:cNvPr>
          <p:cNvPicPr/>
          <p:nvPr/>
        </p:nvPicPr>
        <p:blipFill>
          <a:blip r:embed="rId3">
            <a:extLst>
              <a:ext uri="{28A0092B-C50C-407E-A947-70E740481C1C}">
                <a14:useLocalDpi xmlns:a14="http://schemas.microsoft.com/office/drawing/2010/main" val="0"/>
              </a:ext>
            </a:extLst>
          </a:blip>
          <a:srcRect/>
          <a:stretch/>
        </p:blipFill>
        <p:spPr bwMode="auto">
          <a:xfrm>
            <a:off x="7200901" y="1467084"/>
            <a:ext cx="3314700" cy="2425215"/>
          </a:xfrm>
          <a:prstGeom prst="rect">
            <a:avLst/>
          </a:prstGeom>
          <a:noFill/>
          <a:ln>
            <a:noFill/>
          </a:ln>
        </p:spPr>
      </p:pic>
      <p:pic>
        <p:nvPicPr>
          <p:cNvPr id="6" name="Picture 5">
            <a:extLst>
              <a:ext uri="{FF2B5EF4-FFF2-40B4-BE49-F238E27FC236}">
                <a16:creationId xmlns:a16="http://schemas.microsoft.com/office/drawing/2014/main" id="{5B49BB02-6165-B58C-15FA-CB66EE447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413" y="4304944"/>
            <a:ext cx="3934374" cy="2553056"/>
          </a:xfrm>
          <a:prstGeom prst="rect">
            <a:avLst/>
          </a:prstGeom>
        </p:spPr>
      </p:pic>
    </p:spTree>
    <p:extLst>
      <p:ext uri="{BB962C8B-B14F-4D97-AF65-F5344CB8AC3E}">
        <p14:creationId xmlns:p14="http://schemas.microsoft.com/office/powerpoint/2010/main" val="168681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C858F4E-2C36-4C8F-A0E8-4F6CBB2190DF}"/>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186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122D-2768-4049-8D79-0FB86F456201}"/>
              </a:ext>
            </a:extLst>
          </p:cNvPr>
          <p:cNvSpPr>
            <a:spLocks noGrp="1"/>
          </p:cNvSpPr>
          <p:nvPr>
            <p:ph idx="1"/>
          </p:nvPr>
        </p:nvSpPr>
        <p:spPr>
          <a:xfrm>
            <a:off x="1097280" y="825622"/>
            <a:ext cx="10058400" cy="5043471"/>
          </a:xfrm>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80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8FAF-AA1B-48C2-B340-819AACF2C617}"/>
              </a:ext>
            </a:extLst>
          </p:cNvPr>
          <p:cNvSpPr>
            <a:spLocks noGrp="1"/>
          </p:cNvSpPr>
          <p:nvPr>
            <p:ph type="title"/>
          </p:nvPr>
        </p:nvSpPr>
        <p:spPr>
          <a:xfrm>
            <a:off x="1097280" y="286603"/>
            <a:ext cx="10058400" cy="1417910"/>
          </a:xfrm>
        </p:spPr>
        <p:txBody>
          <a:bodyPr>
            <a:normAutofit/>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0A5E4FB-A86D-44C1-B503-8EB3D2D103CF}"/>
              </a:ext>
            </a:extLst>
          </p:cNvPr>
          <p:cNvSpPr>
            <a:spLocks noGrp="1"/>
          </p:cNvSpPr>
          <p:nvPr>
            <p:ph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89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18D-ED34-4C21-A2DE-52044A66BD86}"/>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FF4F82D-9912-4067-8996-2249ED994557}"/>
              </a:ext>
            </a:extLst>
          </p:cNvPr>
          <p:cNvSpPr>
            <a:spLocks noGrp="1"/>
          </p:cNvSpPr>
          <p:nvPr>
            <p:ph idx="1"/>
          </p:nvPr>
        </p:nvSpPr>
        <p:spPr/>
        <p:txBody>
          <a:bodyPr/>
          <a:lstStyle/>
          <a:p>
            <a:pPr algn="just">
              <a:lnSpc>
                <a:spcPct val="107000"/>
              </a:lnSpc>
              <a:spcAft>
                <a:spcPts val="800"/>
              </a:spcAft>
              <a:buFont typeface="Wingdings" panose="05000000000000000000" pitchFamily="2" charset="2"/>
              <a:buChar char="Ø"/>
            </a:pPr>
            <a:r>
              <a:rPr lang="en-IN" dirty="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460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B7BE5901-0A74-4EDA-8EB1-7AF4ED507A96}"/>
              </a:ext>
            </a:extLst>
          </p:cNvPr>
          <p:cNvSpPr>
            <a:spLocks noGrp="1"/>
          </p:cNvSpPr>
          <p:nvPr>
            <p:ph idx="1"/>
          </p:nvPr>
        </p:nvSpPr>
        <p:spPr>
          <a:xfrm>
            <a:off x="1097280" y="1845734"/>
            <a:ext cx="5321275"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935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6940120-A192-464B-9975-74682376CEC0}"/>
              </a:ext>
            </a:extLst>
          </p:cNvPr>
          <p:cNvSpPr>
            <a:spLocks noGrp="1"/>
          </p:cNvSpPr>
          <p:nvPr>
            <p:ph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7732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06B8062F-7B75-47AD-9A59-431B7E6AB173}"/>
              </a:ext>
            </a:extLst>
          </p:cNvPr>
          <p:cNvSpPr>
            <a:spLocks noGrp="1"/>
          </p:cNvSpPr>
          <p:nvPr>
            <p:ph idx="1"/>
          </p:nvPr>
        </p:nvSpPr>
        <p:spPr>
          <a:xfrm>
            <a:off x="1097280" y="1845734"/>
            <a:ext cx="5765159"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881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5DE63E1-F1AA-49C8-B810-224B94247347}"/>
              </a:ext>
            </a:extLst>
          </p:cNvPr>
          <p:cNvSpPr>
            <a:spLocks noGrp="1"/>
          </p:cNvSpPr>
          <p:nvPr>
            <p:ph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26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7974-FC5E-47F8-909B-499C5C4CE555}"/>
              </a:ext>
            </a:extLst>
          </p:cNvPr>
          <p:cNvSpPr>
            <a:spLocks noGrp="1"/>
          </p:cNvSpPr>
          <p:nvPr>
            <p:ph type="title"/>
          </p:nvPr>
        </p:nvSpPr>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a:t>
            </a:r>
            <a:b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e-commerce websites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A46AA177-30B0-4A20-A171-DEBAD60C222E}"/>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cashbacks, etc. as customers are very much attracted to it.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1212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B925A6-3EF6-F87D-7B90-119CC0E88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061" y="1813560"/>
            <a:ext cx="3591877" cy="3230880"/>
          </a:xfrm>
          <a:prstGeom prst="rect">
            <a:avLst/>
          </a:prstGeom>
        </p:spPr>
      </p:pic>
    </p:spTree>
    <p:extLst>
      <p:ext uri="{BB962C8B-B14F-4D97-AF65-F5344CB8AC3E}">
        <p14:creationId xmlns:p14="http://schemas.microsoft.com/office/powerpoint/2010/main" val="119905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749-34B0-4903-BF2D-8E8BE8DB3A5B}"/>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rPr>
              <a:t>Motivation for the Problem Undertaken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3674F1CA-5673-4E31-A56E-A451FD4111F3}"/>
              </a:ext>
            </a:extLst>
          </p:cNvPr>
          <p:cNvSpPr>
            <a:spLocks noGrp="1"/>
          </p:cNvSpPr>
          <p:nvPr>
            <p:ph idx="1"/>
          </p:nvPr>
        </p:nvSpPr>
        <p:spPr/>
        <p:txBody>
          <a:bodyPr/>
          <a:lstStyle/>
          <a:p>
            <a:r>
              <a:rPr lang="en-IN" sz="2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val="126793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073F-55D0-4590-8A60-76A012409288}"/>
              </a:ext>
            </a:extLst>
          </p:cNvPr>
          <p:cNvSpPr>
            <a:spLocks noGrp="1"/>
          </p:cNvSpPr>
          <p:nvPr>
            <p:ph type="title"/>
          </p:nvPr>
        </p:nvSpPr>
        <p:spPr>
          <a:xfrm>
            <a:off x="1097280" y="337351"/>
            <a:ext cx="10058400" cy="1400009"/>
          </a:xfrm>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5055101-BAA9-4F3A-A0AA-9BD69580C5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117089"/>
            <a:ext cx="6995603" cy="3138491"/>
          </a:xfrm>
          <a:prstGeom prst="rect">
            <a:avLst/>
          </a:prstGeom>
          <a:noFill/>
          <a:ln>
            <a:noFill/>
          </a:ln>
        </p:spPr>
      </p:pic>
    </p:spTree>
    <p:extLst>
      <p:ext uri="{BB962C8B-B14F-4D97-AF65-F5344CB8AC3E}">
        <p14:creationId xmlns:p14="http://schemas.microsoft.com/office/powerpoint/2010/main" val="35482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C17A-CA10-4156-BA42-B7DDBDDEFF68}"/>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2B3A05-70B5-4E71-96DF-5841EBD0EE4C}"/>
              </a:ext>
            </a:extLst>
          </p:cNvPr>
          <p:cNvSpPr>
            <a:spLocks noGrp="1"/>
          </p:cNvSpPr>
          <p:nvPr>
            <p:ph idx="1"/>
          </p:nvPr>
        </p:nvSpPr>
        <p:spPr>
          <a:xfrm>
            <a:off x="1097280" y="1845734"/>
            <a:ext cx="5720770" cy="4023360"/>
          </a:xfrm>
        </p:spPr>
        <p:txBody>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1800" dirty="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1800" dirty="0">
              <a:solidFill>
                <a:schemeClr val="tx1"/>
              </a:solidFill>
              <a:effectLst/>
              <a:latin typeface="Georgia" panose="02040502050405020303" pitchFamily="18"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4CCF16D-418A-437D-A66E-D14EF8A8AE6C}"/>
              </a:ext>
            </a:extLst>
          </p:cNvPr>
          <p:cNvPicPr/>
          <p:nvPr/>
        </p:nvPicPr>
        <p:blipFill>
          <a:blip r:embed="rId2">
            <a:extLst>
              <a:ext uri="{28A0092B-C50C-407E-A947-70E740481C1C}">
                <a14:useLocalDpi xmlns:a14="http://schemas.microsoft.com/office/drawing/2010/main" val="0"/>
              </a:ext>
            </a:extLst>
          </a:blip>
          <a:srcRect/>
          <a:stretch/>
        </p:blipFill>
        <p:spPr bwMode="auto">
          <a:xfrm>
            <a:off x="6818050" y="1845734"/>
            <a:ext cx="4952408" cy="2919938"/>
          </a:xfrm>
          <a:prstGeom prst="rect">
            <a:avLst/>
          </a:prstGeom>
          <a:noFill/>
          <a:ln>
            <a:noFill/>
          </a:ln>
        </p:spPr>
      </p:pic>
    </p:spTree>
    <p:extLst>
      <p:ext uri="{BB962C8B-B14F-4D97-AF65-F5344CB8AC3E}">
        <p14:creationId xmlns:p14="http://schemas.microsoft.com/office/powerpoint/2010/main" val="20045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6660-4827-49D3-8C44-E1FF0BA21E6B}"/>
              </a:ext>
            </a:extLst>
          </p:cNvPr>
          <p:cNvSpPr>
            <a:spLocks noGrp="1"/>
          </p:cNvSpPr>
          <p:nvPr>
            <p:ph type="title"/>
          </p:nvPr>
        </p:nvSpPr>
        <p:spPr>
          <a:xfrm>
            <a:off x="1097280" y="337352"/>
            <a:ext cx="10058400" cy="1400008"/>
          </a:xfrm>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306FBE2-BAE1-4132-8501-999B57DD4BDE}"/>
              </a:ext>
            </a:extLst>
          </p:cNvPr>
          <p:cNvSpPr>
            <a:spLocks noGrp="1"/>
          </p:cNvSpPr>
          <p:nvPr>
            <p:ph idx="1"/>
          </p:nvPr>
        </p:nvSpPr>
        <p:spPr/>
        <p:txBody>
          <a:bodyPr>
            <a:normAutofit/>
          </a:bodyPr>
          <a:lstStyle/>
          <a:p>
            <a:r>
              <a:rPr lang="en-IN" sz="18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1800" b="1" dirty="0">
                <a:solidFill>
                  <a:srgbClr val="000000"/>
                </a:solidFill>
                <a:effectLst/>
                <a:latin typeface="Georgia" panose="02040502050405020303" pitchFamily="18" charset="0"/>
                <a:ea typeface="Calibri" panose="020F0502020204030204" pitchFamily="34" charset="0"/>
              </a:rPr>
              <a:t>Jupyter notebook </a:t>
            </a:r>
            <a:r>
              <a:rPr lang="en-IN" sz="18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endParaRPr lang="en-IN" sz="1800" dirty="0">
              <a:effectLst/>
              <a:latin typeface="Georgia" panose="02040502050405020303" pitchFamily="18" charset="0"/>
              <a:ea typeface="Times New Roman" panose="02020603050405020304" pitchFamily="18" charset="0"/>
            </a:endParaRPr>
          </a:p>
          <a:p>
            <a:r>
              <a:rPr lang="en-IN" sz="1800" dirty="0">
                <a:solidFill>
                  <a:srgbClr val="000000"/>
                </a:solidFill>
                <a:effectLst/>
                <a:latin typeface="Georgia" panose="02040502050405020303" pitchFamily="18" charset="0"/>
                <a:ea typeface="Calibri" panose="020F0502020204030204" pitchFamily="34" charset="0"/>
              </a:rPr>
              <a:t> </a:t>
            </a:r>
          </a:p>
          <a:p>
            <a:r>
              <a:rPr lang="en-IN" sz="18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r>
              <a:rPr lang="en-IN" sz="18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r>
              <a:rPr lang="en-IN" sz="18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51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0AAD2962-28D3-42D1-B412-A9D98A5A8A42}"/>
              </a:ext>
            </a:extLst>
          </p:cNvPr>
          <p:cNvSpPr>
            <a:spLocks noGrp="1"/>
          </p:cNvSpPr>
          <p:nvPr>
            <p:ph idx="1"/>
          </p:nvPr>
        </p:nvSpPr>
        <p:spPr>
          <a:xfrm>
            <a:off x="1097279" y="4154750"/>
            <a:ext cx="10283893" cy="171434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type.</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BF96EB8-9B2C-4AF3-B3EF-BFFA67ADA068}"/>
              </a:ext>
            </a:extLst>
          </p:cNvPr>
          <p:cNvPicPr/>
          <p:nvPr/>
        </p:nvPicPr>
        <p:blipFill>
          <a:blip r:embed="rId2">
            <a:extLst>
              <a:ext uri="{28A0092B-C50C-407E-A947-70E740481C1C}">
                <a14:useLocalDpi xmlns:a14="http://schemas.microsoft.com/office/drawing/2010/main" val="0"/>
              </a:ext>
            </a:extLst>
          </a:blip>
          <a:srcRect/>
          <a:stretch/>
        </p:blipFill>
        <p:spPr bwMode="auto">
          <a:xfrm>
            <a:off x="3260725" y="1145220"/>
            <a:ext cx="5731510" cy="2311827"/>
          </a:xfrm>
          <a:prstGeom prst="rect">
            <a:avLst/>
          </a:prstGeom>
          <a:noFill/>
          <a:ln>
            <a:noFill/>
          </a:ln>
        </p:spPr>
      </p:pic>
    </p:spTree>
    <p:extLst>
      <p:ext uri="{BB962C8B-B14F-4D97-AF65-F5344CB8AC3E}">
        <p14:creationId xmlns:p14="http://schemas.microsoft.com/office/powerpoint/2010/main" val="31782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B77A3E-0295-444D-A51E-F8270ED32FCD}"/>
              </a:ext>
            </a:extLst>
          </p:cNvPr>
          <p:cNvPicPr/>
          <p:nvPr/>
        </p:nvPicPr>
        <p:blipFill>
          <a:blip r:embed="rId2">
            <a:extLst>
              <a:ext uri="{28A0092B-C50C-407E-A947-70E740481C1C}">
                <a14:useLocalDpi xmlns:a14="http://schemas.microsoft.com/office/drawing/2010/main" val="0"/>
              </a:ext>
            </a:extLst>
          </a:blip>
          <a:srcRect/>
          <a:stretch/>
        </p:blipFill>
        <p:spPr bwMode="auto">
          <a:xfrm>
            <a:off x="1594623" y="581043"/>
            <a:ext cx="7955779" cy="3950564"/>
          </a:xfrm>
          <a:prstGeom prst="rect">
            <a:avLst/>
          </a:prstGeom>
          <a:noFill/>
          <a:ln>
            <a:noFill/>
          </a:ln>
        </p:spPr>
      </p:pic>
      <p:sp>
        <p:nvSpPr>
          <p:cNvPr id="6" name="TextBox 5">
            <a:extLst>
              <a:ext uri="{FF2B5EF4-FFF2-40B4-BE49-F238E27FC236}">
                <a16:creationId xmlns:a16="http://schemas.microsoft.com/office/drawing/2014/main" id="{89CDE12D-8596-4560-A68B-1D4BC24D2285}"/>
              </a:ext>
            </a:extLst>
          </p:cNvPr>
          <p:cNvSpPr txBox="1"/>
          <p:nvPr/>
        </p:nvSpPr>
        <p:spPr>
          <a:xfrm>
            <a:off x="1047564" y="5060272"/>
            <a:ext cx="10093911" cy="707886"/>
          </a:xfrm>
          <a:prstGeom prst="rect">
            <a:avLst/>
          </a:prstGeom>
          <a:noFill/>
        </p:spPr>
        <p:txBody>
          <a:bodyPr wrap="square" rtlCol="0">
            <a:spAutoFit/>
          </a:bodyPr>
          <a:lstStyle/>
          <a:p>
            <a:r>
              <a:rPr lang="en-IN" sz="20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000" dirty="0">
              <a:latin typeface="Georgia" panose="02040502050405020303" pitchFamily="18" charset="0"/>
            </a:endParaRPr>
          </a:p>
        </p:txBody>
      </p:sp>
    </p:spTree>
    <p:extLst>
      <p:ext uri="{BB962C8B-B14F-4D97-AF65-F5344CB8AC3E}">
        <p14:creationId xmlns:p14="http://schemas.microsoft.com/office/powerpoint/2010/main" val="281571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281</TotalTime>
  <Words>2811</Words>
  <Application>Microsoft Office PowerPoint</Application>
  <PresentationFormat>Widescreen</PresentationFormat>
  <Paragraphs>187</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Calibri Light</vt:lpstr>
      <vt:lpstr>Georgia</vt:lpstr>
      <vt:lpstr>Rockwell</vt:lpstr>
      <vt:lpstr>Rockwell Condensed</vt:lpstr>
      <vt:lpstr>Times New Roman</vt:lpstr>
      <vt:lpstr>Wingdings</vt:lpstr>
      <vt:lpstr>Wood Type</vt:lpstr>
      <vt:lpstr>E-retail factors for customer   activation and retention: A case study from Indian e-commerce customers </vt:lpstr>
      <vt:lpstr>INTRODUCTION</vt:lpstr>
      <vt:lpstr>Conceptual Background of the Domain Problem </vt:lpstr>
      <vt:lpstr>Motivation for the Problem Undertaken  </vt:lpstr>
      <vt:lpstr>Diagrammatic Representation of Customer Retention </vt:lpstr>
      <vt:lpstr>Data Sources and their formats </vt:lpstr>
      <vt:lpstr>HARDWARE AND SOFTWARE REQUIREMENTS AND TOOLS USED </vt:lpstr>
      <vt:lpstr>DATA ANALYSIS</vt:lpstr>
      <vt:lpstr>PowerPoint Presentation</vt:lpstr>
      <vt:lpstr>Analysis of website feedbacks obtained </vt:lpstr>
      <vt:lpstr>PowerPoint Presentation</vt:lpstr>
      <vt:lpstr>Observations for positive data</vt:lpstr>
      <vt:lpstr>PowerPoint Presentation</vt:lpstr>
      <vt:lpstr>Observations for negative data</vt:lpstr>
      <vt:lpstr>DATA VISUALIZATION</vt:lpstr>
      <vt:lpstr>  Observations from the count plot</vt:lpstr>
      <vt:lpstr>PowerPoint Presentation</vt:lpstr>
      <vt:lpstr>PowerPoint Presentation</vt:lpstr>
      <vt:lpstr>Count plot for gender</vt:lpstr>
      <vt:lpstr>Observations</vt:lpstr>
      <vt:lpstr>PowerPoint Presentation</vt:lpstr>
      <vt:lpstr>Website Vs People count for negative feedback</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 Amazon.in</vt:lpstr>
      <vt:lpstr>2. Flipkart.com</vt:lpstr>
      <vt:lpstr>3. Myntra.com</vt:lpstr>
      <vt:lpstr>4. Paytm.com</vt:lpstr>
      <vt:lpstr>5. Snapdeal.com</vt:lpstr>
      <vt:lpstr>General suggestions and recommendations to all the  e-commerce websites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Meganathan Dhandapani</cp:lastModifiedBy>
  <cp:revision>12</cp:revision>
  <dcterms:created xsi:type="dcterms:W3CDTF">2021-05-21T06:22:27Z</dcterms:created>
  <dcterms:modified xsi:type="dcterms:W3CDTF">2022-06-12T11:11:06Z</dcterms:modified>
</cp:coreProperties>
</file>