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57" r:id="rId3"/>
    <p:sldId id="258" r:id="rId4"/>
    <p:sldId id="259" r:id="rId5"/>
    <p:sldId id="260" r:id="rId6"/>
    <p:sldId id="261" r:id="rId7"/>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393F50-5AAA-42CB-B26C-920AB5207372}" v="26" dt="2024-10-08T14:24:01.8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50" d="100"/>
          <a:sy n="150" d="100"/>
        </p:scale>
        <p:origin x="62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10/8/2024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‹Nº›</a:t>
            </a:fld>
            <a:endParaRPr lang="en-US" dirty="0"/>
          </a:p>
        </p:txBody>
      </p:sp>
    </p:spTree>
    <p:extLst>
      <p:ext uri="{BB962C8B-B14F-4D97-AF65-F5344CB8AC3E}">
        <p14:creationId xmlns:p14="http://schemas.microsoft.com/office/powerpoint/2010/main" val="3795260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10/8/2024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783460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10/8/2024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984744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10/8/2024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816898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10/8/2024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225029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10/8/2024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4206421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10/8/2024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10811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10/8/2024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086925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10/8/2024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32739739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10/8/2024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1383636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10/8/2024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‹Nº›</a:t>
            </a:fld>
            <a:endParaRPr lang="en-US"/>
          </a:p>
        </p:txBody>
      </p:sp>
    </p:spTree>
    <p:extLst>
      <p:ext uri="{BB962C8B-B14F-4D97-AF65-F5344CB8AC3E}">
        <p14:creationId xmlns:p14="http://schemas.microsoft.com/office/powerpoint/2010/main" val="225192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10/8/2024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‹Nº›</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23500777"/>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3E0473-C315-42D8-A82A-A2FE49DC67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D23A251-68F2-43E5-812B-4BBAE1AF53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pic>
        <p:nvPicPr>
          <p:cNvPr id="4" name="Picture 3" descr="Estructura blanca">
            <a:extLst>
              <a:ext uri="{FF2B5EF4-FFF2-40B4-BE49-F238E27FC236}">
                <a16:creationId xmlns:a16="http://schemas.microsoft.com/office/drawing/2014/main" id="{576DA613-7877-BA97-07C6-693A3E3E5DD1}"/>
              </a:ext>
            </a:extLst>
          </p:cNvPr>
          <p:cNvPicPr>
            <a:picLocks noChangeAspect="1"/>
          </p:cNvPicPr>
          <p:nvPr/>
        </p:nvPicPr>
        <p:blipFill>
          <a:blip r:embed="rId2">
            <a:alphaModFix amt="40000"/>
          </a:blip>
          <a:srcRect r="-1" b="24223"/>
          <a:stretch/>
        </p:blipFill>
        <p:spPr>
          <a:xfrm>
            <a:off x="1525" y="10"/>
            <a:ext cx="12188951" cy="6857990"/>
          </a:xfrm>
          <a:prstGeom prst="rect">
            <a:avLst/>
          </a:prstGeom>
        </p:spPr>
      </p:pic>
      <p:grpSp>
        <p:nvGrpSpPr>
          <p:cNvPr id="13" name="decorative circle">
            <a:extLst>
              <a:ext uri="{FF2B5EF4-FFF2-40B4-BE49-F238E27FC236}">
                <a16:creationId xmlns:a16="http://schemas.microsoft.com/office/drawing/2014/main" id="{0350AF23-2606-421F-AB7B-23D9B48F3E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4102" y="236341"/>
            <a:ext cx="11340713" cy="5464029"/>
            <a:chOff x="314102" y="236341"/>
            <a:chExt cx="11340713" cy="5464029"/>
          </a:xfrm>
        </p:grpSpPr>
        <p:sp>
          <p:nvSpPr>
            <p:cNvPr id="14" name="Oval 13">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4102" y="304438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1535" y="2516671"/>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30142" y="458803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2046" y="539459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08287" y="5160714"/>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ítulo 1">
            <a:extLst>
              <a:ext uri="{FF2B5EF4-FFF2-40B4-BE49-F238E27FC236}">
                <a16:creationId xmlns:a16="http://schemas.microsoft.com/office/drawing/2014/main" id="{8294FBB0-E2E5-C29A-8D1C-8B57CA53BEA1}"/>
              </a:ext>
            </a:extLst>
          </p:cNvPr>
          <p:cNvSpPr>
            <a:spLocks noGrp="1"/>
          </p:cNvSpPr>
          <p:nvPr>
            <p:ph type="ctrTitle"/>
          </p:nvPr>
        </p:nvSpPr>
        <p:spPr>
          <a:xfrm>
            <a:off x="1603628" y="2879094"/>
            <a:ext cx="8981694" cy="784044"/>
          </a:xfrm>
        </p:spPr>
        <p:txBody>
          <a:bodyPr>
            <a:normAutofit fontScale="90000"/>
          </a:bodyPr>
          <a:lstStyle/>
          <a:p>
            <a:r>
              <a:rPr lang="es-ES" dirty="0">
                <a:solidFill>
                  <a:srgbClr val="FFFFFF"/>
                </a:solidFill>
              </a:rPr>
              <a:t>Diseño Algoritmo Genético</a:t>
            </a:r>
          </a:p>
        </p:txBody>
      </p:sp>
    </p:spTree>
    <p:extLst>
      <p:ext uri="{BB962C8B-B14F-4D97-AF65-F5344CB8AC3E}">
        <p14:creationId xmlns:p14="http://schemas.microsoft.com/office/powerpoint/2010/main" val="2115370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27DF46-1FA8-4886-C350-01B4B7D04385}"/>
              </a:ext>
            </a:extLst>
          </p:cNvPr>
          <p:cNvSpPr>
            <a:spLocks noGrp="1"/>
          </p:cNvSpPr>
          <p:nvPr>
            <p:ph type="title"/>
          </p:nvPr>
        </p:nvSpPr>
        <p:spPr/>
        <p:txBody>
          <a:bodyPr/>
          <a:lstStyle/>
          <a:p>
            <a:r>
              <a:rPr lang="es-ES" dirty="0"/>
              <a:t>Representación</a:t>
            </a:r>
          </a:p>
        </p:txBody>
      </p:sp>
      <p:sp>
        <p:nvSpPr>
          <p:cNvPr id="3" name="Marcador de contenido 2">
            <a:extLst>
              <a:ext uri="{FF2B5EF4-FFF2-40B4-BE49-F238E27FC236}">
                <a16:creationId xmlns:a16="http://schemas.microsoft.com/office/drawing/2014/main" id="{EEE1FA6F-4E03-186B-F324-9BDEEFA3752F}"/>
              </a:ext>
            </a:extLst>
          </p:cNvPr>
          <p:cNvSpPr>
            <a:spLocks noGrp="1"/>
          </p:cNvSpPr>
          <p:nvPr>
            <p:ph idx="1"/>
          </p:nvPr>
        </p:nvSpPr>
        <p:spPr>
          <a:xfrm>
            <a:off x="766445" y="2632075"/>
            <a:ext cx="10659110" cy="1762125"/>
          </a:xfrm>
        </p:spPr>
        <p:txBody>
          <a:bodyPr/>
          <a:lstStyle/>
          <a:p>
            <a:r>
              <a:rPr lang="es-ES" dirty="0"/>
              <a:t>Cada individuo es la configuración de todas las matrículas de cada alumno</a:t>
            </a:r>
          </a:p>
          <a:p>
            <a:r>
              <a:rPr lang="es-ES" dirty="0"/>
              <a:t>Un individuo tiene una lista de alumnos</a:t>
            </a:r>
          </a:p>
          <a:p>
            <a:r>
              <a:rPr lang="es-ES" dirty="0"/>
              <a:t>Un alumno tiene una lista de asignaturas fijas (solo tienen un grupo disponible)</a:t>
            </a:r>
          </a:p>
          <a:p>
            <a:r>
              <a:rPr lang="es-ES" dirty="0"/>
              <a:t>Un alumno tiene una lista de asignaturas variables (tienen varios grupos disponibles)</a:t>
            </a:r>
          </a:p>
        </p:txBody>
      </p:sp>
    </p:spTree>
    <p:extLst>
      <p:ext uri="{BB962C8B-B14F-4D97-AF65-F5344CB8AC3E}">
        <p14:creationId xmlns:p14="http://schemas.microsoft.com/office/powerpoint/2010/main" val="14861485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D6AC1A-17BE-1FE1-A6C6-4CE8155B5AC2}"/>
              </a:ext>
            </a:extLst>
          </p:cNvPr>
          <p:cNvSpPr>
            <a:spLocks noGrp="1"/>
          </p:cNvSpPr>
          <p:nvPr>
            <p:ph type="title"/>
          </p:nvPr>
        </p:nvSpPr>
        <p:spPr/>
        <p:txBody>
          <a:bodyPr/>
          <a:lstStyle/>
          <a:p>
            <a:r>
              <a:rPr lang="es-ES" dirty="0"/>
              <a:t>Función de evaluación</a:t>
            </a:r>
          </a:p>
        </p:txBody>
      </p:sp>
      <p:sp>
        <p:nvSpPr>
          <p:cNvPr id="3" name="Marcador de contenido 2">
            <a:extLst>
              <a:ext uri="{FF2B5EF4-FFF2-40B4-BE49-F238E27FC236}">
                <a16:creationId xmlns:a16="http://schemas.microsoft.com/office/drawing/2014/main" id="{7D605B22-E6B6-EEB1-B62D-01FF9EB68C9E}"/>
              </a:ext>
            </a:extLst>
          </p:cNvPr>
          <p:cNvSpPr>
            <a:spLocks noGrp="1"/>
          </p:cNvSpPr>
          <p:nvPr>
            <p:ph idx="1"/>
          </p:nvPr>
        </p:nvSpPr>
        <p:spPr>
          <a:xfrm>
            <a:off x="114300" y="1806574"/>
            <a:ext cx="11963400" cy="4860925"/>
          </a:xfrm>
        </p:spPr>
        <p:txBody>
          <a:bodyPr>
            <a:normAutofit fontScale="92500" lnSpcReduction="10000"/>
          </a:bodyPr>
          <a:lstStyle/>
          <a:p>
            <a:r>
              <a:rPr lang="es-ES" sz="1900" b="1" dirty="0"/>
              <a:t>Número de solapes (minimizar)</a:t>
            </a:r>
          </a:p>
          <a:p>
            <a:pPr marL="457200" lvl="1" indent="0">
              <a:buNone/>
            </a:pPr>
            <a:r>
              <a:rPr lang="es-ES" sz="1500" dirty="0"/>
              <a:t>Este objetivo busca reducir el número de conflictos o superposiciones en los horarios de los estudiantes. Los solapes ocurren cuando un estudiante tiene clases o prácticas a la misma hora para diferentes asignaturas del mismo cuatrimestre.</a:t>
            </a:r>
          </a:p>
          <a:p>
            <a:r>
              <a:rPr lang="es-ES" sz="1900" b="1" dirty="0"/>
              <a:t>Equilibrio alumnos por clase (maximizar)</a:t>
            </a:r>
          </a:p>
          <a:p>
            <a:pPr marL="0" indent="0" algn="just">
              <a:buNone/>
            </a:pPr>
            <a:r>
              <a:rPr lang="es-ES" sz="1700" dirty="0"/>
              <a:t>          </a:t>
            </a:r>
            <a:r>
              <a:rPr lang="es-ES" sz="1500" dirty="0"/>
              <a:t>El objetivo es maximizar el equilibrio en la distribución de alumnos entre los diferentes grupos de cada asignatura. Se pretende que los grupos de teoría y                      	de prácticas tengan un número de alumnos lo más equilibrado posible para evitar sobrecarga en unos grupos y grupos muy reducidos en otros.</a:t>
            </a:r>
          </a:p>
          <a:p>
            <a:r>
              <a:rPr lang="es-ES" sz="1900" b="1" dirty="0"/>
              <a:t>Tasa de cohesión por curso para un estudiante (maximizar)</a:t>
            </a:r>
          </a:p>
          <a:p>
            <a:pPr marL="0" indent="0">
              <a:buNone/>
            </a:pPr>
            <a:r>
              <a:rPr lang="es-ES" sz="1900" dirty="0"/>
              <a:t>       </a:t>
            </a:r>
            <a:r>
              <a:rPr lang="es-ES" sz="1500" dirty="0"/>
              <a:t>La cohesión se refiere a la asignación de un mismo grupo de teoría a un estudiante para todas las asignaturas de un mismo curso.</a:t>
            </a:r>
          </a:p>
          <a:p>
            <a:r>
              <a:rPr lang="es-ES" sz="1900" b="1" dirty="0"/>
              <a:t>Tasa de cohesión prácticas por curso para un estudiante (maximizar)</a:t>
            </a:r>
          </a:p>
          <a:p>
            <a:pPr marL="0" indent="0">
              <a:buNone/>
            </a:pPr>
            <a:r>
              <a:rPr lang="es-ES" sz="1700" dirty="0"/>
              <a:t>        </a:t>
            </a:r>
            <a:r>
              <a:rPr lang="es-ES" sz="1500" dirty="0"/>
              <a:t>Similar a la tasa de cohesión en las asignaturas teóricas, este objetivo mide la coherencia en la asignación de grupos de prácticas dentro de un mismo curso.                                      Se busca que los estudiantes mantengan el mismo grupo de prácticas en todas las asignaturas prácticas del curso.</a:t>
            </a:r>
          </a:p>
          <a:p>
            <a:r>
              <a:rPr lang="es-ES" sz="1900" b="1" dirty="0"/>
              <a:t>Proporción practicas (maximizar)</a:t>
            </a:r>
          </a:p>
          <a:p>
            <a:pPr marL="0" indent="0">
              <a:buNone/>
            </a:pPr>
            <a:r>
              <a:rPr lang="es-ES" sz="1600" dirty="0"/>
              <a:t>         </a:t>
            </a:r>
            <a:r>
              <a:rPr lang="es-ES" sz="1500" dirty="0"/>
              <a:t>Este objetivo mide la proporción de asignaturas en las que un estudiante ha sido asignado al grupo de prácticas que ha indicado.</a:t>
            </a:r>
          </a:p>
          <a:p>
            <a:r>
              <a:rPr lang="es-ES" sz="1900" b="1" dirty="0"/>
              <a:t>Tasa coincidencias preferencias (maximizar)</a:t>
            </a:r>
          </a:p>
          <a:p>
            <a:pPr marL="0" indent="0">
              <a:buNone/>
            </a:pPr>
            <a:r>
              <a:rPr lang="es-ES" sz="1600" dirty="0"/>
              <a:t>       </a:t>
            </a:r>
            <a:r>
              <a:rPr lang="es-ES" sz="1500" dirty="0"/>
              <a:t>Aquí se mide cuánto coincide la asignación de los grupos con las preferencias iniciales que los estudiantes hayan indicado. Un mayor valor indica que   la                 solución propuesta satisface mejor las preferencias de los estudiantes en cuanto a grupos de teoría y prácticas.</a:t>
            </a:r>
          </a:p>
          <a:p>
            <a:pPr marL="0" indent="0">
              <a:buNone/>
            </a:pPr>
            <a:endParaRPr lang="es-ES" sz="1500" dirty="0"/>
          </a:p>
          <a:p>
            <a:endParaRPr lang="es-ES" sz="1800" kern="100" spc="75" dirty="0">
              <a:solidFill>
                <a:srgbClr val="595959"/>
              </a:solidFill>
              <a:effectLst/>
              <a:latin typeface="Aptos" panose="020B0004020202020204" pitchFamily="34" charset="0"/>
              <a:ea typeface="Times New Roman" panose="02020603050405020304" pitchFamily="18" charset="0"/>
              <a:cs typeface="Times New Roman" panose="02020603050405020304" pitchFamily="18" charset="0"/>
            </a:endParaRPr>
          </a:p>
          <a:p>
            <a:endParaRPr lang="es-ES" dirty="0"/>
          </a:p>
        </p:txBody>
      </p:sp>
    </p:spTree>
    <p:extLst>
      <p:ext uri="{BB962C8B-B14F-4D97-AF65-F5344CB8AC3E}">
        <p14:creationId xmlns:p14="http://schemas.microsoft.com/office/powerpoint/2010/main" val="1235062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30444C-0530-D5AF-DC50-88EB11F9F47B}"/>
              </a:ext>
            </a:extLst>
          </p:cNvPr>
          <p:cNvSpPr>
            <a:spLocks noGrp="1"/>
          </p:cNvSpPr>
          <p:nvPr>
            <p:ph type="title"/>
          </p:nvPr>
        </p:nvSpPr>
        <p:spPr/>
        <p:txBody>
          <a:bodyPr/>
          <a:lstStyle/>
          <a:p>
            <a:r>
              <a:rPr lang="es-ES" dirty="0"/>
              <a:t>Propiedades del algoritmo genético</a:t>
            </a:r>
          </a:p>
        </p:txBody>
      </p:sp>
      <p:sp>
        <p:nvSpPr>
          <p:cNvPr id="3" name="Marcador de contenido 2">
            <a:extLst>
              <a:ext uri="{FF2B5EF4-FFF2-40B4-BE49-F238E27FC236}">
                <a16:creationId xmlns:a16="http://schemas.microsoft.com/office/drawing/2014/main" id="{DC482293-03DC-F4DD-4753-2B86F8FBD35E}"/>
              </a:ext>
            </a:extLst>
          </p:cNvPr>
          <p:cNvSpPr>
            <a:spLocks noGrp="1"/>
          </p:cNvSpPr>
          <p:nvPr>
            <p:ph idx="1"/>
          </p:nvPr>
        </p:nvSpPr>
        <p:spPr>
          <a:xfrm>
            <a:off x="107950" y="1587500"/>
            <a:ext cx="11328400" cy="5124449"/>
          </a:xfrm>
        </p:spPr>
        <p:txBody>
          <a:bodyPr>
            <a:normAutofit fontScale="40000" lnSpcReduction="20000"/>
          </a:bodyPr>
          <a:lstStyle/>
          <a:p>
            <a:pPr algn="just">
              <a:lnSpc>
                <a:spcPct val="107000"/>
              </a:lnSpc>
              <a:spcAft>
                <a:spcPts val="800"/>
              </a:spcAft>
            </a:pPr>
            <a:r>
              <a:rPr lang="es-ES" sz="3800" b="1" dirty="0"/>
              <a:t>Población: </a:t>
            </a:r>
          </a:p>
          <a:p>
            <a:pPr marL="457200" lvl="1" indent="0" algn="just">
              <a:lnSpc>
                <a:spcPct val="107000"/>
              </a:lnSpc>
              <a:spcAft>
                <a:spcPts val="800"/>
              </a:spcAft>
              <a:buNone/>
            </a:pPr>
            <a:r>
              <a:rPr lang="es-ES" sz="2900" dirty="0"/>
              <a:t>La población tiene un tamaño n, se hace n/2 iteraciones, se eligen 2 padres y a través del cruce se generan 2 hijos.</a:t>
            </a:r>
          </a:p>
          <a:p>
            <a:pPr marL="457200" lvl="1" indent="0" algn="just">
              <a:lnSpc>
                <a:spcPct val="107000"/>
              </a:lnSpc>
              <a:spcAft>
                <a:spcPts val="800"/>
              </a:spcAft>
              <a:buNone/>
            </a:pPr>
            <a:r>
              <a:rPr lang="es-ES" sz="2900" dirty="0"/>
              <a:t>Para la población inicial partimos de la configuración inicial y creamos matriculas aleatorias donde el alumno está matriculado en el mismo grupo para asignaturas del mismo curso.</a:t>
            </a:r>
          </a:p>
          <a:p>
            <a:pPr algn="just">
              <a:lnSpc>
                <a:spcPct val="107000"/>
              </a:lnSpc>
              <a:spcAft>
                <a:spcPts val="800"/>
              </a:spcAft>
            </a:pPr>
            <a:r>
              <a:rPr lang="es-ES" sz="3800" b="1" dirty="0"/>
              <a:t>Mecanismo de selección: </a:t>
            </a:r>
          </a:p>
          <a:p>
            <a:pPr marL="457200" lvl="1" indent="0" algn="just">
              <a:lnSpc>
                <a:spcPct val="107000"/>
              </a:lnSpc>
              <a:spcAft>
                <a:spcPts val="800"/>
              </a:spcAft>
              <a:buNone/>
            </a:pPr>
            <a:r>
              <a:rPr lang="es-ES" sz="2900" dirty="0"/>
              <a:t>A elegir entre, fitness, rango o torneo.</a:t>
            </a:r>
          </a:p>
          <a:p>
            <a:pPr algn="just">
              <a:lnSpc>
                <a:spcPct val="107000"/>
              </a:lnSpc>
              <a:spcAft>
                <a:spcPts val="800"/>
              </a:spcAft>
            </a:pPr>
            <a:r>
              <a:rPr lang="es-ES" sz="3800" b="1" dirty="0"/>
              <a:t>Cruce: </a:t>
            </a:r>
          </a:p>
          <a:p>
            <a:pPr marL="457200" lvl="1" indent="0" algn="just">
              <a:lnSpc>
                <a:spcPct val="107000"/>
              </a:lnSpc>
              <a:spcAft>
                <a:spcPts val="800"/>
              </a:spcAft>
              <a:buNone/>
            </a:pPr>
            <a:r>
              <a:rPr lang="es-ES" sz="2900" dirty="0"/>
              <a:t>Siempre se aplica, a elegir entre, un punto, varios puntos, uniforme.</a:t>
            </a:r>
          </a:p>
          <a:p>
            <a:pPr algn="just">
              <a:lnSpc>
                <a:spcPct val="107000"/>
              </a:lnSpc>
              <a:spcAft>
                <a:spcPts val="800"/>
              </a:spcAft>
            </a:pPr>
            <a:r>
              <a:rPr lang="es-ES" sz="3800" b="1" dirty="0"/>
              <a:t>Mutación: </a:t>
            </a:r>
          </a:p>
          <a:p>
            <a:pPr marL="457200" lvl="1" indent="0">
              <a:lnSpc>
                <a:spcPct val="107000"/>
              </a:lnSpc>
              <a:spcAft>
                <a:spcPts val="800"/>
              </a:spcAft>
              <a:buNone/>
            </a:pPr>
            <a:r>
              <a:rPr lang="es-ES" sz="2300" kern="100" dirty="0">
                <a:cs typeface="Times New Roman" panose="02020603050405020304" pitchFamily="18" charset="0"/>
              </a:rPr>
              <a:t>Se tiene una probabilidad de mutación para el grupo de teoría, otra para el grupo de prácticas y otra a nivel de alumno, por cada aluno se miran las matrículas de asignaturas que pueden tener más de un grupo, si se cumple la mutación en el grupo de prácticas se asigna al grupo de tarde si tiene el de mañana y viceversa, si se cumple la mutación de teoría se cambia aleatoriamente por un grupo de teoría sin que pueda ser el mismo en el que esta.</a:t>
            </a:r>
          </a:p>
          <a:p>
            <a:pPr algn="just">
              <a:lnSpc>
                <a:spcPct val="107000"/>
              </a:lnSpc>
              <a:spcAft>
                <a:spcPts val="800"/>
              </a:spcAft>
            </a:pPr>
            <a:r>
              <a:rPr lang="es-ES" sz="3800" b="1" dirty="0"/>
              <a:t>Sustitución:</a:t>
            </a:r>
          </a:p>
          <a:p>
            <a:pPr marL="457200" lvl="1" indent="0" algn="just">
              <a:lnSpc>
                <a:spcPct val="107000"/>
              </a:lnSpc>
              <a:spcAft>
                <a:spcPts val="800"/>
              </a:spcAft>
              <a:buNone/>
            </a:pPr>
            <a:r>
              <a:rPr lang="es-ES" sz="2900" dirty="0"/>
              <a:t> A elegir entre sustitución, elitismo o truncamiento.</a:t>
            </a:r>
          </a:p>
          <a:p>
            <a:pPr algn="just">
              <a:lnSpc>
                <a:spcPct val="107000"/>
              </a:lnSpc>
              <a:spcAft>
                <a:spcPts val="800"/>
              </a:spcAft>
            </a:pPr>
            <a:r>
              <a:rPr lang="es-ES" sz="3800" b="1" dirty="0"/>
              <a:t>Condición de parada: </a:t>
            </a:r>
          </a:p>
          <a:p>
            <a:pPr marL="457200" lvl="1" indent="0" algn="just">
              <a:lnSpc>
                <a:spcPct val="107000"/>
              </a:lnSpc>
              <a:spcAft>
                <a:spcPts val="800"/>
              </a:spcAft>
              <a:buNone/>
            </a:pPr>
            <a:r>
              <a:rPr lang="es-ES" sz="2900" dirty="0"/>
              <a:t>cuando se han hecho determinado número de generaciones.</a:t>
            </a:r>
          </a:p>
          <a:p>
            <a:endParaRPr lang="es-ES" dirty="0"/>
          </a:p>
        </p:txBody>
      </p:sp>
    </p:spTree>
    <p:extLst>
      <p:ext uri="{BB962C8B-B14F-4D97-AF65-F5344CB8AC3E}">
        <p14:creationId xmlns:p14="http://schemas.microsoft.com/office/powerpoint/2010/main" val="20589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8787BF-9533-11D2-F482-8BA3E26FC812}"/>
              </a:ext>
            </a:extLst>
          </p:cNvPr>
          <p:cNvSpPr>
            <a:spLocks noGrp="1"/>
          </p:cNvSpPr>
          <p:nvPr>
            <p:ph type="title"/>
          </p:nvPr>
        </p:nvSpPr>
        <p:spPr/>
        <p:txBody>
          <a:bodyPr/>
          <a:lstStyle/>
          <a:p>
            <a:r>
              <a:rPr lang="es-ES" dirty="0"/>
              <a:t>NSGA-III</a:t>
            </a:r>
          </a:p>
        </p:txBody>
      </p:sp>
      <p:sp>
        <p:nvSpPr>
          <p:cNvPr id="3" name="Marcador de contenido 2">
            <a:extLst>
              <a:ext uri="{FF2B5EF4-FFF2-40B4-BE49-F238E27FC236}">
                <a16:creationId xmlns:a16="http://schemas.microsoft.com/office/drawing/2014/main" id="{263A9FA3-D12B-73EB-7C70-1B0769831FFC}"/>
              </a:ext>
            </a:extLst>
          </p:cNvPr>
          <p:cNvSpPr>
            <a:spLocks noGrp="1"/>
          </p:cNvSpPr>
          <p:nvPr>
            <p:ph idx="1"/>
          </p:nvPr>
        </p:nvSpPr>
        <p:spPr>
          <a:xfrm>
            <a:off x="777240" y="1825624"/>
            <a:ext cx="10659110" cy="4740275"/>
          </a:xfrm>
        </p:spPr>
        <p:txBody>
          <a:bodyPr/>
          <a:lstStyle/>
          <a:p>
            <a:r>
              <a:rPr lang="es-ES" dirty="0"/>
              <a:t>Creamos una población Pt de tamaño n, a partir de la población Pt creamos otra población de tamaño n Qt, nuestra población inicial será la unión de las 2.</a:t>
            </a:r>
          </a:p>
          <a:p>
            <a:r>
              <a:rPr lang="es-ES" dirty="0"/>
              <a:t>Cálculo de Dominancia:</a:t>
            </a:r>
          </a:p>
          <a:p>
            <a:pPr lvl="1"/>
            <a:r>
              <a:rPr lang="es-ES" dirty="0"/>
              <a:t>Para cada elemento de la población, calculamos:</a:t>
            </a:r>
          </a:p>
          <a:p>
            <a:pPr marL="1257300" lvl="2" indent="-342900">
              <a:buFont typeface="+mj-lt"/>
              <a:buAutoNum type="arabicPeriod"/>
            </a:pPr>
            <a:r>
              <a:rPr lang="es-ES" dirty="0"/>
              <a:t>El número de veces que es dominado.</a:t>
            </a:r>
          </a:p>
          <a:p>
            <a:pPr marL="1257300" lvl="2" indent="-342900">
              <a:buFont typeface="+mj-lt"/>
              <a:buAutoNum type="arabicPeriod"/>
            </a:pPr>
            <a:r>
              <a:rPr lang="es-ES" dirty="0"/>
              <a:t>Los elementos a los que domina.</a:t>
            </a:r>
          </a:p>
          <a:p>
            <a:pPr marL="1257300" lvl="2" indent="-342900">
              <a:buFont typeface="+mj-lt"/>
              <a:buAutoNum type="arabicPeriod"/>
            </a:pPr>
            <a:r>
              <a:rPr lang="es-ES" dirty="0"/>
              <a:t>Cuál es el punto de referencia más cercano</a:t>
            </a:r>
          </a:p>
          <a:p>
            <a:r>
              <a:rPr lang="es-ES" dirty="0"/>
              <a:t>Creación de Frentes de Pareto:</a:t>
            </a:r>
          </a:p>
          <a:p>
            <a:pPr lvl="1"/>
            <a:r>
              <a:rPr lang="es-ES" dirty="0"/>
              <a:t>El primer frente está compuesto por los elementos que no son dominados por ningún otro (contador = 0).</a:t>
            </a:r>
          </a:p>
          <a:p>
            <a:pPr lvl="1"/>
            <a:r>
              <a:rPr lang="es-ES" dirty="0"/>
              <a:t>Para los demás elementos, reducimos su contador en función de cuántas veces sean dominados por los elementos del frente anterior</a:t>
            </a:r>
          </a:p>
          <a:p>
            <a:pPr lvl="1"/>
            <a:r>
              <a:rPr lang="es-ES" dirty="0"/>
              <a:t>Los elementos cuyo contador llega a 0 formarán el siguiente frente.</a:t>
            </a:r>
          </a:p>
          <a:p>
            <a:pPr lvl="1"/>
            <a:r>
              <a:rPr lang="es-ES" dirty="0"/>
              <a:t>Repetimos este proceso hasta formar todos los frentes.</a:t>
            </a:r>
          </a:p>
          <a:p>
            <a:pPr lvl="1"/>
            <a:endParaRPr lang="es-ES"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BDAB3608-98BD-D2CE-2ED1-BEBA93B90BFB}"/>
                  </a:ext>
                </a:extLst>
              </p:cNvPr>
              <p:cNvSpPr txBox="1"/>
              <p:nvPr/>
            </p:nvSpPr>
            <p:spPr>
              <a:xfrm>
                <a:off x="5821251" y="3481078"/>
                <a:ext cx="2395470" cy="7146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s-ES" b="0" i="1" smtClean="0">
                          <a:latin typeface="Cambria Math" panose="02040503050406030204" pitchFamily="18" charset="0"/>
                        </a:rPr>
                        <m:t>𝐻</m:t>
                      </m:r>
                      <m:r>
                        <a:rPr lang="es-ES" b="0" i="1" smtClean="0">
                          <a:latin typeface="Cambria Math" panose="02040503050406030204" pitchFamily="18" charset="0"/>
                          <a:ea typeface="Cambria Math" panose="02040503050406030204" pitchFamily="18" charset="0"/>
                        </a:rPr>
                        <m:t>=</m:t>
                      </m:r>
                      <m:d>
                        <m:dPr>
                          <m:ctrlPr>
                            <a:rPr lang="es-ES" b="0" i="1" smtClean="0">
                              <a:latin typeface="Cambria Math" panose="02040503050406030204" pitchFamily="18" charset="0"/>
                            </a:rPr>
                          </m:ctrlPr>
                        </m:dPr>
                        <m:e>
                          <m:f>
                            <m:fPr>
                              <m:ctrlPr>
                                <a:rPr lang="es-ES" i="1">
                                  <a:latin typeface="Cambria Math" panose="02040503050406030204" pitchFamily="18" charset="0"/>
                                </a:rPr>
                              </m:ctrlPr>
                            </m:fPr>
                            <m:num>
                              <m:r>
                                <a:rPr lang="es-ES" i="1">
                                  <a:latin typeface="Cambria Math" panose="02040503050406030204" pitchFamily="18" charset="0"/>
                                </a:rPr>
                                <m:t>𝑀</m:t>
                              </m:r>
                              <m:r>
                                <a:rPr lang="es-ES" i="1">
                                  <a:latin typeface="Cambria Math" panose="02040503050406030204" pitchFamily="18" charset="0"/>
                                </a:rPr>
                                <m:t>+</m:t>
                              </m:r>
                              <m:r>
                                <a:rPr lang="es-ES" i="1">
                                  <a:latin typeface="Cambria Math" panose="02040503050406030204" pitchFamily="18" charset="0"/>
                                </a:rPr>
                                <m:t>𝑝</m:t>
                              </m:r>
                              <m:r>
                                <a:rPr lang="es-ES" i="1">
                                  <a:latin typeface="Cambria Math" panose="02040503050406030204" pitchFamily="18" charset="0"/>
                                </a:rPr>
                                <m:t> −1</m:t>
                              </m:r>
                            </m:num>
                            <m:den>
                              <m:r>
                                <a:rPr lang="es-ES" i="1">
                                  <a:latin typeface="Cambria Math" panose="02040503050406030204" pitchFamily="18" charset="0"/>
                                </a:rPr>
                                <m:t>𝑝</m:t>
                              </m:r>
                            </m:den>
                          </m:f>
                        </m:e>
                      </m:d>
                    </m:oMath>
                  </m:oMathPara>
                </a14:m>
                <a:endParaRPr lang="es-ES" dirty="0"/>
              </a:p>
            </p:txBody>
          </p:sp>
        </mc:Choice>
        <mc:Fallback xmlns="">
          <p:sp>
            <p:nvSpPr>
              <p:cNvPr id="4" name="CuadroTexto 3">
                <a:extLst>
                  <a:ext uri="{FF2B5EF4-FFF2-40B4-BE49-F238E27FC236}">
                    <a16:creationId xmlns:a16="http://schemas.microsoft.com/office/drawing/2014/main" id="{BDAB3608-98BD-D2CE-2ED1-BEBA93B90BFB}"/>
                  </a:ext>
                </a:extLst>
              </p:cNvPr>
              <p:cNvSpPr txBox="1">
                <a:spLocks noRot="1" noChangeAspect="1" noMove="1" noResize="1" noEditPoints="1" noAdjustHandles="1" noChangeArrowheads="1" noChangeShapeType="1" noTextEdit="1"/>
              </p:cNvSpPr>
              <p:nvPr/>
            </p:nvSpPr>
            <p:spPr>
              <a:xfrm>
                <a:off x="5821251" y="3481078"/>
                <a:ext cx="2395470" cy="714683"/>
              </a:xfrm>
              <a:prstGeom prst="rect">
                <a:avLst/>
              </a:prstGeom>
              <a:blipFill>
                <a:blip r:embed="rId2"/>
                <a:stretch>
                  <a:fillRect/>
                </a:stretch>
              </a:blipFill>
            </p:spPr>
            <p:txBody>
              <a:bodyPr/>
              <a:lstStyle/>
              <a:p>
                <a:r>
                  <a:rPr lang="es-ES">
                    <a:noFill/>
                  </a:rPr>
                  <a:t> </a:t>
                </a:r>
              </a:p>
            </p:txBody>
          </p:sp>
        </mc:Fallback>
      </mc:AlternateContent>
    </p:spTree>
    <p:extLst>
      <p:ext uri="{BB962C8B-B14F-4D97-AF65-F5344CB8AC3E}">
        <p14:creationId xmlns:p14="http://schemas.microsoft.com/office/powerpoint/2010/main" val="391762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86965-2498-7259-A50B-199A62F31ADE}"/>
              </a:ext>
            </a:extLst>
          </p:cNvPr>
          <p:cNvSpPr>
            <a:spLocks noGrp="1"/>
          </p:cNvSpPr>
          <p:nvPr>
            <p:ph type="title"/>
          </p:nvPr>
        </p:nvSpPr>
        <p:spPr/>
        <p:txBody>
          <a:bodyPr/>
          <a:lstStyle/>
          <a:p>
            <a:r>
              <a:rPr lang="es-ES" dirty="0"/>
              <a:t>NSGA-III</a:t>
            </a:r>
          </a:p>
        </p:txBody>
      </p:sp>
      <p:sp>
        <p:nvSpPr>
          <p:cNvPr id="3" name="Marcador de contenido 2">
            <a:extLst>
              <a:ext uri="{FF2B5EF4-FFF2-40B4-BE49-F238E27FC236}">
                <a16:creationId xmlns:a16="http://schemas.microsoft.com/office/drawing/2014/main" id="{0A3B81E7-C699-7038-A6DA-13AFD757D210}"/>
              </a:ext>
            </a:extLst>
          </p:cNvPr>
          <p:cNvSpPr>
            <a:spLocks noGrp="1"/>
          </p:cNvSpPr>
          <p:nvPr>
            <p:ph idx="1"/>
          </p:nvPr>
        </p:nvSpPr>
        <p:spPr/>
        <p:txBody>
          <a:bodyPr>
            <a:normAutofit/>
          </a:bodyPr>
          <a:lstStyle/>
          <a:p>
            <a:r>
              <a:rPr lang="es-ES" dirty="0"/>
              <a:t>Formación de la Nueva Generación:</a:t>
            </a:r>
          </a:p>
          <a:p>
            <a:pPr lvl="1"/>
            <a:r>
              <a:rPr lang="es-ES" dirty="0"/>
              <a:t>Seleccionamos los primeros frentes de Pareto hasta alcanzar el tamaño de población n.</a:t>
            </a:r>
          </a:p>
          <a:p>
            <a:pPr lvl="1"/>
            <a:r>
              <a:rPr lang="es-ES" dirty="0"/>
              <a:t>Si un frente no cabe completamente:</a:t>
            </a:r>
          </a:p>
          <a:p>
            <a:pPr lvl="2"/>
            <a:r>
              <a:rPr lang="es-ES" dirty="0"/>
              <a:t>Se seleccionan primero las soluciones de los puntos de referencia menos poblados.</a:t>
            </a:r>
          </a:p>
          <a:p>
            <a:pPr lvl="2"/>
            <a:r>
              <a:rPr lang="es-ES" dirty="0"/>
              <a:t>Esto se repite hasta tener una población de n elementos:</a:t>
            </a:r>
          </a:p>
          <a:p>
            <a:pPr lvl="3"/>
            <a:r>
              <a:rPr lang="es-ES" dirty="0"/>
              <a:t>Se eligen las soluciones más cercanas a ese punto de referencia.</a:t>
            </a:r>
          </a:p>
          <a:p>
            <a:pPr lvl="3"/>
            <a:endParaRPr lang="es-ES" dirty="0"/>
          </a:p>
          <a:p>
            <a:pPr lvl="1"/>
            <a:r>
              <a:rPr lang="es-ES" dirty="0"/>
              <a:t>Selección Padres:</a:t>
            </a:r>
          </a:p>
          <a:p>
            <a:pPr lvl="2"/>
            <a:r>
              <a:rPr lang="es-ES" dirty="0"/>
              <a:t>Se eligen 2 individuos al azar.</a:t>
            </a:r>
          </a:p>
          <a:p>
            <a:pPr lvl="2"/>
            <a:r>
              <a:rPr lang="es-ES" dirty="0"/>
              <a:t>El individuo del mejor frente de Pareto será seleccionado como padre.</a:t>
            </a:r>
          </a:p>
          <a:p>
            <a:pPr lvl="2"/>
            <a:r>
              <a:rPr lang="es-ES" dirty="0"/>
              <a:t>El proceso se repite para seleccionar el segundo padre.</a:t>
            </a:r>
          </a:p>
          <a:p>
            <a:pPr lvl="1"/>
            <a:r>
              <a:rPr lang="es-ES" dirty="0"/>
              <a:t>Cruce y Mutación:</a:t>
            </a:r>
          </a:p>
          <a:p>
            <a:pPr lvl="2"/>
            <a:r>
              <a:rPr lang="es-ES" dirty="0"/>
              <a:t>A los padres seleccionados se les aplica cruce para generar nuevas soluciones.</a:t>
            </a:r>
          </a:p>
          <a:p>
            <a:pPr lvl="2"/>
            <a:r>
              <a:rPr lang="es-ES" dirty="0"/>
              <a:t>Las nuevas soluciones pueden sufrir mutaciones para introducir variabilidad.</a:t>
            </a:r>
          </a:p>
        </p:txBody>
      </p:sp>
    </p:spTree>
    <p:extLst>
      <p:ext uri="{BB962C8B-B14F-4D97-AF65-F5344CB8AC3E}">
        <p14:creationId xmlns:p14="http://schemas.microsoft.com/office/powerpoint/2010/main" val="324331877"/>
      </p:ext>
    </p:extLst>
  </p:cSld>
  <p:clrMapOvr>
    <a:masterClrMapping/>
  </p:clrMapOvr>
</p:sld>
</file>

<file path=ppt/theme/theme1.xml><?xml version="1.0" encoding="utf-8"?>
<a:theme xmlns:a="http://schemas.openxmlformats.org/drawingml/2006/main" name="Confetti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docProps/app.xml><?xml version="1.0" encoding="utf-8"?>
<Properties xmlns="http://schemas.openxmlformats.org/officeDocument/2006/extended-properties" xmlns:vt="http://schemas.openxmlformats.org/officeDocument/2006/docPropsVTypes">
  <TotalTime>454</TotalTime>
  <Words>813</Words>
  <Application>Microsoft Office PowerPoint</Application>
  <PresentationFormat>Panorámica</PresentationFormat>
  <Paragraphs>62</Paragraphs>
  <Slides>6</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6</vt:i4>
      </vt:variant>
    </vt:vector>
  </HeadingPairs>
  <TitlesOfParts>
    <vt:vector size="13" baseType="lpstr">
      <vt:lpstr>Aptos</vt:lpstr>
      <vt:lpstr>Arial</vt:lpstr>
      <vt:lpstr>Calibri</vt:lpstr>
      <vt:lpstr>Cambria Math</vt:lpstr>
      <vt:lpstr>Gill Sans Nova</vt:lpstr>
      <vt:lpstr>Times New Roman</vt:lpstr>
      <vt:lpstr>ConfettiVTI</vt:lpstr>
      <vt:lpstr>Diseño Algoritmo Genético</vt:lpstr>
      <vt:lpstr>Representación</vt:lpstr>
      <vt:lpstr>Función de evaluación</vt:lpstr>
      <vt:lpstr>Propiedades del algoritmo genético</vt:lpstr>
      <vt:lpstr>NSGA-III</vt:lpstr>
      <vt:lpstr>NSGA-III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JOSÉ ÁNGEL SERRANO PARDO</dc:creator>
  <cp:lastModifiedBy>Jose Angel Serrano Pardo</cp:lastModifiedBy>
  <cp:revision>2</cp:revision>
  <dcterms:created xsi:type="dcterms:W3CDTF">2024-09-30T21:37:13Z</dcterms:created>
  <dcterms:modified xsi:type="dcterms:W3CDTF">2024-10-08T15:49:37Z</dcterms:modified>
</cp:coreProperties>
</file>