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rebuchet MS" charset="1" panose="020B0603020202020204"/>
      <p:regular r:id="rId21"/>
    </p:embeddedFont>
    <p:embeddedFont>
      <p:font typeface="TT Rounds Condensed" charset="1" panose="02000506030000020003"/>
      <p:regular r:id="rId22"/>
    </p:embeddedFont>
    <p:embeddedFont>
      <p:font typeface="Trebuchet MS Bold" charset="1" panose="020B0703020202020204"/>
      <p:regular r:id="rId23"/>
    </p:embeddedFont>
    <p:embeddedFont>
      <p:font typeface="Times New Roman" charset="1" panose="020305020704050203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MEGA ANANDHAN. E</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312206976</a:t>
            </a:r>
          </a:p>
          <a:p>
            <a:pPr algn="l">
              <a:lnSpc>
                <a:spcPts val="4320"/>
              </a:lnSpc>
            </a:pPr>
            <a:r>
              <a:rPr lang="en-US" sz="3600" spc="33">
                <a:solidFill>
                  <a:srgbClr val="000000"/>
                </a:solidFill>
                <a:latin typeface="TT Rounds Condensed"/>
                <a:ea typeface="TT Rounds Condensed"/>
                <a:cs typeface="TT Rounds Condensed"/>
                <a:sym typeface="TT Rounds Condensed"/>
              </a:rPr>
              <a:t>DEPARTMENT:  III YEAR B.COM 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AGURCUAND MANMULL JAIN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a:ea typeface="Trebuchet MS"/>
                <a:cs typeface="Trebuchet MS"/>
                <a:sym typeface="Trebuchet MS"/>
              </a:rPr>
              <a:t>EXPLANATION</a:t>
            </a:r>
          </a:p>
        </p:txBody>
      </p:sp>
      <p:grpSp>
        <p:nvGrpSpPr>
          <p:cNvPr name="Group 23" id="23"/>
          <p:cNvGrpSpPr/>
          <p:nvPr/>
        </p:nvGrpSpPr>
        <p:grpSpPr>
          <a:xfrm rot="5400000">
            <a:off x="3470548" y="3639608"/>
            <a:ext cx="1532279" cy="1739169"/>
            <a:chOff x="0" y="0"/>
            <a:chExt cx="2043038" cy="2318892"/>
          </a:xfrm>
        </p:grpSpPr>
        <p:sp>
          <p:nvSpPr>
            <p:cNvPr name="Freeform 24" id="24"/>
            <p:cNvSpPr/>
            <p:nvPr/>
          </p:nvSpPr>
          <p:spPr>
            <a:xfrm flipH="false" flipV="false" rot="0">
              <a:off x="25400" y="25400"/>
              <a:ext cx="1992249" cy="2268093"/>
            </a:xfrm>
            <a:custGeom>
              <a:avLst/>
              <a:gdLst/>
              <a:ahLst/>
              <a:cxnLst/>
              <a:rect r="r" b="b" t="t" l="l"/>
              <a:pathLst>
                <a:path h="2268093" w="1992249">
                  <a:moveTo>
                    <a:pt x="0" y="1611884"/>
                  </a:moveTo>
                  <a:lnTo>
                    <a:pt x="1167003" y="1611884"/>
                  </a:lnTo>
                  <a:lnTo>
                    <a:pt x="1167003" y="715010"/>
                  </a:lnTo>
                  <a:lnTo>
                    <a:pt x="996061" y="715010"/>
                  </a:lnTo>
                  <a:lnTo>
                    <a:pt x="1494155" y="0"/>
                  </a:lnTo>
                  <a:lnTo>
                    <a:pt x="1992249" y="715010"/>
                  </a:lnTo>
                  <a:lnTo>
                    <a:pt x="1821307" y="715010"/>
                  </a:lnTo>
                  <a:lnTo>
                    <a:pt x="1821307" y="2268093"/>
                  </a:lnTo>
                  <a:lnTo>
                    <a:pt x="0" y="2268093"/>
                  </a:lnTo>
                  <a:close/>
                </a:path>
              </a:pathLst>
            </a:custGeom>
            <a:solidFill>
              <a:srgbClr val="C2CDE1"/>
            </a:solidFill>
          </p:spPr>
        </p:sp>
        <p:sp>
          <p:nvSpPr>
            <p:cNvPr name="Freeform 25" id="25"/>
            <p:cNvSpPr/>
            <p:nvPr/>
          </p:nvSpPr>
          <p:spPr>
            <a:xfrm flipH="false" flipV="false" rot="0">
              <a:off x="0" y="0"/>
              <a:ext cx="2044573" cy="2318893"/>
            </a:xfrm>
            <a:custGeom>
              <a:avLst/>
              <a:gdLst/>
              <a:ahLst/>
              <a:cxnLst/>
              <a:rect r="r" b="b" t="t" l="l"/>
              <a:pathLst>
                <a:path h="2318893" w="2044573">
                  <a:moveTo>
                    <a:pt x="25400" y="1611884"/>
                  </a:moveTo>
                  <a:lnTo>
                    <a:pt x="1192403" y="1611884"/>
                  </a:lnTo>
                  <a:lnTo>
                    <a:pt x="1192403" y="1637284"/>
                  </a:lnTo>
                  <a:lnTo>
                    <a:pt x="1167003" y="1637284"/>
                  </a:lnTo>
                  <a:lnTo>
                    <a:pt x="1167003" y="740410"/>
                  </a:lnTo>
                  <a:lnTo>
                    <a:pt x="1192403" y="740410"/>
                  </a:lnTo>
                  <a:lnTo>
                    <a:pt x="1192403" y="765810"/>
                  </a:lnTo>
                  <a:lnTo>
                    <a:pt x="1021461" y="765810"/>
                  </a:lnTo>
                  <a:cubicBezTo>
                    <a:pt x="1012063" y="765810"/>
                    <a:pt x="1003300" y="760603"/>
                    <a:pt x="998982" y="752221"/>
                  </a:cubicBezTo>
                  <a:cubicBezTo>
                    <a:pt x="994664" y="743839"/>
                    <a:pt x="995299" y="733679"/>
                    <a:pt x="1000633" y="725932"/>
                  </a:cubicBezTo>
                  <a:lnTo>
                    <a:pt x="1498727" y="10922"/>
                  </a:lnTo>
                  <a:cubicBezTo>
                    <a:pt x="1503426" y="4064"/>
                    <a:pt x="1511300" y="0"/>
                    <a:pt x="1519555" y="0"/>
                  </a:cubicBezTo>
                  <a:cubicBezTo>
                    <a:pt x="1527810" y="0"/>
                    <a:pt x="1535684" y="4064"/>
                    <a:pt x="1540383" y="10922"/>
                  </a:cubicBezTo>
                  <a:lnTo>
                    <a:pt x="2038477" y="725932"/>
                  </a:lnTo>
                  <a:cubicBezTo>
                    <a:pt x="2043938" y="733679"/>
                    <a:pt x="2044573" y="743839"/>
                    <a:pt x="2040128" y="752221"/>
                  </a:cubicBezTo>
                  <a:cubicBezTo>
                    <a:pt x="2035683" y="760603"/>
                    <a:pt x="2027047" y="765810"/>
                    <a:pt x="2017649" y="765810"/>
                  </a:cubicBezTo>
                  <a:lnTo>
                    <a:pt x="1846707" y="765810"/>
                  </a:lnTo>
                  <a:lnTo>
                    <a:pt x="1846707" y="740410"/>
                  </a:lnTo>
                  <a:lnTo>
                    <a:pt x="1872107" y="740410"/>
                  </a:lnTo>
                  <a:lnTo>
                    <a:pt x="1872107" y="2293493"/>
                  </a:lnTo>
                  <a:cubicBezTo>
                    <a:pt x="1872107" y="2307463"/>
                    <a:pt x="1860677" y="2318893"/>
                    <a:pt x="1846707" y="2318893"/>
                  </a:cubicBezTo>
                  <a:lnTo>
                    <a:pt x="25400" y="2318893"/>
                  </a:lnTo>
                  <a:cubicBezTo>
                    <a:pt x="11430" y="2318893"/>
                    <a:pt x="0" y="2307463"/>
                    <a:pt x="0" y="2293493"/>
                  </a:cubicBezTo>
                  <a:lnTo>
                    <a:pt x="0" y="1637284"/>
                  </a:lnTo>
                  <a:cubicBezTo>
                    <a:pt x="0" y="1623314"/>
                    <a:pt x="11430" y="1611884"/>
                    <a:pt x="25400" y="1611884"/>
                  </a:cubicBezTo>
                  <a:moveTo>
                    <a:pt x="25400" y="1662684"/>
                  </a:moveTo>
                  <a:lnTo>
                    <a:pt x="25400" y="1637284"/>
                  </a:lnTo>
                  <a:lnTo>
                    <a:pt x="50800" y="1637284"/>
                  </a:lnTo>
                  <a:lnTo>
                    <a:pt x="50800" y="2293493"/>
                  </a:lnTo>
                  <a:lnTo>
                    <a:pt x="25400" y="2293493"/>
                  </a:lnTo>
                  <a:lnTo>
                    <a:pt x="25400" y="2268093"/>
                  </a:lnTo>
                  <a:lnTo>
                    <a:pt x="1846707" y="2268093"/>
                  </a:lnTo>
                  <a:lnTo>
                    <a:pt x="1846707" y="2293493"/>
                  </a:lnTo>
                  <a:lnTo>
                    <a:pt x="1821307" y="2293493"/>
                  </a:lnTo>
                  <a:lnTo>
                    <a:pt x="1821307" y="740410"/>
                  </a:lnTo>
                  <a:cubicBezTo>
                    <a:pt x="1821307" y="726440"/>
                    <a:pt x="1832737" y="715010"/>
                    <a:pt x="1846707" y="715010"/>
                  </a:cubicBezTo>
                  <a:lnTo>
                    <a:pt x="2017649" y="715010"/>
                  </a:lnTo>
                  <a:lnTo>
                    <a:pt x="2017649" y="740410"/>
                  </a:lnTo>
                  <a:lnTo>
                    <a:pt x="1996821" y="754888"/>
                  </a:lnTo>
                  <a:lnTo>
                    <a:pt x="1498727" y="39878"/>
                  </a:lnTo>
                  <a:lnTo>
                    <a:pt x="1519555" y="25400"/>
                  </a:lnTo>
                  <a:lnTo>
                    <a:pt x="1540383" y="39878"/>
                  </a:lnTo>
                  <a:lnTo>
                    <a:pt x="1042289" y="754888"/>
                  </a:lnTo>
                  <a:lnTo>
                    <a:pt x="1021461" y="740410"/>
                  </a:lnTo>
                  <a:lnTo>
                    <a:pt x="1021461" y="715010"/>
                  </a:lnTo>
                  <a:lnTo>
                    <a:pt x="1192403" y="715010"/>
                  </a:lnTo>
                  <a:cubicBezTo>
                    <a:pt x="1206373" y="715010"/>
                    <a:pt x="1217803" y="726440"/>
                    <a:pt x="1217803" y="740410"/>
                  </a:cubicBezTo>
                  <a:lnTo>
                    <a:pt x="1217803" y="1637284"/>
                  </a:lnTo>
                  <a:cubicBezTo>
                    <a:pt x="1217803" y="1651254"/>
                    <a:pt x="1206373" y="1662684"/>
                    <a:pt x="1192403" y="1662684"/>
                  </a:cubicBezTo>
                  <a:lnTo>
                    <a:pt x="25400" y="1662684"/>
                  </a:lnTo>
                  <a:close/>
                </a:path>
              </a:pathLst>
            </a:custGeom>
            <a:solidFill>
              <a:srgbClr val="FFFFFF"/>
            </a:solidFill>
          </p:spPr>
        </p:sp>
      </p:grpSp>
      <p:grpSp>
        <p:nvGrpSpPr>
          <p:cNvPr name="Group 26" id="26"/>
          <p:cNvGrpSpPr/>
          <p:nvPr/>
        </p:nvGrpSpPr>
        <p:grpSpPr>
          <a:xfrm rot="0">
            <a:off x="3133590" y="1642710"/>
            <a:ext cx="2553417" cy="2555658"/>
            <a:chOff x="0" y="0"/>
            <a:chExt cx="3404556" cy="3407544"/>
          </a:xfrm>
        </p:grpSpPr>
        <p:sp>
          <p:nvSpPr>
            <p:cNvPr name="Freeform 27" id="27"/>
            <p:cNvSpPr/>
            <p:nvPr/>
          </p:nvSpPr>
          <p:spPr>
            <a:xfrm flipH="false" flipV="false" rot="0">
              <a:off x="25400" y="25400"/>
              <a:ext cx="3353689" cy="3356737"/>
            </a:xfrm>
            <a:custGeom>
              <a:avLst/>
              <a:gdLst/>
              <a:ahLst/>
              <a:cxnLst/>
              <a:rect r="r" b="b" t="t" l="l"/>
              <a:pathLst>
                <a:path h="3356737" w="3353689">
                  <a:moveTo>
                    <a:pt x="0" y="559054"/>
                  </a:moveTo>
                  <a:cubicBezTo>
                    <a:pt x="0" y="250317"/>
                    <a:pt x="250317" y="0"/>
                    <a:pt x="559054" y="0"/>
                  </a:cubicBezTo>
                  <a:lnTo>
                    <a:pt x="2794635" y="0"/>
                  </a:lnTo>
                  <a:cubicBezTo>
                    <a:pt x="3103372" y="0"/>
                    <a:pt x="3353689" y="250317"/>
                    <a:pt x="3353689" y="559054"/>
                  </a:cubicBezTo>
                  <a:lnTo>
                    <a:pt x="3353689" y="2797683"/>
                  </a:lnTo>
                  <a:cubicBezTo>
                    <a:pt x="3353689" y="3106420"/>
                    <a:pt x="3103372" y="3356737"/>
                    <a:pt x="2794635" y="3356737"/>
                  </a:cubicBezTo>
                  <a:lnTo>
                    <a:pt x="559054" y="3356737"/>
                  </a:lnTo>
                  <a:cubicBezTo>
                    <a:pt x="250317" y="3356737"/>
                    <a:pt x="0" y="3106420"/>
                    <a:pt x="0" y="2797683"/>
                  </a:cubicBezTo>
                  <a:close/>
                </a:path>
              </a:pathLst>
            </a:custGeom>
            <a:solidFill>
              <a:srgbClr val="4F81BD"/>
            </a:solidFill>
          </p:spPr>
        </p:sp>
        <p:sp>
          <p:nvSpPr>
            <p:cNvPr name="Freeform 28" id="28"/>
            <p:cNvSpPr/>
            <p:nvPr/>
          </p:nvSpPr>
          <p:spPr>
            <a:xfrm flipH="false" flipV="false" rot="0">
              <a:off x="0" y="0"/>
              <a:ext cx="3404489" cy="3407537"/>
            </a:xfrm>
            <a:custGeom>
              <a:avLst/>
              <a:gdLst/>
              <a:ahLst/>
              <a:cxnLst/>
              <a:rect r="r" b="b" t="t" l="l"/>
              <a:pathLst>
                <a:path h="3407537" w="3404489">
                  <a:moveTo>
                    <a:pt x="0" y="584454"/>
                  </a:moveTo>
                  <a:cubicBezTo>
                    <a:pt x="0" y="261620"/>
                    <a:pt x="261620" y="0"/>
                    <a:pt x="584454" y="0"/>
                  </a:cubicBezTo>
                  <a:lnTo>
                    <a:pt x="2820035" y="0"/>
                  </a:lnTo>
                  <a:lnTo>
                    <a:pt x="2820035" y="25400"/>
                  </a:lnTo>
                  <a:lnTo>
                    <a:pt x="2820035" y="0"/>
                  </a:lnTo>
                  <a:cubicBezTo>
                    <a:pt x="3142869" y="0"/>
                    <a:pt x="3404489" y="261620"/>
                    <a:pt x="3404489" y="584454"/>
                  </a:cubicBezTo>
                  <a:lnTo>
                    <a:pt x="3379089" y="584454"/>
                  </a:lnTo>
                  <a:lnTo>
                    <a:pt x="3404489" y="584454"/>
                  </a:lnTo>
                  <a:lnTo>
                    <a:pt x="3404489" y="2823083"/>
                  </a:lnTo>
                  <a:lnTo>
                    <a:pt x="3379089" y="2823083"/>
                  </a:lnTo>
                  <a:lnTo>
                    <a:pt x="3404489" y="2823083"/>
                  </a:lnTo>
                  <a:cubicBezTo>
                    <a:pt x="3404489" y="3145917"/>
                    <a:pt x="3142869" y="3407537"/>
                    <a:pt x="2820035" y="3407537"/>
                  </a:cubicBezTo>
                  <a:lnTo>
                    <a:pt x="2820035" y="3382137"/>
                  </a:lnTo>
                  <a:lnTo>
                    <a:pt x="2820035" y="3407537"/>
                  </a:lnTo>
                  <a:lnTo>
                    <a:pt x="584454" y="3407537"/>
                  </a:lnTo>
                  <a:lnTo>
                    <a:pt x="584454" y="3382137"/>
                  </a:lnTo>
                  <a:lnTo>
                    <a:pt x="584454" y="3407537"/>
                  </a:lnTo>
                  <a:cubicBezTo>
                    <a:pt x="261620" y="3407537"/>
                    <a:pt x="0" y="3145917"/>
                    <a:pt x="0" y="2823083"/>
                  </a:cubicBezTo>
                  <a:lnTo>
                    <a:pt x="0" y="584454"/>
                  </a:lnTo>
                  <a:lnTo>
                    <a:pt x="25400" y="584454"/>
                  </a:lnTo>
                  <a:lnTo>
                    <a:pt x="0" y="584454"/>
                  </a:lnTo>
                  <a:moveTo>
                    <a:pt x="50800" y="584454"/>
                  </a:moveTo>
                  <a:lnTo>
                    <a:pt x="50800" y="2823083"/>
                  </a:lnTo>
                  <a:lnTo>
                    <a:pt x="25400" y="2823083"/>
                  </a:lnTo>
                  <a:lnTo>
                    <a:pt x="50800" y="2823083"/>
                  </a:lnTo>
                  <a:cubicBezTo>
                    <a:pt x="50800" y="3117850"/>
                    <a:pt x="289687" y="3356737"/>
                    <a:pt x="584454" y="3356737"/>
                  </a:cubicBezTo>
                  <a:lnTo>
                    <a:pt x="2820035" y="3356737"/>
                  </a:lnTo>
                  <a:cubicBezTo>
                    <a:pt x="3114802" y="3356737"/>
                    <a:pt x="3353689" y="3117850"/>
                    <a:pt x="3353689" y="2823083"/>
                  </a:cubicBezTo>
                  <a:lnTo>
                    <a:pt x="3353689" y="584454"/>
                  </a:lnTo>
                  <a:cubicBezTo>
                    <a:pt x="3353816" y="289687"/>
                    <a:pt x="3114802" y="50800"/>
                    <a:pt x="2820035" y="50800"/>
                  </a:cubicBezTo>
                  <a:lnTo>
                    <a:pt x="584454" y="50800"/>
                  </a:lnTo>
                  <a:lnTo>
                    <a:pt x="584454" y="25400"/>
                  </a:lnTo>
                  <a:lnTo>
                    <a:pt x="584454" y="50800"/>
                  </a:lnTo>
                  <a:cubicBezTo>
                    <a:pt x="289687" y="50800"/>
                    <a:pt x="50800" y="289687"/>
                    <a:pt x="50800" y="584454"/>
                  </a:cubicBezTo>
                  <a:close/>
                </a:path>
              </a:pathLst>
            </a:custGeom>
            <a:solidFill>
              <a:srgbClr val="FFFFFF"/>
            </a:solidFill>
          </p:spPr>
        </p:sp>
      </p:grpSp>
      <p:sp>
        <p:nvSpPr>
          <p:cNvPr name="TextBox 29" id="29"/>
          <p:cNvSpPr txBox="true"/>
          <p:nvPr/>
        </p:nvSpPr>
        <p:spPr>
          <a:xfrm rot="0">
            <a:off x="3298309" y="1807430"/>
            <a:ext cx="2223978" cy="2226219"/>
          </a:xfrm>
          <a:prstGeom prst="rect">
            <a:avLst/>
          </a:prstGeom>
        </p:spPr>
        <p:txBody>
          <a:bodyPr anchor="t" rtlCol="false" tIns="0" lIns="0" bIns="0" rIns="0">
            <a:spAutoFit/>
          </a:bodyPr>
          <a:lstStyle/>
          <a:p>
            <a:pPr algn="l">
              <a:lnSpc>
                <a:spcPts val="1701"/>
              </a:lnSpc>
            </a:pPr>
            <a:r>
              <a:rPr lang="en-US" sz="1575" spc="14">
                <a:solidFill>
                  <a:srgbClr val="FFFFFF"/>
                </a:solidFill>
                <a:latin typeface="TT Rounds Condensed"/>
                <a:ea typeface="TT Rounds Condensed"/>
                <a:cs typeface="TT Rounds Condensed"/>
                <a:sym typeface="TT Rounds Condensed"/>
              </a:rPr>
              <a:t>Create the performance level for showing rating employee by using the Formula of =@IFS(Z3&gt;=5,”VERYHIGH”,Z3&gt;=4,”HIGH”,Z3&gt;=3,”MED”,TRUE,”LOW”)Drag the value each every row to apply it for all.</a:t>
            </a:r>
          </a:p>
          <a:p>
            <a:pPr algn="ctr">
              <a:lnSpc>
                <a:spcPts val="1701"/>
              </a:lnSpc>
            </a:pPr>
          </a:p>
          <a:p>
            <a:pPr algn="ctr">
              <a:lnSpc>
                <a:spcPts val="1701"/>
              </a:lnSpc>
            </a:pPr>
          </a:p>
        </p:txBody>
      </p:sp>
      <p:grpSp>
        <p:nvGrpSpPr>
          <p:cNvPr name="Group 30" id="30"/>
          <p:cNvGrpSpPr/>
          <p:nvPr/>
        </p:nvGrpSpPr>
        <p:grpSpPr>
          <a:xfrm rot="5400000">
            <a:off x="5694658" y="5751797"/>
            <a:ext cx="1532279" cy="1739169"/>
            <a:chOff x="0" y="0"/>
            <a:chExt cx="2043038" cy="2318892"/>
          </a:xfrm>
        </p:grpSpPr>
        <p:sp>
          <p:nvSpPr>
            <p:cNvPr name="Freeform 31" id="31"/>
            <p:cNvSpPr/>
            <p:nvPr/>
          </p:nvSpPr>
          <p:spPr>
            <a:xfrm flipH="false" flipV="false" rot="0">
              <a:off x="25400" y="25400"/>
              <a:ext cx="1992249" cy="2268093"/>
            </a:xfrm>
            <a:custGeom>
              <a:avLst/>
              <a:gdLst/>
              <a:ahLst/>
              <a:cxnLst/>
              <a:rect r="r" b="b" t="t" l="l"/>
              <a:pathLst>
                <a:path h="2268093" w="1992249">
                  <a:moveTo>
                    <a:pt x="0" y="1611884"/>
                  </a:moveTo>
                  <a:lnTo>
                    <a:pt x="1167003" y="1611884"/>
                  </a:lnTo>
                  <a:lnTo>
                    <a:pt x="1167003" y="715010"/>
                  </a:lnTo>
                  <a:lnTo>
                    <a:pt x="996061" y="715010"/>
                  </a:lnTo>
                  <a:lnTo>
                    <a:pt x="1494155" y="0"/>
                  </a:lnTo>
                  <a:lnTo>
                    <a:pt x="1992249" y="715010"/>
                  </a:lnTo>
                  <a:lnTo>
                    <a:pt x="1821307" y="715010"/>
                  </a:lnTo>
                  <a:lnTo>
                    <a:pt x="1821307" y="2268093"/>
                  </a:lnTo>
                  <a:lnTo>
                    <a:pt x="0" y="2268093"/>
                  </a:lnTo>
                  <a:close/>
                </a:path>
              </a:pathLst>
            </a:custGeom>
            <a:solidFill>
              <a:srgbClr val="C2CDE1"/>
            </a:solidFill>
          </p:spPr>
        </p:sp>
        <p:sp>
          <p:nvSpPr>
            <p:cNvPr name="Freeform 32" id="32"/>
            <p:cNvSpPr/>
            <p:nvPr/>
          </p:nvSpPr>
          <p:spPr>
            <a:xfrm flipH="false" flipV="false" rot="0">
              <a:off x="0" y="0"/>
              <a:ext cx="2044573" cy="2318893"/>
            </a:xfrm>
            <a:custGeom>
              <a:avLst/>
              <a:gdLst/>
              <a:ahLst/>
              <a:cxnLst/>
              <a:rect r="r" b="b" t="t" l="l"/>
              <a:pathLst>
                <a:path h="2318893" w="2044573">
                  <a:moveTo>
                    <a:pt x="25400" y="1611884"/>
                  </a:moveTo>
                  <a:lnTo>
                    <a:pt x="1192403" y="1611884"/>
                  </a:lnTo>
                  <a:lnTo>
                    <a:pt x="1192403" y="1637284"/>
                  </a:lnTo>
                  <a:lnTo>
                    <a:pt x="1167003" y="1637284"/>
                  </a:lnTo>
                  <a:lnTo>
                    <a:pt x="1167003" y="740410"/>
                  </a:lnTo>
                  <a:lnTo>
                    <a:pt x="1192403" y="740410"/>
                  </a:lnTo>
                  <a:lnTo>
                    <a:pt x="1192403" y="765810"/>
                  </a:lnTo>
                  <a:lnTo>
                    <a:pt x="1021461" y="765810"/>
                  </a:lnTo>
                  <a:cubicBezTo>
                    <a:pt x="1012063" y="765810"/>
                    <a:pt x="1003300" y="760603"/>
                    <a:pt x="998982" y="752221"/>
                  </a:cubicBezTo>
                  <a:cubicBezTo>
                    <a:pt x="994664" y="743839"/>
                    <a:pt x="995299" y="733679"/>
                    <a:pt x="1000633" y="725932"/>
                  </a:cubicBezTo>
                  <a:lnTo>
                    <a:pt x="1498727" y="10922"/>
                  </a:lnTo>
                  <a:cubicBezTo>
                    <a:pt x="1503426" y="4064"/>
                    <a:pt x="1511300" y="0"/>
                    <a:pt x="1519555" y="0"/>
                  </a:cubicBezTo>
                  <a:cubicBezTo>
                    <a:pt x="1527810" y="0"/>
                    <a:pt x="1535684" y="4064"/>
                    <a:pt x="1540383" y="10922"/>
                  </a:cubicBezTo>
                  <a:lnTo>
                    <a:pt x="2038477" y="725932"/>
                  </a:lnTo>
                  <a:cubicBezTo>
                    <a:pt x="2043938" y="733679"/>
                    <a:pt x="2044573" y="743839"/>
                    <a:pt x="2040128" y="752221"/>
                  </a:cubicBezTo>
                  <a:cubicBezTo>
                    <a:pt x="2035683" y="760603"/>
                    <a:pt x="2027047" y="765810"/>
                    <a:pt x="2017649" y="765810"/>
                  </a:cubicBezTo>
                  <a:lnTo>
                    <a:pt x="1846707" y="765810"/>
                  </a:lnTo>
                  <a:lnTo>
                    <a:pt x="1846707" y="740410"/>
                  </a:lnTo>
                  <a:lnTo>
                    <a:pt x="1872107" y="740410"/>
                  </a:lnTo>
                  <a:lnTo>
                    <a:pt x="1872107" y="2293493"/>
                  </a:lnTo>
                  <a:cubicBezTo>
                    <a:pt x="1872107" y="2307463"/>
                    <a:pt x="1860677" y="2318893"/>
                    <a:pt x="1846707" y="2318893"/>
                  </a:cubicBezTo>
                  <a:lnTo>
                    <a:pt x="25400" y="2318893"/>
                  </a:lnTo>
                  <a:cubicBezTo>
                    <a:pt x="11430" y="2318893"/>
                    <a:pt x="0" y="2307463"/>
                    <a:pt x="0" y="2293493"/>
                  </a:cubicBezTo>
                  <a:lnTo>
                    <a:pt x="0" y="1637284"/>
                  </a:lnTo>
                  <a:cubicBezTo>
                    <a:pt x="0" y="1623314"/>
                    <a:pt x="11430" y="1611884"/>
                    <a:pt x="25400" y="1611884"/>
                  </a:cubicBezTo>
                  <a:moveTo>
                    <a:pt x="25400" y="1662684"/>
                  </a:moveTo>
                  <a:lnTo>
                    <a:pt x="25400" y="1637284"/>
                  </a:lnTo>
                  <a:lnTo>
                    <a:pt x="50800" y="1637284"/>
                  </a:lnTo>
                  <a:lnTo>
                    <a:pt x="50800" y="2293493"/>
                  </a:lnTo>
                  <a:lnTo>
                    <a:pt x="25400" y="2293493"/>
                  </a:lnTo>
                  <a:lnTo>
                    <a:pt x="25400" y="2268093"/>
                  </a:lnTo>
                  <a:lnTo>
                    <a:pt x="1846707" y="2268093"/>
                  </a:lnTo>
                  <a:lnTo>
                    <a:pt x="1846707" y="2293493"/>
                  </a:lnTo>
                  <a:lnTo>
                    <a:pt x="1821307" y="2293493"/>
                  </a:lnTo>
                  <a:lnTo>
                    <a:pt x="1821307" y="740410"/>
                  </a:lnTo>
                  <a:cubicBezTo>
                    <a:pt x="1821307" y="726440"/>
                    <a:pt x="1832737" y="715010"/>
                    <a:pt x="1846707" y="715010"/>
                  </a:cubicBezTo>
                  <a:lnTo>
                    <a:pt x="2017649" y="715010"/>
                  </a:lnTo>
                  <a:lnTo>
                    <a:pt x="2017649" y="740410"/>
                  </a:lnTo>
                  <a:lnTo>
                    <a:pt x="1996821" y="754888"/>
                  </a:lnTo>
                  <a:lnTo>
                    <a:pt x="1498727" y="39878"/>
                  </a:lnTo>
                  <a:lnTo>
                    <a:pt x="1519555" y="25400"/>
                  </a:lnTo>
                  <a:lnTo>
                    <a:pt x="1540383" y="39878"/>
                  </a:lnTo>
                  <a:lnTo>
                    <a:pt x="1042289" y="754888"/>
                  </a:lnTo>
                  <a:lnTo>
                    <a:pt x="1021461" y="740410"/>
                  </a:lnTo>
                  <a:lnTo>
                    <a:pt x="1021461" y="715010"/>
                  </a:lnTo>
                  <a:lnTo>
                    <a:pt x="1192403" y="715010"/>
                  </a:lnTo>
                  <a:cubicBezTo>
                    <a:pt x="1206373" y="715010"/>
                    <a:pt x="1217803" y="726440"/>
                    <a:pt x="1217803" y="740410"/>
                  </a:cubicBezTo>
                  <a:lnTo>
                    <a:pt x="1217803" y="1637284"/>
                  </a:lnTo>
                  <a:cubicBezTo>
                    <a:pt x="1217803" y="1651254"/>
                    <a:pt x="1206373" y="1662684"/>
                    <a:pt x="1192403" y="1662684"/>
                  </a:cubicBezTo>
                  <a:lnTo>
                    <a:pt x="25400" y="1662684"/>
                  </a:lnTo>
                  <a:close/>
                </a:path>
              </a:pathLst>
            </a:custGeom>
            <a:solidFill>
              <a:srgbClr val="FFFFFF"/>
            </a:solidFill>
          </p:spPr>
        </p:sp>
      </p:grpSp>
      <p:grpSp>
        <p:nvGrpSpPr>
          <p:cNvPr name="Group 33" id="33"/>
          <p:cNvGrpSpPr/>
          <p:nvPr/>
        </p:nvGrpSpPr>
        <p:grpSpPr>
          <a:xfrm rot="0">
            <a:off x="5160147" y="3961060"/>
            <a:ext cx="2830707" cy="2067555"/>
            <a:chOff x="0" y="0"/>
            <a:chExt cx="3774276" cy="2756740"/>
          </a:xfrm>
        </p:grpSpPr>
        <p:sp>
          <p:nvSpPr>
            <p:cNvPr name="Freeform 34" id="34"/>
            <p:cNvSpPr/>
            <p:nvPr/>
          </p:nvSpPr>
          <p:spPr>
            <a:xfrm flipH="false" flipV="false" rot="0">
              <a:off x="25400" y="25400"/>
              <a:ext cx="3723513" cy="2705989"/>
            </a:xfrm>
            <a:custGeom>
              <a:avLst/>
              <a:gdLst/>
              <a:ahLst/>
              <a:cxnLst/>
              <a:rect r="r" b="b" t="t" l="l"/>
              <a:pathLst>
                <a:path h="2705989" w="3723513">
                  <a:moveTo>
                    <a:pt x="0" y="451104"/>
                  </a:moveTo>
                  <a:cubicBezTo>
                    <a:pt x="0" y="201930"/>
                    <a:pt x="202946" y="0"/>
                    <a:pt x="453390" y="0"/>
                  </a:cubicBezTo>
                  <a:lnTo>
                    <a:pt x="3270123" y="0"/>
                  </a:lnTo>
                  <a:cubicBezTo>
                    <a:pt x="3520567" y="0"/>
                    <a:pt x="3723513" y="201930"/>
                    <a:pt x="3723513" y="451104"/>
                  </a:cubicBezTo>
                  <a:lnTo>
                    <a:pt x="3723513" y="2254885"/>
                  </a:lnTo>
                  <a:cubicBezTo>
                    <a:pt x="3723513" y="2504059"/>
                    <a:pt x="3520567" y="2705989"/>
                    <a:pt x="3270123" y="2705989"/>
                  </a:cubicBezTo>
                  <a:lnTo>
                    <a:pt x="453390" y="2705989"/>
                  </a:lnTo>
                  <a:cubicBezTo>
                    <a:pt x="202946" y="2705989"/>
                    <a:pt x="0" y="2504059"/>
                    <a:pt x="0" y="2254885"/>
                  </a:cubicBezTo>
                  <a:close/>
                </a:path>
              </a:pathLst>
            </a:custGeom>
            <a:solidFill>
              <a:srgbClr val="4F81BD"/>
            </a:solidFill>
          </p:spPr>
        </p:sp>
        <p:sp>
          <p:nvSpPr>
            <p:cNvPr name="Freeform 35" id="35"/>
            <p:cNvSpPr/>
            <p:nvPr/>
          </p:nvSpPr>
          <p:spPr>
            <a:xfrm flipH="false" flipV="false" rot="0">
              <a:off x="0" y="0"/>
              <a:ext cx="3774313" cy="2756789"/>
            </a:xfrm>
            <a:custGeom>
              <a:avLst/>
              <a:gdLst/>
              <a:ahLst/>
              <a:cxnLst/>
              <a:rect r="r" b="b" t="t" l="l"/>
              <a:pathLst>
                <a:path h="2756789" w="3774313">
                  <a:moveTo>
                    <a:pt x="0" y="476504"/>
                  </a:moveTo>
                  <a:cubicBezTo>
                    <a:pt x="0" y="213233"/>
                    <a:pt x="214503" y="0"/>
                    <a:pt x="478790" y="0"/>
                  </a:cubicBezTo>
                  <a:lnTo>
                    <a:pt x="3295523" y="0"/>
                  </a:lnTo>
                  <a:lnTo>
                    <a:pt x="3295523" y="25400"/>
                  </a:lnTo>
                  <a:lnTo>
                    <a:pt x="3295523" y="0"/>
                  </a:lnTo>
                  <a:cubicBezTo>
                    <a:pt x="3559810" y="0"/>
                    <a:pt x="3774313" y="213233"/>
                    <a:pt x="3774313" y="476504"/>
                  </a:cubicBezTo>
                  <a:lnTo>
                    <a:pt x="3748913" y="476504"/>
                  </a:lnTo>
                  <a:lnTo>
                    <a:pt x="3774313" y="476504"/>
                  </a:lnTo>
                  <a:lnTo>
                    <a:pt x="3774313" y="2280285"/>
                  </a:lnTo>
                  <a:lnTo>
                    <a:pt x="3748913" y="2280285"/>
                  </a:lnTo>
                  <a:lnTo>
                    <a:pt x="3774313" y="2280285"/>
                  </a:lnTo>
                  <a:cubicBezTo>
                    <a:pt x="3774313" y="2543556"/>
                    <a:pt x="3559810" y="2756789"/>
                    <a:pt x="3295523" y="2756789"/>
                  </a:cubicBezTo>
                  <a:lnTo>
                    <a:pt x="3295523" y="2731389"/>
                  </a:lnTo>
                  <a:lnTo>
                    <a:pt x="3295523" y="2756789"/>
                  </a:lnTo>
                  <a:lnTo>
                    <a:pt x="478790" y="2756789"/>
                  </a:lnTo>
                  <a:lnTo>
                    <a:pt x="478790" y="2731389"/>
                  </a:lnTo>
                  <a:lnTo>
                    <a:pt x="478790" y="2756789"/>
                  </a:lnTo>
                  <a:cubicBezTo>
                    <a:pt x="214503" y="2756789"/>
                    <a:pt x="0" y="2543556"/>
                    <a:pt x="0" y="2280285"/>
                  </a:cubicBezTo>
                  <a:lnTo>
                    <a:pt x="0" y="476504"/>
                  </a:lnTo>
                  <a:lnTo>
                    <a:pt x="25400" y="476504"/>
                  </a:lnTo>
                  <a:lnTo>
                    <a:pt x="0" y="476504"/>
                  </a:lnTo>
                  <a:moveTo>
                    <a:pt x="50800" y="476504"/>
                  </a:moveTo>
                  <a:lnTo>
                    <a:pt x="50800" y="2280285"/>
                  </a:lnTo>
                  <a:lnTo>
                    <a:pt x="25400" y="2280285"/>
                  </a:lnTo>
                  <a:lnTo>
                    <a:pt x="50800" y="2280285"/>
                  </a:lnTo>
                  <a:cubicBezTo>
                    <a:pt x="50800" y="2515235"/>
                    <a:pt x="242316" y="2705989"/>
                    <a:pt x="478790" y="2705989"/>
                  </a:cubicBezTo>
                  <a:lnTo>
                    <a:pt x="3295523" y="2705989"/>
                  </a:lnTo>
                  <a:cubicBezTo>
                    <a:pt x="3531997" y="2705989"/>
                    <a:pt x="3723513" y="2515235"/>
                    <a:pt x="3723513" y="2280285"/>
                  </a:cubicBezTo>
                  <a:lnTo>
                    <a:pt x="3723513" y="476504"/>
                  </a:lnTo>
                  <a:cubicBezTo>
                    <a:pt x="3723513" y="241554"/>
                    <a:pt x="3531997" y="50800"/>
                    <a:pt x="3295523" y="50800"/>
                  </a:cubicBezTo>
                  <a:lnTo>
                    <a:pt x="478790" y="50800"/>
                  </a:lnTo>
                  <a:lnTo>
                    <a:pt x="478790" y="25400"/>
                  </a:lnTo>
                  <a:lnTo>
                    <a:pt x="478790" y="50800"/>
                  </a:lnTo>
                  <a:cubicBezTo>
                    <a:pt x="242316" y="50800"/>
                    <a:pt x="50800" y="241554"/>
                    <a:pt x="50800" y="476504"/>
                  </a:cubicBezTo>
                  <a:close/>
                </a:path>
              </a:pathLst>
            </a:custGeom>
            <a:solidFill>
              <a:srgbClr val="FFFFFF"/>
            </a:solidFill>
          </p:spPr>
        </p:sp>
      </p:grpSp>
      <p:sp>
        <p:nvSpPr>
          <p:cNvPr name="TextBox 36" id="36"/>
          <p:cNvSpPr txBox="true"/>
          <p:nvPr/>
        </p:nvSpPr>
        <p:spPr>
          <a:xfrm rot="0">
            <a:off x="5293524" y="4103963"/>
            <a:ext cx="2563953" cy="1791276"/>
          </a:xfrm>
          <a:prstGeom prst="rect">
            <a:avLst/>
          </a:prstGeom>
        </p:spPr>
        <p:txBody>
          <a:bodyPr anchor="t" rtlCol="false" tIns="0" lIns="0" bIns="0" rIns="0">
            <a:spAutoFit/>
          </a:bodyPr>
          <a:lstStyle/>
          <a:p>
            <a:pPr algn="l">
              <a:lnSpc>
                <a:spcPts val="1458"/>
              </a:lnSpc>
            </a:pPr>
            <a:r>
              <a:rPr lang="en-US" sz="1350" spc="12">
                <a:solidFill>
                  <a:srgbClr val="FFFFFF"/>
                </a:solidFill>
                <a:latin typeface="TT Rounds Condensed"/>
                <a:ea typeface="TT Rounds Condensed"/>
                <a:cs typeface="TT Rounds Condensed"/>
                <a:sym typeface="TT Rounds Condensed"/>
              </a:rPr>
              <a:t>To summarize this you have to create pivot table in that enter</a:t>
            </a:r>
          </a:p>
          <a:p>
            <a:pPr algn="l">
              <a:lnSpc>
                <a:spcPts val="1458"/>
              </a:lnSpc>
            </a:pPr>
            <a:r>
              <a:rPr lang="en-US" sz="1350" spc="12">
                <a:solidFill>
                  <a:srgbClr val="FFFFFF"/>
                </a:solidFill>
                <a:latin typeface="TT Rounds Condensed"/>
                <a:ea typeface="TT Rounds Condensed"/>
                <a:cs typeface="TT Rounds Condensed"/>
                <a:sym typeface="TT Rounds Condensed"/>
              </a:rPr>
              <a:t>Enter business until in rows, performance level in columns, put gender in</a:t>
            </a:r>
          </a:p>
          <a:p>
            <a:pPr algn="l">
              <a:lnSpc>
                <a:spcPts val="1458"/>
              </a:lnSpc>
            </a:pPr>
            <a:r>
              <a:rPr lang="en-US" sz="1350" spc="12">
                <a:solidFill>
                  <a:srgbClr val="FFFFFF"/>
                </a:solidFill>
                <a:latin typeface="TT Rounds Condensed"/>
                <a:ea typeface="TT Rounds Condensed"/>
                <a:cs typeface="TT Rounds Condensed"/>
                <a:sym typeface="TT Rounds Condensed"/>
              </a:rPr>
              <a:t> Filters and remove the blank in the filter</a:t>
            </a:r>
          </a:p>
        </p:txBody>
      </p:sp>
      <p:grpSp>
        <p:nvGrpSpPr>
          <p:cNvPr name="Group 37" id="37"/>
          <p:cNvGrpSpPr/>
          <p:nvPr/>
        </p:nvGrpSpPr>
        <p:grpSpPr>
          <a:xfrm rot="5400000">
            <a:off x="7909638" y="7826765"/>
            <a:ext cx="1532279" cy="1739169"/>
            <a:chOff x="0" y="0"/>
            <a:chExt cx="2043038" cy="2318892"/>
          </a:xfrm>
        </p:grpSpPr>
        <p:sp>
          <p:nvSpPr>
            <p:cNvPr name="Freeform 38" id="38"/>
            <p:cNvSpPr/>
            <p:nvPr/>
          </p:nvSpPr>
          <p:spPr>
            <a:xfrm flipH="false" flipV="false" rot="0">
              <a:off x="25400" y="25400"/>
              <a:ext cx="1992249" cy="2268093"/>
            </a:xfrm>
            <a:custGeom>
              <a:avLst/>
              <a:gdLst/>
              <a:ahLst/>
              <a:cxnLst/>
              <a:rect r="r" b="b" t="t" l="l"/>
              <a:pathLst>
                <a:path h="2268093" w="1992249">
                  <a:moveTo>
                    <a:pt x="0" y="1611884"/>
                  </a:moveTo>
                  <a:lnTo>
                    <a:pt x="1167003" y="1611884"/>
                  </a:lnTo>
                  <a:lnTo>
                    <a:pt x="1167003" y="715010"/>
                  </a:lnTo>
                  <a:lnTo>
                    <a:pt x="996061" y="715010"/>
                  </a:lnTo>
                  <a:lnTo>
                    <a:pt x="1494155" y="0"/>
                  </a:lnTo>
                  <a:lnTo>
                    <a:pt x="1992249" y="715010"/>
                  </a:lnTo>
                  <a:lnTo>
                    <a:pt x="1821307" y="715010"/>
                  </a:lnTo>
                  <a:lnTo>
                    <a:pt x="1821307" y="2268093"/>
                  </a:lnTo>
                  <a:lnTo>
                    <a:pt x="0" y="2268093"/>
                  </a:lnTo>
                  <a:close/>
                </a:path>
              </a:pathLst>
            </a:custGeom>
            <a:solidFill>
              <a:srgbClr val="C2CDE1"/>
            </a:solidFill>
          </p:spPr>
        </p:sp>
        <p:sp>
          <p:nvSpPr>
            <p:cNvPr name="Freeform 39" id="39"/>
            <p:cNvSpPr/>
            <p:nvPr/>
          </p:nvSpPr>
          <p:spPr>
            <a:xfrm flipH="false" flipV="false" rot="0">
              <a:off x="0" y="0"/>
              <a:ext cx="2044573" cy="2318893"/>
            </a:xfrm>
            <a:custGeom>
              <a:avLst/>
              <a:gdLst/>
              <a:ahLst/>
              <a:cxnLst/>
              <a:rect r="r" b="b" t="t" l="l"/>
              <a:pathLst>
                <a:path h="2318893" w="2044573">
                  <a:moveTo>
                    <a:pt x="25400" y="1611884"/>
                  </a:moveTo>
                  <a:lnTo>
                    <a:pt x="1192403" y="1611884"/>
                  </a:lnTo>
                  <a:lnTo>
                    <a:pt x="1192403" y="1637284"/>
                  </a:lnTo>
                  <a:lnTo>
                    <a:pt x="1167003" y="1637284"/>
                  </a:lnTo>
                  <a:lnTo>
                    <a:pt x="1167003" y="740410"/>
                  </a:lnTo>
                  <a:lnTo>
                    <a:pt x="1192403" y="740410"/>
                  </a:lnTo>
                  <a:lnTo>
                    <a:pt x="1192403" y="765810"/>
                  </a:lnTo>
                  <a:lnTo>
                    <a:pt x="1021461" y="765810"/>
                  </a:lnTo>
                  <a:cubicBezTo>
                    <a:pt x="1012063" y="765810"/>
                    <a:pt x="1003300" y="760603"/>
                    <a:pt x="998982" y="752221"/>
                  </a:cubicBezTo>
                  <a:cubicBezTo>
                    <a:pt x="994664" y="743839"/>
                    <a:pt x="995299" y="733679"/>
                    <a:pt x="1000633" y="725932"/>
                  </a:cubicBezTo>
                  <a:lnTo>
                    <a:pt x="1498727" y="10922"/>
                  </a:lnTo>
                  <a:cubicBezTo>
                    <a:pt x="1503426" y="4064"/>
                    <a:pt x="1511300" y="0"/>
                    <a:pt x="1519555" y="0"/>
                  </a:cubicBezTo>
                  <a:cubicBezTo>
                    <a:pt x="1527810" y="0"/>
                    <a:pt x="1535684" y="4064"/>
                    <a:pt x="1540383" y="10922"/>
                  </a:cubicBezTo>
                  <a:lnTo>
                    <a:pt x="2038477" y="725932"/>
                  </a:lnTo>
                  <a:cubicBezTo>
                    <a:pt x="2043938" y="733679"/>
                    <a:pt x="2044573" y="743839"/>
                    <a:pt x="2040128" y="752221"/>
                  </a:cubicBezTo>
                  <a:cubicBezTo>
                    <a:pt x="2035683" y="760603"/>
                    <a:pt x="2027047" y="765810"/>
                    <a:pt x="2017649" y="765810"/>
                  </a:cubicBezTo>
                  <a:lnTo>
                    <a:pt x="1846707" y="765810"/>
                  </a:lnTo>
                  <a:lnTo>
                    <a:pt x="1846707" y="740410"/>
                  </a:lnTo>
                  <a:lnTo>
                    <a:pt x="1872107" y="740410"/>
                  </a:lnTo>
                  <a:lnTo>
                    <a:pt x="1872107" y="2293493"/>
                  </a:lnTo>
                  <a:cubicBezTo>
                    <a:pt x="1872107" y="2307463"/>
                    <a:pt x="1860677" y="2318893"/>
                    <a:pt x="1846707" y="2318893"/>
                  </a:cubicBezTo>
                  <a:lnTo>
                    <a:pt x="25400" y="2318893"/>
                  </a:lnTo>
                  <a:cubicBezTo>
                    <a:pt x="11430" y="2318893"/>
                    <a:pt x="0" y="2307463"/>
                    <a:pt x="0" y="2293493"/>
                  </a:cubicBezTo>
                  <a:lnTo>
                    <a:pt x="0" y="1637284"/>
                  </a:lnTo>
                  <a:cubicBezTo>
                    <a:pt x="0" y="1623314"/>
                    <a:pt x="11430" y="1611884"/>
                    <a:pt x="25400" y="1611884"/>
                  </a:cubicBezTo>
                  <a:moveTo>
                    <a:pt x="25400" y="1662684"/>
                  </a:moveTo>
                  <a:lnTo>
                    <a:pt x="25400" y="1637284"/>
                  </a:lnTo>
                  <a:lnTo>
                    <a:pt x="50800" y="1637284"/>
                  </a:lnTo>
                  <a:lnTo>
                    <a:pt x="50800" y="2293493"/>
                  </a:lnTo>
                  <a:lnTo>
                    <a:pt x="25400" y="2293493"/>
                  </a:lnTo>
                  <a:lnTo>
                    <a:pt x="25400" y="2268093"/>
                  </a:lnTo>
                  <a:lnTo>
                    <a:pt x="1846707" y="2268093"/>
                  </a:lnTo>
                  <a:lnTo>
                    <a:pt x="1846707" y="2293493"/>
                  </a:lnTo>
                  <a:lnTo>
                    <a:pt x="1821307" y="2293493"/>
                  </a:lnTo>
                  <a:lnTo>
                    <a:pt x="1821307" y="740410"/>
                  </a:lnTo>
                  <a:cubicBezTo>
                    <a:pt x="1821307" y="726440"/>
                    <a:pt x="1832737" y="715010"/>
                    <a:pt x="1846707" y="715010"/>
                  </a:cubicBezTo>
                  <a:lnTo>
                    <a:pt x="2017649" y="715010"/>
                  </a:lnTo>
                  <a:lnTo>
                    <a:pt x="2017649" y="740410"/>
                  </a:lnTo>
                  <a:lnTo>
                    <a:pt x="1996821" y="754888"/>
                  </a:lnTo>
                  <a:lnTo>
                    <a:pt x="1498727" y="39878"/>
                  </a:lnTo>
                  <a:lnTo>
                    <a:pt x="1519555" y="25400"/>
                  </a:lnTo>
                  <a:lnTo>
                    <a:pt x="1540383" y="39878"/>
                  </a:lnTo>
                  <a:lnTo>
                    <a:pt x="1042289" y="754888"/>
                  </a:lnTo>
                  <a:lnTo>
                    <a:pt x="1021461" y="740410"/>
                  </a:lnTo>
                  <a:lnTo>
                    <a:pt x="1021461" y="715010"/>
                  </a:lnTo>
                  <a:lnTo>
                    <a:pt x="1192403" y="715010"/>
                  </a:lnTo>
                  <a:cubicBezTo>
                    <a:pt x="1206373" y="715010"/>
                    <a:pt x="1217803" y="726440"/>
                    <a:pt x="1217803" y="740410"/>
                  </a:cubicBezTo>
                  <a:lnTo>
                    <a:pt x="1217803" y="1637284"/>
                  </a:lnTo>
                  <a:cubicBezTo>
                    <a:pt x="1217803" y="1651254"/>
                    <a:pt x="1206373" y="1662684"/>
                    <a:pt x="1192403" y="1662684"/>
                  </a:cubicBezTo>
                  <a:lnTo>
                    <a:pt x="25400" y="1662684"/>
                  </a:lnTo>
                  <a:close/>
                </a:path>
              </a:pathLst>
            </a:custGeom>
            <a:solidFill>
              <a:srgbClr val="FFFFFF"/>
            </a:solidFill>
          </p:spPr>
        </p:sp>
      </p:grpSp>
      <p:grpSp>
        <p:nvGrpSpPr>
          <p:cNvPr name="Group 40" id="40"/>
          <p:cNvGrpSpPr/>
          <p:nvPr/>
        </p:nvGrpSpPr>
        <p:grpSpPr>
          <a:xfrm rot="0">
            <a:off x="6931224" y="5964636"/>
            <a:ext cx="3089734" cy="1993116"/>
            <a:chOff x="0" y="0"/>
            <a:chExt cx="4119646" cy="2657488"/>
          </a:xfrm>
        </p:grpSpPr>
        <p:sp>
          <p:nvSpPr>
            <p:cNvPr name="Freeform 41" id="41"/>
            <p:cNvSpPr/>
            <p:nvPr/>
          </p:nvSpPr>
          <p:spPr>
            <a:xfrm flipH="false" flipV="false" rot="0">
              <a:off x="25400" y="25400"/>
              <a:ext cx="4068826" cy="2606802"/>
            </a:xfrm>
            <a:custGeom>
              <a:avLst/>
              <a:gdLst/>
              <a:ahLst/>
              <a:cxnLst/>
              <a:rect r="r" b="b" t="t" l="l"/>
              <a:pathLst>
                <a:path h="2606802" w="4068826">
                  <a:moveTo>
                    <a:pt x="0" y="434594"/>
                  </a:moveTo>
                  <a:cubicBezTo>
                    <a:pt x="0" y="194564"/>
                    <a:pt x="195834" y="0"/>
                    <a:pt x="437515" y="0"/>
                  </a:cubicBezTo>
                  <a:lnTo>
                    <a:pt x="3631311" y="0"/>
                  </a:lnTo>
                  <a:cubicBezTo>
                    <a:pt x="3872992" y="0"/>
                    <a:pt x="4068826" y="194564"/>
                    <a:pt x="4068826" y="434594"/>
                  </a:cubicBezTo>
                  <a:lnTo>
                    <a:pt x="4068826" y="2172208"/>
                  </a:lnTo>
                  <a:cubicBezTo>
                    <a:pt x="4068826" y="2412238"/>
                    <a:pt x="3872992" y="2606802"/>
                    <a:pt x="3631311" y="2606802"/>
                  </a:cubicBezTo>
                  <a:lnTo>
                    <a:pt x="437515" y="2606802"/>
                  </a:lnTo>
                  <a:cubicBezTo>
                    <a:pt x="195834" y="2606675"/>
                    <a:pt x="0" y="2412111"/>
                    <a:pt x="0" y="2172208"/>
                  </a:cubicBezTo>
                  <a:close/>
                </a:path>
              </a:pathLst>
            </a:custGeom>
            <a:solidFill>
              <a:srgbClr val="4F81BD"/>
            </a:solidFill>
          </p:spPr>
        </p:sp>
        <p:sp>
          <p:nvSpPr>
            <p:cNvPr name="Freeform 42" id="42"/>
            <p:cNvSpPr/>
            <p:nvPr/>
          </p:nvSpPr>
          <p:spPr>
            <a:xfrm flipH="false" flipV="false" rot="0">
              <a:off x="0" y="0"/>
              <a:ext cx="4119626" cy="2657602"/>
            </a:xfrm>
            <a:custGeom>
              <a:avLst/>
              <a:gdLst/>
              <a:ahLst/>
              <a:cxnLst/>
              <a:rect r="r" b="b" t="t" l="l"/>
              <a:pathLst>
                <a:path h="2657602" w="4119626">
                  <a:moveTo>
                    <a:pt x="0" y="459994"/>
                  </a:moveTo>
                  <a:cubicBezTo>
                    <a:pt x="0" y="205740"/>
                    <a:pt x="207391" y="0"/>
                    <a:pt x="462915" y="0"/>
                  </a:cubicBezTo>
                  <a:lnTo>
                    <a:pt x="3656711" y="0"/>
                  </a:lnTo>
                  <a:lnTo>
                    <a:pt x="3656711" y="25400"/>
                  </a:lnTo>
                  <a:lnTo>
                    <a:pt x="3656711" y="0"/>
                  </a:lnTo>
                  <a:cubicBezTo>
                    <a:pt x="3912235" y="0"/>
                    <a:pt x="4119626" y="205740"/>
                    <a:pt x="4119626" y="459994"/>
                  </a:cubicBezTo>
                  <a:lnTo>
                    <a:pt x="4094226" y="459994"/>
                  </a:lnTo>
                  <a:lnTo>
                    <a:pt x="4119626" y="459994"/>
                  </a:lnTo>
                  <a:lnTo>
                    <a:pt x="4119626" y="2197608"/>
                  </a:lnTo>
                  <a:lnTo>
                    <a:pt x="4094226" y="2197608"/>
                  </a:lnTo>
                  <a:lnTo>
                    <a:pt x="4119626" y="2197608"/>
                  </a:lnTo>
                  <a:cubicBezTo>
                    <a:pt x="4119626" y="2451735"/>
                    <a:pt x="3912235" y="2657602"/>
                    <a:pt x="3656711" y="2657602"/>
                  </a:cubicBezTo>
                  <a:lnTo>
                    <a:pt x="3656711" y="2632202"/>
                  </a:lnTo>
                  <a:lnTo>
                    <a:pt x="3656711" y="2657602"/>
                  </a:lnTo>
                  <a:lnTo>
                    <a:pt x="462915" y="2657602"/>
                  </a:lnTo>
                  <a:lnTo>
                    <a:pt x="462915" y="2632202"/>
                  </a:lnTo>
                  <a:lnTo>
                    <a:pt x="462915" y="2657602"/>
                  </a:lnTo>
                  <a:cubicBezTo>
                    <a:pt x="207391" y="2657475"/>
                    <a:pt x="0" y="2451735"/>
                    <a:pt x="0" y="2197608"/>
                  </a:cubicBezTo>
                  <a:lnTo>
                    <a:pt x="0" y="459994"/>
                  </a:lnTo>
                  <a:lnTo>
                    <a:pt x="25400" y="459994"/>
                  </a:lnTo>
                  <a:lnTo>
                    <a:pt x="0" y="459994"/>
                  </a:lnTo>
                  <a:moveTo>
                    <a:pt x="50800" y="459994"/>
                  </a:moveTo>
                  <a:lnTo>
                    <a:pt x="50800" y="2197608"/>
                  </a:lnTo>
                  <a:lnTo>
                    <a:pt x="25400" y="2197608"/>
                  </a:lnTo>
                  <a:lnTo>
                    <a:pt x="50800" y="2197608"/>
                  </a:lnTo>
                  <a:cubicBezTo>
                    <a:pt x="50800" y="2423414"/>
                    <a:pt x="235204" y="2606802"/>
                    <a:pt x="462915" y="2606802"/>
                  </a:cubicBezTo>
                  <a:lnTo>
                    <a:pt x="3656711" y="2606802"/>
                  </a:lnTo>
                  <a:cubicBezTo>
                    <a:pt x="3884549" y="2606802"/>
                    <a:pt x="4068826" y="2423414"/>
                    <a:pt x="4068826" y="2197608"/>
                  </a:cubicBezTo>
                  <a:lnTo>
                    <a:pt x="4068826" y="459994"/>
                  </a:lnTo>
                  <a:cubicBezTo>
                    <a:pt x="4068826" y="234188"/>
                    <a:pt x="3884549" y="50800"/>
                    <a:pt x="3656711" y="50800"/>
                  </a:cubicBezTo>
                  <a:lnTo>
                    <a:pt x="462915" y="50800"/>
                  </a:lnTo>
                  <a:lnTo>
                    <a:pt x="462915" y="25400"/>
                  </a:lnTo>
                  <a:lnTo>
                    <a:pt x="462915" y="50800"/>
                  </a:lnTo>
                  <a:cubicBezTo>
                    <a:pt x="235204" y="50800"/>
                    <a:pt x="50800" y="234188"/>
                    <a:pt x="50800" y="459994"/>
                  </a:cubicBezTo>
                  <a:close/>
                </a:path>
              </a:pathLst>
            </a:custGeom>
            <a:solidFill>
              <a:srgbClr val="FFFFFF"/>
            </a:solidFill>
          </p:spPr>
        </p:sp>
      </p:grpSp>
      <p:sp>
        <p:nvSpPr>
          <p:cNvPr name="TextBox 43" id="43"/>
          <p:cNvSpPr txBox="true"/>
          <p:nvPr/>
        </p:nvSpPr>
        <p:spPr>
          <a:xfrm rot="0">
            <a:off x="7064776" y="6107713"/>
            <a:ext cx="2822629" cy="1716486"/>
          </a:xfrm>
          <a:prstGeom prst="rect">
            <a:avLst/>
          </a:prstGeom>
        </p:spPr>
        <p:txBody>
          <a:bodyPr anchor="t" rtlCol="false" tIns="0" lIns="0" bIns="0" rIns="0">
            <a:spAutoFit/>
          </a:bodyPr>
          <a:lstStyle/>
          <a:p>
            <a:pPr algn="l">
              <a:lnSpc>
                <a:spcPts val="1620"/>
              </a:lnSpc>
            </a:pPr>
            <a:r>
              <a:rPr lang="en-US" sz="1500" spc="14">
                <a:solidFill>
                  <a:srgbClr val="FFFFFF"/>
                </a:solidFill>
                <a:latin typeface="TT Rounds Condensed"/>
                <a:ea typeface="TT Rounds Condensed"/>
                <a:cs typeface="TT Rounds Condensed"/>
                <a:sym typeface="TT Rounds Condensed"/>
              </a:rPr>
              <a:t>Slicer option is used to know what type of employee are working in the Organizations When click on  any type it generated in the pivot table too. </a:t>
            </a:r>
          </a:p>
        </p:txBody>
      </p:sp>
      <p:grpSp>
        <p:nvGrpSpPr>
          <p:cNvPr name="Group 44" id="44"/>
          <p:cNvGrpSpPr/>
          <p:nvPr/>
        </p:nvGrpSpPr>
        <p:grpSpPr>
          <a:xfrm rot="0">
            <a:off x="9331080" y="8148217"/>
            <a:ext cx="2830857" cy="2000493"/>
            <a:chOff x="0" y="0"/>
            <a:chExt cx="3774476" cy="2667324"/>
          </a:xfrm>
        </p:grpSpPr>
        <p:sp>
          <p:nvSpPr>
            <p:cNvPr name="Freeform 45" id="45"/>
            <p:cNvSpPr/>
            <p:nvPr/>
          </p:nvSpPr>
          <p:spPr>
            <a:xfrm flipH="false" flipV="false" rot="0">
              <a:off x="25400" y="25400"/>
              <a:ext cx="3723640" cy="2616581"/>
            </a:xfrm>
            <a:custGeom>
              <a:avLst/>
              <a:gdLst/>
              <a:ahLst/>
              <a:cxnLst/>
              <a:rect r="r" b="b" t="t" l="l"/>
              <a:pathLst>
                <a:path h="2616581" w="3723640">
                  <a:moveTo>
                    <a:pt x="0" y="436118"/>
                  </a:moveTo>
                  <a:cubicBezTo>
                    <a:pt x="0" y="195326"/>
                    <a:pt x="196342" y="0"/>
                    <a:pt x="438658" y="0"/>
                  </a:cubicBezTo>
                  <a:lnTo>
                    <a:pt x="3284982" y="0"/>
                  </a:lnTo>
                  <a:cubicBezTo>
                    <a:pt x="3527298" y="0"/>
                    <a:pt x="3723640" y="195326"/>
                    <a:pt x="3723640" y="436118"/>
                  </a:cubicBezTo>
                  <a:lnTo>
                    <a:pt x="3723640" y="2180336"/>
                  </a:lnTo>
                  <a:cubicBezTo>
                    <a:pt x="3723640" y="2421255"/>
                    <a:pt x="3527298" y="2616454"/>
                    <a:pt x="3284982" y="2616454"/>
                  </a:cubicBezTo>
                  <a:lnTo>
                    <a:pt x="438658" y="2616454"/>
                  </a:lnTo>
                  <a:cubicBezTo>
                    <a:pt x="196342" y="2616581"/>
                    <a:pt x="0" y="2421255"/>
                    <a:pt x="0" y="2180336"/>
                  </a:cubicBezTo>
                  <a:close/>
                </a:path>
              </a:pathLst>
            </a:custGeom>
            <a:solidFill>
              <a:srgbClr val="4F81BD"/>
            </a:solidFill>
          </p:spPr>
        </p:sp>
        <p:sp>
          <p:nvSpPr>
            <p:cNvPr name="Freeform 46" id="46"/>
            <p:cNvSpPr/>
            <p:nvPr/>
          </p:nvSpPr>
          <p:spPr>
            <a:xfrm flipH="false" flipV="false" rot="0">
              <a:off x="0" y="0"/>
              <a:ext cx="3774440" cy="2667381"/>
            </a:xfrm>
            <a:custGeom>
              <a:avLst/>
              <a:gdLst/>
              <a:ahLst/>
              <a:cxnLst/>
              <a:rect r="r" b="b" t="t" l="l"/>
              <a:pathLst>
                <a:path h="2667381" w="3774440">
                  <a:moveTo>
                    <a:pt x="0" y="461518"/>
                  </a:moveTo>
                  <a:cubicBezTo>
                    <a:pt x="0" y="206502"/>
                    <a:pt x="207899" y="0"/>
                    <a:pt x="464058" y="0"/>
                  </a:cubicBezTo>
                  <a:lnTo>
                    <a:pt x="3310382" y="0"/>
                  </a:lnTo>
                  <a:lnTo>
                    <a:pt x="3310382" y="25400"/>
                  </a:lnTo>
                  <a:lnTo>
                    <a:pt x="3310382" y="0"/>
                  </a:lnTo>
                  <a:cubicBezTo>
                    <a:pt x="3566541" y="0"/>
                    <a:pt x="3774440" y="206502"/>
                    <a:pt x="3774440" y="461518"/>
                  </a:cubicBezTo>
                  <a:lnTo>
                    <a:pt x="3749040" y="461518"/>
                  </a:lnTo>
                  <a:lnTo>
                    <a:pt x="3774440" y="461518"/>
                  </a:lnTo>
                  <a:lnTo>
                    <a:pt x="3774440" y="2205736"/>
                  </a:lnTo>
                  <a:lnTo>
                    <a:pt x="3749040" y="2205736"/>
                  </a:lnTo>
                  <a:lnTo>
                    <a:pt x="3774440" y="2205736"/>
                  </a:lnTo>
                  <a:cubicBezTo>
                    <a:pt x="3774440" y="2460752"/>
                    <a:pt x="3566541" y="2667254"/>
                    <a:pt x="3310382" y="2667254"/>
                  </a:cubicBezTo>
                  <a:lnTo>
                    <a:pt x="3310382" y="2641854"/>
                  </a:lnTo>
                  <a:lnTo>
                    <a:pt x="3310382" y="2667254"/>
                  </a:lnTo>
                  <a:lnTo>
                    <a:pt x="464058" y="2667254"/>
                  </a:lnTo>
                  <a:lnTo>
                    <a:pt x="464058" y="2641854"/>
                  </a:lnTo>
                  <a:lnTo>
                    <a:pt x="464058" y="2667254"/>
                  </a:lnTo>
                  <a:cubicBezTo>
                    <a:pt x="207899" y="2667381"/>
                    <a:pt x="0" y="2460752"/>
                    <a:pt x="0" y="2205736"/>
                  </a:cubicBezTo>
                  <a:lnTo>
                    <a:pt x="0" y="461518"/>
                  </a:lnTo>
                  <a:lnTo>
                    <a:pt x="25400" y="461518"/>
                  </a:lnTo>
                  <a:lnTo>
                    <a:pt x="0" y="461518"/>
                  </a:lnTo>
                  <a:moveTo>
                    <a:pt x="50800" y="461518"/>
                  </a:moveTo>
                  <a:lnTo>
                    <a:pt x="50800" y="2205736"/>
                  </a:lnTo>
                  <a:lnTo>
                    <a:pt x="25400" y="2205736"/>
                  </a:lnTo>
                  <a:lnTo>
                    <a:pt x="50800" y="2205736"/>
                  </a:lnTo>
                  <a:cubicBezTo>
                    <a:pt x="50800" y="2432431"/>
                    <a:pt x="235712" y="2616454"/>
                    <a:pt x="464058" y="2616454"/>
                  </a:cubicBezTo>
                  <a:lnTo>
                    <a:pt x="3310382" y="2616454"/>
                  </a:lnTo>
                  <a:cubicBezTo>
                    <a:pt x="3538728" y="2616454"/>
                    <a:pt x="3723640" y="2432431"/>
                    <a:pt x="3723640" y="2205736"/>
                  </a:cubicBezTo>
                  <a:lnTo>
                    <a:pt x="3723640" y="461518"/>
                  </a:lnTo>
                  <a:cubicBezTo>
                    <a:pt x="3723640" y="234823"/>
                    <a:pt x="3538728" y="50800"/>
                    <a:pt x="3310382" y="50800"/>
                  </a:cubicBezTo>
                  <a:lnTo>
                    <a:pt x="464058" y="50800"/>
                  </a:lnTo>
                  <a:lnTo>
                    <a:pt x="464058" y="25400"/>
                  </a:lnTo>
                  <a:lnTo>
                    <a:pt x="464058" y="50800"/>
                  </a:lnTo>
                  <a:cubicBezTo>
                    <a:pt x="235712" y="50800"/>
                    <a:pt x="50800" y="234823"/>
                    <a:pt x="50800" y="461518"/>
                  </a:cubicBezTo>
                  <a:close/>
                </a:path>
              </a:pathLst>
            </a:custGeom>
            <a:solidFill>
              <a:srgbClr val="FFFFFF"/>
            </a:solidFill>
          </p:spPr>
        </p:sp>
      </p:grpSp>
      <p:sp>
        <p:nvSpPr>
          <p:cNvPr name="TextBox 47" id="47"/>
          <p:cNvSpPr txBox="true"/>
          <p:nvPr/>
        </p:nvSpPr>
        <p:spPr>
          <a:xfrm rot="0">
            <a:off x="9457374" y="8293562"/>
            <a:ext cx="2578269" cy="1728855"/>
          </a:xfrm>
          <a:prstGeom prst="rect">
            <a:avLst/>
          </a:prstGeom>
        </p:spPr>
        <p:txBody>
          <a:bodyPr anchor="t" rtlCol="false" tIns="0" lIns="0" bIns="0" rIns="0">
            <a:spAutoFit/>
          </a:bodyPr>
          <a:lstStyle/>
          <a:p>
            <a:pPr algn="l">
              <a:lnSpc>
                <a:spcPts val="1296"/>
              </a:lnSpc>
            </a:pPr>
            <a:r>
              <a:rPr lang="en-US" sz="1200" spc="11">
                <a:solidFill>
                  <a:srgbClr val="FFFFFF"/>
                </a:solidFill>
                <a:latin typeface="TT Rounds Condensed"/>
                <a:ea typeface="TT Rounds Condensed"/>
                <a:cs typeface="TT Rounds Condensed"/>
                <a:sym typeface="TT Rounds Condensed"/>
              </a:rPr>
              <a:t>Create the graph using the pivot table in that you have trend line show which </a:t>
            </a:r>
          </a:p>
          <a:p>
            <a:pPr algn="l">
              <a:lnSpc>
                <a:spcPts val="1296"/>
              </a:lnSpc>
            </a:pPr>
            <a:r>
              <a:rPr lang="en-US" sz="1200" spc="11">
                <a:solidFill>
                  <a:srgbClr val="FFFFFF"/>
                </a:solidFill>
                <a:latin typeface="TT Rounds Condensed"/>
                <a:ea typeface="TT Rounds Condensed"/>
                <a:cs typeface="TT Rounds Condensed"/>
                <a:sym typeface="TT Rounds Condensed"/>
              </a:rPr>
              <a:t>Higher whether Very high, High,Med,Low.</a:t>
            </a:r>
          </a:p>
          <a:p>
            <a:pPr algn="l">
              <a:lnSpc>
                <a:spcPts val="1296"/>
              </a:lnSpc>
            </a:pPr>
          </a:p>
          <a:p>
            <a:pPr algn="l">
              <a:lnSpc>
                <a:spcPts val="1296"/>
              </a:lnSpc>
            </a:pPr>
            <a:r>
              <a:rPr lang="en-US" sz="1200" spc="11">
                <a:solidFill>
                  <a:srgbClr val="FFFFFF"/>
                </a:solidFill>
                <a:latin typeface="TT Rounds Condensed"/>
                <a:ea typeface="TT Rounds Condensed"/>
                <a:cs typeface="TT Rounds Condensed"/>
                <a:sym typeface="TT Rounds Condensed"/>
              </a:rPr>
              <a:t>This analysis to find performance of employees .</a:t>
            </a:r>
          </a:p>
          <a:p>
            <a:pPr algn="l">
              <a:lnSpc>
                <a:spcPts val="129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31" id="31"/>
          <p:cNvPicPr>
            <a:picLocks noChangeAspect="true"/>
          </p:cNvPicPr>
          <p:nvPr/>
        </p:nvPicPr>
        <p:blipFill>
          <a:blip r:embed="rId3"/>
          <a:stretch>
            <a:fillRect/>
          </a:stretch>
        </p:blipFill>
        <p:spPr>
          <a:xfrm rot="0">
            <a:off x="-49120" y="343851"/>
            <a:ext cx="16459200" cy="9368816"/>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1166007" y="2533649"/>
            <a:ext cx="9300874" cy="4154317"/>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Employees performance analysis know employees  performance, And  to help them by giving incentives to them.  The employee helps us to track whether  employees working effectively or not by rating them.Effective or not. This performance helps us to growth ourEconomy of our company.</a:t>
            </a:r>
          </a:p>
        </p:txBody>
      </p:sp>
      <p:sp>
        <p:nvSpPr>
          <p:cNvPr name="TextBox 28" id="28"/>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sp>
        <p:nvSpPr>
          <p:cNvPr name="TextBox 27" id="27"/>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0" id="30"/>
          <p:cNvSpPr txBox="true"/>
          <p:nvPr/>
        </p:nvSpPr>
        <p:spPr>
          <a:xfrm rot="0">
            <a:off x="1376133" y="2852469"/>
            <a:ext cx="10566988" cy="6771232"/>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 Employees performance analysis is to know</a:t>
            </a:r>
          </a:p>
          <a:p>
            <a:pPr algn="l" marL="651510" indent="-325755" lvl="1">
              <a:lnSpc>
                <a:spcPts val="4320"/>
              </a:lnSpc>
            </a:pPr>
            <a:r>
              <a:rPr lang="en-US" sz="3600">
                <a:solidFill>
                  <a:srgbClr val="0D0D0D"/>
                </a:solidFill>
                <a:latin typeface="Times New Roman"/>
                <a:ea typeface="Times New Roman"/>
                <a:cs typeface="Times New Roman"/>
                <a:sym typeface="Times New Roman"/>
              </a:rPr>
              <a:t>Performance by rating it.</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Create pivot table to analysis what are the</a:t>
            </a:r>
          </a:p>
          <a:p>
            <a:pPr algn="l" marL="651510" indent="-325755" lvl="1">
              <a:lnSpc>
                <a:spcPts val="4320"/>
              </a:lnSpc>
            </a:pPr>
            <a:r>
              <a:rPr lang="en-US" sz="3600">
                <a:solidFill>
                  <a:srgbClr val="0D0D0D"/>
                </a:solidFill>
                <a:latin typeface="Times New Roman"/>
                <a:ea typeface="Times New Roman"/>
                <a:cs typeface="Times New Roman"/>
                <a:sym typeface="Times New Roman"/>
              </a:rPr>
              <a:t>Fields that you going to insert for business </a:t>
            </a:r>
          </a:p>
          <a:p>
            <a:pPr algn="l" marL="651510" indent="-325755" lvl="1">
              <a:lnSpc>
                <a:spcPts val="4320"/>
              </a:lnSpc>
            </a:pPr>
            <a:r>
              <a:rPr lang="en-US" sz="3600">
                <a:solidFill>
                  <a:srgbClr val="0D0D0D"/>
                </a:solidFill>
                <a:latin typeface="Times New Roman"/>
                <a:ea typeface="Times New Roman"/>
                <a:cs typeface="Times New Roman"/>
                <a:sym typeface="Times New Roman"/>
              </a:rPr>
              <a:t>Purpose.</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According to  this I have inserted gender wise, performance rating, business unit, employ first name</a:t>
            </a:r>
          </a:p>
          <a:p>
            <a:pPr algn="l" marL="651510" indent="-325755" lvl="1">
              <a:lnSpc>
                <a:spcPts val="4320"/>
              </a:lnSpc>
            </a:pPr>
            <a:r>
              <a:rPr lang="en-US" sz="3600">
                <a:solidFill>
                  <a:srgbClr val="0D0D0D"/>
                </a:solidFill>
                <a:latin typeface="Times New Roman"/>
                <a:ea typeface="Times New Roman"/>
                <a:cs typeface="Times New Roman"/>
                <a:sym typeface="Times New Roman"/>
              </a:rPr>
              <a:t>For analyzing the performance of employee.</a:t>
            </a:r>
          </a:p>
          <a:p>
            <a:pPr algn="l" marL="651510" indent="-325755" lvl="1">
              <a:lnSpc>
                <a:spcPts val="4320"/>
              </a:lnSpc>
            </a:pPr>
          </a:p>
          <a:p>
            <a:pPr algn="l" marL="651510" indent="-325755" lvl="1">
              <a:lnSpc>
                <a:spcPts val="4320"/>
              </a:lnSpc>
            </a:pPr>
          </a:p>
          <a:p>
            <a:pPr algn="l" marL="651510" indent="-325755" lvl="1">
              <a:lnSpc>
                <a:spcPts val="4320"/>
              </a:lnSpc>
            </a:pPr>
            <a:r>
              <a:rPr lang="en-US" sz="3600">
                <a:solidFill>
                  <a:srgbClr val="0D0D0D"/>
                </a:solidFill>
                <a:latin typeface="Times New Roman"/>
                <a:ea typeface="Times New Roman"/>
                <a:cs typeface="Times New Roman"/>
                <a:sym typeface="Times New Roman"/>
              </a:rPr>
              <a:t> </a:t>
            </a:r>
          </a:p>
          <a:p>
            <a:pPr algn="l" marL="651510" indent="-325755" lvl="1">
              <a:lnSpc>
                <a:spcPts val="43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699025" y="2543174"/>
            <a:ext cx="13602760" cy="7166832"/>
            <a:chOff x="0" y="0"/>
            <a:chExt cx="18137014" cy="9555776"/>
          </a:xfrm>
        </p:grpSpPr>
        <p:sp>
          <p:nvSpPr>
            <p:cNvPr name="Freeform 25" id="25"/>
            <p:cNvSpPr/>
            <p:nvPr/>
          </p:nvSpPr>
          <p:spPr>
            <a:xfrm flipH="false" flipV="false" rot="0">
              <a:off x="0" y="0"/>
              <a:ext cx="18136997" cy="9555734"/>
            </a:xfrm>
            <a:custGeom>
              <a:avLst/>
              <a:gdLst/>
              <a:ahLst/>
              <a:cxnLst/>
              <a:rect r="r" b="b" t="t" l="l"/>
              <a:pathLst>
                <a:path h="9555734" w="18136997">
                  <a:moveTo>
                    <a:pt x="0" y="0"/>
                  </a:moveTo>
                  <a:lnTo>
                    <a:pt x="18136997" y="0"/>
                  </a:lnTo>
                  <a:lnTo>
                    <a:pt x="18136997" y="9555734"/>
                  </a:lnTo>
                  <a:lnTo>
                    <a:pt x="0" y="9555734"/>
                  </a:lnTo>
                  <a:lnTo>
                    <a:pt x="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31" id="31"/>
          <p:cNvSpPr/>
          <p:nvPr/>
        </p:nvSpPr>
        <p:spPr>
          <a:xfrm flipH="false" flipV="false" rot="0">
            <a:off x="699026" y="2543174"/>
            <a:ext cx="13602760" cy="7443789"/>
          </a:xfrm>
          <a:custGeom>
            <a:avLst/>
            <a:gdLst/>
            <a:ahLst/>
            <a:cxnLst/>
            <a:rect r="r" b="b" t="t" l="l"/>
            <a:pathLst>
              <a:path h="7443789" w="13602760">
                <a:moveTo>
                  <a:pt x="0" y="0"/>
                </a:moveTo>
                <a:lnTo>
                  <a:pt x="13602760" y="0"/>
                </a:lnTo>
                <a:lnTo>
                  <a:pt x="13602760" y="7443788"/>
                </a:lnTo>
                <a:lnTo>
                  <a:pt x="0" y="7443788"/>
                </a:lnTo>
                <a:lnTo>
                  <a:pt x="0" y="0"/>
                </a:lnTo>
                <a:close/>
              </a:path>
            </a:pathLst>
          </a:custGeom>
          <a:blipFill>
            <a:blip r:embed="rId3"/>
            <a:stretch>
              <a:fillRect l="0" t="-3006" r="0" b="-3006"/>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5" id="25"/>
          <p:cNvSpPr txBox="true"/>
          <p:nvPr/>
        </p:nvSpPr>
        <p:spPr>
          <a:xfrm rot="0">
            <a:off x="5403273" y="2533649"/>
            <a:ext cx="9918596" cy="506116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it’s ueed find the missing value</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Sort &amp;filter:  It is used remove missing value and to fill it.</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IPS: This formula is used for multiple condition</a:t>
            </a:r>
          </a:p>
          <a:p>
            <a:pPr algn="l">
              <a:lnSpc>
                <a:spcPts val="3240"/>
              </a:lnSpc>
            </a:pPr>
            <a:r>
              <a:rPr lang="en-US" sz="2700" spc="25">
                <a:solidFill>
                  <a:srgbClr val="000000"/>
                </a:solidFill>
                <a:latin typeface="TT Rounds Condensed"/>
                <a:ea typeface="TT Rounds Condensed"/>
                <a:cs typeface="TT Rounds Condensed"/>
                <a:sym typeface="TT Rounds Condensed"/>
              </a:rPr>
              <a:t>And to rate the employee performance through this formula</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Pivot table: It is used to summarize  what we have done.</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Graph: This  is used for visual</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705447" y="1846109"/>
            <a:ext cx="11237675" cy="5042565"/>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Employee=kaggle</a:t>
            </a:r>
          </a:p>
          <a:p>
            <a:pPr algn="l">
              <a:lnSpc>
                <a:spcPts val="3240"/>
              </a:lnSpc>
            </a:pPr>
            <a:r>
              <a:rPr lang="en-US" sz="2700" spc="25">
                <a:solidFill>
                  <a:srgbClr val="000000"/>
                </a:solidFill>
                <a:latin typeface="TT Rounds Condensed"/>
                <a:ea typeface="TT Rounds Condensed"/>
                <a:cs typeface="TT Rounds Condensed"/>
                <a:sym typeface="TT Rounds Condensed"/>
              </a:rPr>
              <a:t>26 features </a:t>
            </a:r>
          </a:p>
          <a:p>
            <a:pPr algn="l">
              <a:lnSpc>
                <a:spcPts val="3240"/>
              </a:lnSpc>
            </a:pPr>
            <a:r>
              <a:rPr lang="en-US" sz="2700" spc="25">
                <a:solidFill>
                  <a:srgbClr val="000000"/>
                </a:solidFill>
                <a:latin typeface="TT Rounds Condensed"/>
                <a:ea typeface="TT Rounds Condensed"/>
                <a:cs typeface="TT Rounds Condensed"/>
                <a:sym typeface="TT Rounds Condensed"/>
              </a:rPr>
              <a:t>9 features</a:t>
            </a:r>
          </a:p>
          <a:p>
            <a:pPr algn="l">
              <a:lnSpc>
                <a:spcPts val="3240"/>
              </a:lnSpc>
            </a:pPr>
            <a:r>
              <a:rPr lang="en-US" sz="2700" spc="25">
                <a:solidFill>
                  <a:srgbClr val="000000"/>
                </a:solidFill>
                <a:latin typeface="TT Rounds Condensed"/>
                <a:ea typeface="TT Rounds Condensed"/>
                <a:cs typeface="TT Rounds Condensed"/>
                <a:sym typeface="TT Rounds Condensed"/>
              </a:rPr>
              <a:t>Employ Id  : Number</a:t>
            </a:r>
          </a:p>
          <a:p>
            <a:pPr algn="l">
              <a:lnSpc>
                <a:spcPts val="3240"/>
              </a:lnSpc>
            </a:pPr>
            <a:r>
              <a:rPr lang="en-US" sz="2700" spc="25">
                <a:solidFill>
                  <a:srgbClr val="000000"/>
                </a:solidFill>
                <a:latin typeface="TT Rounds Condensed"/>
                <a:ea typeface="TT Rounds Condensed"/>
                <a:cs typeface="TT Rounds Condensed"/>
                <a:sym typeface="TT Rounds Condensed"/>
              </a:rPr>
              <a:t>Name: Text </a:t>
            </a:r>
          </a:p>
          <a:p>
            <a:pPr algn="l">
              <a:lnSpc>
                <a:spcPts val="3240"/>
              </a:lnSpc>
            </a:pPr>
            <a:r>
              <a:rPr lang="en-US" sz="2700" spc="25">
                <a:solidFill>
                  <a:srgbClr val="000000"/>
                </a:solidFill>
                <a:latin typeface="TT Rounds Condensed"/>
                <a:ea typeface="TT Rounds Condensed"/>
                <a:cs typeface="TT Rounds Condensed"/>
                <a:sym typeface="TT Rounds Condensed"/>
              </a:rPr>
              <a:t>Business unit: Text</a:t>
            </a:r>
          </a:p>
          <a:p>
            <a:pPr algn="l">
              <a:lnSpc>
                <a:spcPts val="3240"/>
              </a:lnSpc>
            </a:pPr>
            <a:r>
              <a:rPr lang="en-US" sz="2700" spc="25">
                <a:solidFill>
                  <a:srgbClr val="000000"/>
                </a:solidFill>
                <a:latin typeface="TT Rounds Condensed"/>
                <a:ea typeface="TT Rounds Condensed"/>
                <a:cs typeface="TT Rounds Condensed"/>
                <a:sym typeface="TT Rounds Condensed"/>
              </a:rPr>
              <a:t>Employee type: full time, contract, part time</a:t>
            </a:r>
          </a:p>
          <a:p>
            <a:pPr algn="l">
              <a:lnSpc>
                <a:spcPts val="3240"/>
              </a:lnSpc>
            </a:pPr>
            <a:r>
              <a:rPr lang="en-US" sz="2700" spc="25">
                <a:solidFill>
                  <a:srgbClr val="000000"/>
                </a:solidFill>
                <a:latin typeface="TT Rounds Condensed"/>
                <a:ea typeface="TT Rounds Condensed"/>
                <a:cs typeface="TT Rounds Condensed"/>
                <a:sym typeface="TT Rounds Condensed"/>
              </a:rPr>
              <a:t>Performance level: Very high, High,Med,Low</a:t>
            </a:r>
          </a:p>
          <a:p>
            <a:pPr algn="l">
              <a:lnSpc>
                <a:spcPts val="3240"/>
              </a:lnSpc>
            </a:pPr>
            <a:r>
              <a:rPr lang="en-US" sz="2700" spc="25">
                <a:solidFill>
                  <a:srgbClr val="000000"/>
                </a:solidFill>
                <a:latin typeface="TT Rounds Condensed"/>
                <a:ea typeface="TT Rounds Condensed"/>
                <a:cs typeface="TT Rounds Condensed"/>
                <a:sym typeface="TT Rounds Condensed"/>
              </a:rPr>
              <a:t>Gender: male, female</a:t>
            </a:r>
          </a:p>
          <a:p>
            <a:pPr algn="l">
              <a:lnSpc>
                <a:spcPts val="3240"/>
              </a:lnSpc>
            </a:pPr>
          </a:p>
          <a:p>
            <a:pPr algn="l">
              <a:lnSpc>
                <a:spcPts val="3240"/>
              </a:lnSpc>
            </a:pPr>
          </a:p>
          <a:p>
            <a:pPr algn="l">
              <a:lnSpc>
                <a:spcPts val="32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972770" y="1659899"/>
            <a:ext cx="12966114" cy="6289061"/>
          </a:xfrm>
          <a:prstGeom prst="rect">
            <a:avLst/>
          </a:prstGeom>
        </p:spPr>
        <p:txBody>
          <a:bodyPr anchor="t" rtlCol="false" tIns="0" lIns="0" bIns="0" rIns="0">
            <a:spAutoFit/>
          </a:bodyPr>
          <a:lstStyle/>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Collect the data which you are going to use it.</a:t>
            </a:r>
          </a:p>
          <a:p>
            <a:pPr algn="l" marL="488632" indent="-244316" lvl="1">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Select the column and fill it with color so it can be identified.</a:t>
            </a:r>
          </a:p>
          <a:p>
            <a:pPr algn="l" marL="488632" indent="-244316" lvl="1">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If there is missing number in seIected column use conditional formatting</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To fill it.  Click on highlight in that more rules click on blank and choose format and click on the any color that you want to fill on the blanks.</a:t>
            </a:r>
          </a:p>
          <a:p>
            <a:pPr algn="l" marL="488632" indent="-244316" lvl="1">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If you want to identify the missing value click on sort&amp;filter to remove the blanks it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fill the blank. Click on the column which has blank value&amp; click on sort &amp;filter</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In that click no fill to remove the blank.</a:t>
            </a:r>
          </a:p>
          <a:p>
            <a:pPr algn="l" marL="488632" indent="-244316" lvl="1">
              <a:lnSpc>
                <a:spcPts val="3240"/>
              </a:lnSpc>
            </a:pPr>
          </a:p>
          <a:p>
            <a:pPr algn="l" marL="488632" indent="-244316" lvl="1">
              <a:lnSpc>
                <a:spcPts val="3240"/>
              </a:lnSpc>
            </a:pPr>
          </a:p>
          <a:p>
            <a:pPr algn="l" marL="488632" indent="-244316" lvl="1">
              <a:lnSpc>
                <a:spcPts val="3240"/>
              </a:lnSpc>
            </a:pPr>
          </a:p>
          <a:p>
            <a:pPr algn="l" marL="488632" indent="-244316" lvl="1">
              <a:lnSpc>
                <a:spcPts val="32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DAGSVhJtoyM</dc:identifier>
  <dcterms:modified xsi:type="dcterms:W3CDTF">2011-08-01T06:04:30Z</dcterms:modified>
  <cp:revision>1</cp:revision>
  <dc:title>AKASH R TNDSC ppt.pptx</dc:title>
</cp:coreProperties>
</file>