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2" r:id="rId4"/>
    <p:sldId id="273" r:id="rId5"/>
    <p:sldId id="274" r:id="rId6"/>
    <p:sldId id="271" r:id="rId7"/>
    <p:sldId id="275" r:id="rId8"/>
    <p:sldId id="256" r:id="rId9"/>
    <p:sldId id="258" r:id="rId10"/>
    <p:sldId id="259" r:id="rId11"/>
    <p:sldId id="260" r:id="rId12"/>
    <p:sldId id="263" r:id="rId13"/>
    <p:sldId id="278" r:id="rId14"/>
    <p:sldId id="276" r:id="rId15"/>
    <p:sldId id="262" r:id="rId16"/>
    <p:sldId id="277" r:id="rId17"/>
    <p:sldId id="264" r:id="rId18"/>
    <p:sldId id="265" r:id="rId19"/>
    <p:sldId id="266" r:id="rId20"/>
    <p:sldId id="267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82"/>
    <a:srgbClr val="C55776"/>
    <a:srgbClr val="61CB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3E3957-C02E-3C04-1EA1-B1557EFBC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5866E99A-2E6D-9C3F-E473-23A2EB237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FAEFC73-0FFE-91FE-C47A-15DA052EA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B3FB-25D1-4454-B7F5-6FF2FF08FB1D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7B665BE-E00D-AC08-9347-14AF0BA5C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ADD18AD-198F-5B3D-5F50-18019D5E1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DECD-2B08-45DC-9F04-09321DAE2E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116484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1458FDA-503C-867E-CABD-DF8D8176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F798D822-B352-33D6-4F40-987EDBF27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D576BFF-0894-CFED-D3E8-FF18739B2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B3FB-25D1-4454-B7F5-6FF2FF08FB1D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6D30DB2-127E-8B9E-FB5C-7A5AEDB7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D6E93F4-921E-652B-51EF-F5077AFB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DECD-2B08-45DC-9F04-09321DAE2E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78404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ABD80D4C-2F71-B959-E5BB-CE90FB596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DEE2D2F1-0CDC-B34A-F5D0-00AAE0AB8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2AB776B5-3960-3A10-9B3A-44E6ECAC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B3FB-25D1-4454-B7F5-6FF2FF08FB1D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CE7CE7B8-3033-E92D-A575-0D5B50494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567DA5A-2528-6C20-0FF3-EA908F43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DECD-2B08-45DC-9F04-09321DAE2E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47150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0396D3-9D87-8766-AFBB-B0847A485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89285F9-BD07-8870-73BE-17285BFC5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5F88ABD-643E-7E72-0DFE-2E650D0EC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B3FB-25D1-4454-B7F5-6FF2FF08FB1D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7FC6605-A330-CBC3-F2E0-BBD1D5CD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29DC668F-26BB-0AFF-1350-75A138BA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DECD-2B08-45DC-9F04-09321DAE2E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70434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D4AAD8F-D9D8-C926-C6A7-6BEF14E7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62FE2708-FFAC-3581-2168-440575E97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04F79B8-8248-59CA-1B78-A6920E6A3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B3FB-25D1-4454-B7F5-6FF2FF08FB1D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88C2987-31F5-C494-211C-801A7C174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D47D02F-40B9-82BA-09AF-811DD9B0A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DECD-2B08-45DC-9F04-09321DAE2E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8572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3F853E-EDC2-9537-6D56-6BF9ECAA2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889019-CBD0-975B-09A0-F2CCD9EB5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3D7F90DC-51F9-534D-BCBC-E0A9A5B15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E27FB4E-E0D6-E6B0-35CA-9489AF29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B3FB-25D1-4454-B7F5-6FF2FF08FB1D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DB7C230-7ED2-4C08-D7B4-1A41556B6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22032351-3D7F-B576-32C1-248CB92B1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DECD-2B08-45DC-9F04-09321DAE2E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077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86410B-07F9-CFE7-A1AD-1C56BF16F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B0DC9C0-5E31-4CB3-94AB-BA2481F48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00354C2-C973-4DF5-DFF0-9FB8AE7A9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D225AF48-CF82-C492-0EC4-1E602A203E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BC6D3CF1-1663-F8B8-8688-90A6AE059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12B76136-2DBE-79C4-11A2-0BA18BA2E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B3FB-25D1-4454-B7F5-6FF2FF08FB1D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83D845BE-E04C-71F6-9E70-9826ADE7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933FB0D8-F876-FB8E-D9FC-4880F81A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DECD-2B08-45DC-9F04-09321DAE2E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26159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C331079-71D3-6349-32C7-C499DFF94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A3096EB4-6F94-586C-1EE6-0C65C6AB6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B3FB-25D1-4454-B7F5-6FF2FF08FB1D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08492E16-6733-5AAE-B3AC-5A0544A03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D7098D1-06E6-D421-36D5-0E5C255AA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DECD-2B08-45DC-9F04-09321DAE2E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46905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383BAA3A-6B69-AF22-108B-B891FDB50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B3FB-25D1-4454-B7F5-6FF2FF08FB1D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9DABB10-259E-55EE-F19F-0F15E8A1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3D6FA17B-FFB4-A35B-55DB-FA4FD13C8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DECD-2B08-45DC-9F04-09321DAE2E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06888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963A7E-24DB-26ED-9672-D01DBAD8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12E6C7E-F2DC-01E6-8439-6C6B3EC0E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3247CCD7-9BDE-7DE2-4CFA-1AAC2A308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514CD59-807D-6EE5-20E9-B1375BFFA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B3FB-25D1-4454-B7F5-6FF2FF08FB1D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30F502D-1DE1-E096-2315-604F0A9AA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6FC3E87-4B84-660F-1E41-A976F8842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DECD-2B08-45DC-9F04-09321DAE2E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22828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C991E02-7E89-C590-E2CD-397079315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A758F199-8A36-6E9D-6EC5-8ACC6457BA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51E2C41-9BC6-A76C-13C4-20E0FB755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7A193D6-CE1F-4B93-FC36-A7922098D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5B3FB-25D1-4454-B7F5-6FF2FF08FB1D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589BBB95-5AA5-022C-4A06-CD00C872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DEA27AF-9C83-A5B4-4C54-E9305351F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0EDECD-2B08-45DC-9F04-09321DAE2E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1651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CE432F23-F11F-EF77-E671-BAC13DAFD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DCC29FE5-B159-8960-4FD0-CA94558E6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68088AC-09CF-41A1-F0BA-0B38E9863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85B3FB-25D1-4454-B7F5-6FF2FF08FB1D}" type="datetimeFigureOut">
              <a:rPr lang="sv-SE" smtClean="0"/>
              <a:t>2025-05-15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B8EBB93-28D7-4DC7-583C-4103BF5DF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16B3AF3-537F-B032-3A37-60E05859E6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0EDECD-2B08-45DC-9F04-09321DAE2EA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2310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9" name="Rectangle 208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" name="Picture 204" descr="101010 data linjer till oändlighet">
            <a:extLst>
              <a:ext uri="{FF2B5EF4-FFF2-40B4-BE49-F238E27FC236}">
                <a16:creationId xmlns:a16="http://schemas.microsoft.com/office/drawing/2014/main" id="{CCE727CB-4486-D95C-ECD7-44B284810D9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3128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5B17E05F-B2A8-55E8-7195-C91CCBA2E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sv-SE" sz="5200">
                <a:solidFill>
                  <a:srgbClr val="FFFFFF"/>
                </a:solidFill>
              </a:rPr>
              <a:t>CustomGPT – Kunskapsbas &amp; data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639B6C42-A69B-C7B7-5107-8C797EA73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Nyckeln till en smart och specialiserad AI</a:t>
            </a:r>
          </a:p>
        </p:txBody>
      </p:sp>
    </p:spTree>
    <p:extLst>
      <p:ext uri="{BB962C8B-B14F-4D97-AF65-F5344CB8AC3E}">
        <p14:creationId xmlns:p14="http://schemas.microsoft.com/office/powerpoint/2010/main" val="320148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B677FE7-9016-A91C-47DC-72679BCFB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bra data för en </a:t>
            </a:r>
            <a:r>
              <a:rPr lang="sv-SE" dirty="0" err="1"/>
              <a:t>CustomGPT</a:t>
            </a:r>
            <a:r>
              <a:rPr lang="sv-SE" dirty="0"/>
              <a:t>?</a:t>
            </a:r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9088A13-805A-3B7D-0775-951044C26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5756" y="1536867"/>
            <a:ext cx="5181600" cy="4351338"/>
          </a:xfrm>
        </p:spPr>
        <p:txBody>
          <a:bodyPr>
            <a:normAutofit/>
          </a:bodyPr>
          <a:lstStyle/>
          <a:p>
            <a:r>
              <a:rPr lang="sv-SE" sz="2400" b="1" dirty="0"/>
              <a:t>Att packa inför en resa:</a:t>
            </a:r>
            <a:br>
              <a:rPr lang="sv-SE" sz="2400" dirty="0"/>
            </a:br>
            <a:r>
              <a:rPr lang="sv-SE" sz="2400" dirty="0"/>
              <a:t>Om du packar för en skidresa, tar du med varma kläder och utrustning som är relevant.</a:t>
            </a:r>
          </a:p>
          <a:p>
            <a:r>
              <a:rPr lang="sv-SE" sz="2400" b="1" dirty="0"/>
              <a:t>Packa smart:</a:t>
            </a:r>
            <a:r>
              <a:rPr lang="sv-SE" sz="2400" dirty="0"/>
              <a:t> Lägg det viktigaste överst – slipper riva upp hela väskan.</a:t>
            </a:r>
          </a:p>
          <a:p>
            <a:r>
              <a:rPr lang="sv-SE" sz="2400" dirty="0"/>
              <a:t>Om du tar med badkläder och </a:t>
            </a:r>
            <a:r>
              <a:rPr lang="sv-SE" sz="2400" dirty="0" err="1"/>
              <a:t>flip</a:t>
            </a:r>
            <a:r>
              <a:rPr lang="sv-SE" sz="2400" dirty="0"/>
              <a:t>-flops på skidresan, tar de bara plats och förvirrar.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9FC9D4F8-D3C2-0018-1A95-F9BAA5FB18FF}"/>
              </a:ext>
            </a:extLst>
          </p:cNvPr>
          <p:cNvSpPr txBox="1"/>
          <p:nvPr/>
        </p:nvSpPr>
        <p:spPr>
          <a:xfrm>
            <a:off x="423717" y="1825625"/>
            <a:ext cx="5359401" cy="2585323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sv-SE" dirty="0"/>
              <a:t>Bra data är: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Tydligt strukturerad &amp; organiserad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FAQ – </a:t>
            </a:r>
            <a:r>
              <a:rPr lang="sv-SE" dirty="0" err="1"/>
              <a:t>Frequently</a:t>
            </a:r>
            <a:r>
              <a:rPr lang="sv-SE" dirty="0"/>
              <a:t> </a:t>
            </a:r>
            <a:r>
              <a:rPr lang="sv-SE" dirty="0" err="1"/>
              <a:t>asked</a:t>
            </a:r>
            <a:r>
              <a:rPr lang="sv-SE" dirty="0"/>
              <a:t> </a:t>
            </a:r>
            <a:r>
              <a:rPr lang="sv-SE" dirty="0" err="1"/>
              <a:t>questions</a:t>
            </a:r>
            <a:endParaRPr lang="sv-S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Över &amp; underrubriker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Tabeller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sv-SE" dirty="0"/>
              <a:t>Genomtänkt namngivning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v-SE" dirty="0"/>
              <a:t>Relevant och direkt kopplad till AI-modellens syfte.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v-SE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038A454-9278-91E8-D8FA-2E8F505FD8CE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506844" y="4545885"/>
            <a:ext cx="5359401" cy="1877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altLang="sv-S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v-SE" altLang="sv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Kategorisera (kläder, utrustning) = Sektioner i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v-SE" altLang="sv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Prioritera viktigast (vantar överst) = Nyckelinformation lättillgänglig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v-SE" altLang="sv-S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Undvik irrelevans (badkläder på skidresa) = Undvik dålig, onödig data.</a:t>
            </a:r>
          </a:p>
        </p:txBody>
      </p:sp>
      <p:pic>
        <p:nvPicPr>
          <p:cNvPr id="8" name="Bildobjekt 7" descr="En bild som visar Grafik, grafisk design, skärmbild, Teckensnitt&#10;&#10;Automatiskt genererad beskrivning">
            <a:extLst>
              <a:ext uri="{FF2B5EF4-FFF2-40B4-BE49-F238E27FC236}">
                <a16:creationId xmlns:a16="http://schemas.microsoft.com/office/drawing/2014/main" id="{94939A61-DCA8-1513-06EF-6F6F0B07E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16272">
            <a:off x="9719876" y="4797015"/>
            <a:ext cx="1838120" cy="183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211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1EB6072-F123-065D-7907-116904EEB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är dålig data?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5B9C1F2-673B-221B-92A6-D7833DE2134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sv-SE" dirty="0"/>
              <a:t>Ostrukturerad text</a:t>
            </a:r>
          </a:p>
          <a:p>
            <a:r>
              <a:rPr lang="sv-SE" dirty="0"/>
              <a:t>Ordbajsande</a:t>
            </a:r>
          </a:p>
          <a:p>
            <a:r>
              <a:rPr lang="sv-SE" dirty="0"/>
              <a:t>Bilder i PDF – Kan inte avläsas</a:t>
            </a:r>
          </a:p>
          <a:p>
            <a:r>
              <a:rPr lang="sv-SE" dirty="0"/>
              <a:t>Irrelevanta källor</a:t>
            </a:r>
          </a:p>
          <a:p>
            <a:r>
              <a:rPr lang="sv-SE" dirty="0"/>
              <a:t>Felaktig/föråldrad data</a:t>
            </a:r>
          </a:p>
          <a:p>
            <a:r>
              <a:rPr lang="sv-SE" dirty="0"/>
              <a:t>Dubbeldata - Förvirrar</a:t>
            </a:r>
          </a:p>
          <a:p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5DCB7438-6EF6-D9B9-1964-BB6E2B4B2AC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sv-SE" dirty="0"/>
              <a:t>En FAQ där frågor och svar är otydliga, t.ex. "Vilken är den bästa modellen?”</a:t>
            </a:r>
          </a:p>
          <a:p>
            <a:r>
              <a:rPr lang="sv-SE" dirty="0"/>
              <a:t>Data som inkluderar känsliga uppgifter, personuppgifter eller opassande material.</a:t>
            </a:r>
          </a:p>
        </p:txBody>
      </p:sp>
      <p:pic>
        <p:nvPicPr>
          <p:cNvPr id="7" name="Bildobjekt 6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C1BEE199-B225-A393-302A-3B1DE0699D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0448" y="4218727"/>
            <a:ext cx="2274148" cy="2274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60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EA1EE662-AC97-D926-3599-2C2B1B0F5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sv-SE">
                <a:solidFill>
                  <a:schemeClr val="bg1"/>
                </a:solidFill>
              </a:rPr>
              <a:t>Kontextfönster och dess begränsningar</a:t>
            </a:r>
            <a:br>
              <a:rPr lang="sv-SE">
                <a:solidFill>
                  <a:schemeClr val="bg1"/>
                </a:solidFill>
              </a:rPr>
            </a:br>
            <a:r>
              <a:rPr lang="sv-SE">
                <a:solidFill>
                  <a:schemeClr val="bg1"/>
                </a:solidFill>
              </a:rPr>
              <a:t>(just nu, december 2024)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0553B2-98BC-E7F9-52B9-2B578A08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sv-SE" sz="1800" dirty="0">
                <a:solidFill>
                  <a:schemeClr val="bg1"/>
                </a:solidFill>
              </a:rPr>
              <a:t>Hur många tokens (ord, siffror, tecken) kan </a:t>
            </a:r>
            <a:r>
              <a:rPr lang="sv-SE" sz="1800" dirty="0" err="1">
                <a:solidFill>
                  <a:schemeClr val="bg1"/>
                </a:solidFill>
              </a:rPr>
              <a:t>GPTn</a:t>
            </a:r>
            <a:r>
              <a:rPr lang="sv-SE" sz="1800" dirty="0">
                <a:solidFill>
                  <a:schemeClr val="bg1"/>
                </a:solidFill>
              </a:rPr>
              <a:t> totalt innehålla?</a:t>
            </a:r>
          </a:p>
          <a:p>
            <a:pPr lvl="1"/>
            <a:r>
              <a:rPr lang="sv-SE" sz="1800" dirty="0">
                <a:solidFill>
                  <a:schemeClr val="bg1"/>
                </a:solidFill>
              </a:rPr>
              <a:t>32.000 tokens – ca 25.000 ord.</a:t>
            </a:r>
          </a:p>
          <a:p>
            <a:pPr lvl="1"/>
            <a:r>
              <a:rPr lang="sv-SE" sz="1800" dirty="0">
                <a:solidFill>
                  <a:schemeClr val="bg1"/>
                </a:solidFill>
              </a:rPr>
              <a:t>Max 20 filer</a:t>
            </a:r>
          </a:p>
          <a:p>
            <a:pPr lvl="1"/>
            <a:r>
              <a:rPr lang="sv-SE" sz="1800" b="1" dirty="0">
                <a:solidFill>
                  <a:schemeClr val="bg1"/>
                </a:solidFill>
              </a:rPr>
              <a:t>OBS – detta inkluderar kunskapsbasen, GPT beskrivningen, </a:t>
            </a:r>
            <a:r>
              <a:rPr lang="sv-SE" sz="1800" b="1" u="sng" dirty="0">
                <a:solidFill>
                  <a:schemeClr val="bg1"/>
                </a:solidFill>
              </a:rPr>
              <a:t>och</a:t>
            </a:r>
            <a:r>
              <a:rPr lang="sv-SE" sz="1800" b="1" dirty="0">
                <a:solidFill>
                  <a:schemeClr val="bg1"/>
                </a:solidFill>
              </a:rPr>
              <a:t> användarens konversation.</a:t>
            </a:r>
            <a:endParaRPr lang="sv-SE" sz="1800" dirty="0">
              <a:solidFill>
                <a:schemeClr val="bg1"/>
              </a:solidFill>
            </a:endParaRPr>
          </a:p>
          <a:p>
            <a:pPr lvl="1"/>
            <a:r>
              <a:rPr lang="sv-SE" sz="1800" dirty="0">
                <a:solidFill>
                  <a:schemeClr val="bg1"/>
                </a:solidFill>
              </a:rPr>
              <a:t>GPT-beskrivningen = 8000 </a:t>
            </a:r>
            <a:r>
              <a:rPr lang="sv-SE" sz="1800" b="1" dirty="0">
                <a:solidFill>
                  <a:schemeClr val="bg1"/>
                </a:solidFill>
              </a:rPr>
              <a:t>tecken</a:t>
            </a:r>
            <a:r>
              <a:rPr lang="sv-SE" sz="1800" dirty="0">
                <a:solidFill>
                  <a:schemeClr val="bg1"/>
                </a:solidFill>
              </a:rPr>
              <a:t> = 2500 ord.</a:t>
            </a:r>
          </a:p>
          <a:p>
            <a:pPr lvl="1"/>
            <a:r>
              <a:rPr lang="sv-SE" sz="1800" dirty="0">
                <a:solidFill>
                  <a:schemeClr val="bg1"/>
                </a:solidFill>
              </a:rPr>
              <a:t>Max 512MB filstorlek </a:t>
            </a:r>
          </a:p>
          <a:p>
            <a:r>
              <a:rPr lang="sv-SE" sz="1800" dirty="0">
                <a:solidFill>
                  <a:schemeClr val="bg1"/>
                </a:solidFill>
              </a:rPr>
              <a:t>Beroende på din GPT, hur fördelar du ut dessa tokens?</a:t>
            </a:r>
          </a:p>
          <a:p>
            <a:pPr marL="457200" lvl="1" indent="0">
              <a:buNone/>
            </a:pPr>
            <a:endParaRPr lang="sv-SE" sz="13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sv-SE" sz="1300" dirty="0">
              <a:solidFill>
                <a:schemeClr val="bg1"/>
              </a:solidFill>
            </a:endParaRPr>
          </a:p>
          <a:p>
            <a:endParaRPr lang="sv-SE" sz="1300" dirty="0">
              <a:solidFill>
                <a:schemeClr val="bg1"/>
              </a:solidFill>
            </a:endParaRPr>
          </a:p>
          <a:p>
            <a:endParaRPr lang="sv-SE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37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18429BD-F7A8-A4C9-9DC0-CDBCDC37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Vad händer om kontextfönstret fylls?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B62812A-9960-C140-30D3-DA6DC7856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Om användaren fyller kontextfönstret i sin dialog så glömmer modellen bort det första i början av dialogen.</a:t>
            </a:r>
          </a:p>
          <a:p>
            <a:r>
              <a:rPr lang="sv-SE" dirty="0"/>
              <a:t>Modellen kan bli ”överväldigad” och ge fel, irrelevant svar</a:t>
            </a:r>
          </a:p>
          <a:p>
            <a:r>
              <a:rPr lang="sv-SE" dirty="0"/>
              <a:t>Upprepningar, sämre kvalité, feltolkningar</a:t>
            </a:r>
            <a:endParaRPr lang="sv-SE" dirty="0">
              <a:solidFill>
                <a:schemeClr val="bg1"/>
              </a:solidFill>
            </a:endParaRPr>
          </a:p>
          <a:p>
            <a:r>
              <a:rPr lang="sv-SE" sz="2800" dirty="0">
                <a:solidFill>
                  <a:schemeClr val="bg1"/>
                </a:solidFill>
              </a:rPr>
              <a:t>a sin kunskapsbas hos </a:t>
            </a:r>
            <a:endParaRPr lang="sv-SE" sz="2000" dirty="0">
              <a:solidFill>
                <a:schemeClr val="bg1"/>
              </a:solidFill>
            </a:endParaRPr>
          </a:p>
          <a:p>
            <a:r>
              <a:rPr lang="sv-SE" sz="2800" dirty="0"/>
              <a:t>Går att ha sin kunskapsbas hos en tredje-part, använda API</a:t>
            </a:r>
            <a:r>
              <a:rPr lang="sv-SE" sz="2000" dirty="0"/>
              <a:t>.</a:t>
            </a:r>
          </a:p>
          <a:p>
            <a:r>
              <a:rPr lang="sv-SE" dirty="0"/>
              <a:t>Sammanfatta data i förstahand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632277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latshållare för innehåll 4">
            <a:extLst>
              <a:ext uri="{FF2B5EF4-FFF2-40B4-BE49-F238E27FC236}">
                <a16:creationId xmlns:a16="http://schemas.microsoft.com/office/drawing/2014/main" id="{4FA394EC-0F3C-94E9-0A1D-E291A452E29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608137" y="0"/>
            <a:ext cx="8975725" cy="6858000"/>
          </a:xfrm>
        </p:spPr>
      </p:pic>
    </p:spTree>
    <p:extLst>
      <p:ext uri="{BB962C8B-B14F-4D97-AF65-F5344CB8AC3E}">
        <p14:creationId xmlns:p14="http://schemas.microsoft.com/office/powerpoint/2010/main" val="4199878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0B6BBF15-0E8B-26C1-5814-96609E820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sv-SE" dirty="0">
                <a:solidFill>
                  <a:schemeClr val="bg1"/>
                </a:solidFill>
              </a:rPr>
              <a:t>Vad är segmentering? - Indexbok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0548F9D-84E8-B070-CCC6-E08209E5C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1130846"/>
            <a:ext cx="5217173" cy="4351338"/>
          </a:xfrm>
        </p:spPr>
        <p:txBody>
          <a:bodyPr>
            <a:normAutofit/>
          </a:bodyPr>
          <a:lstStyle/>
          <a:p>
            <a:r>
              <a:rPr lang="sv-SE" sz="1600" dirty="0">
                <a:solidFill>
                  <a:schemeClr val="bg1"/>
                </a:solidFill>
              </a:rPr>
              <a:t>Segmentering bryter ner information i mindre, tydliga delar (segment). Det gör det lättare för AI att hitta rätt svar.</a:t>
            </a:r>
          </a:p>
          <a:p>
            <a:r>
              <a:rPr lang="sv-SE" sz="1600" dirty="0">
                <a:solidFill>
                  <a:schemeClr val="bg1"/>
                </a:solidFill>
              </a:rPr>
              <a:t>Exempel:</a:t>
            </a:r>
          </a:p>
          <a:p>
            <a:pPr lvl="1"/>
            <a:r>
              <a:rPr lang="sv-SE" sz="1600" dirty="0">
                <a:solidFill>
                  <a:schemeClr val="bg1"/>
                </a:solidFill>
              </a:rPr>
              <a:t>En butik kan segmentera sin kundbas efter ålder, kön, inkomst eller intressen för att rikta marknadsföring mer effektivt.</a:t>
            </a:r>
          </a:p>
          <a:p>
            <a:pPr lvl="1"/>
            <a:r>
              <a:rPr lang="sv-SE" sz="1600" dirty="0">
                <a:solidFill>
                  <a:schemeClr val="bg1"/>
                </a:solidFill>
              </a:rPr>
              <a:t>Skolan segmenterar ämnen till Svenska, Engelska, Matte.</a:t>
            </a:r>
          </a:p>
          <a:p>
            <a:pPr lvl="2"/>
            <a:r>
              <a:rPr lang="sv-SE" sz="1600" dirty="0">
                <a:solidFill>
                  <a:schemeClr val="bg1"/>
                </a:solidFill>
              </a:rPr>
              <a:t>Matte kan sedan segmenteras till algebra, geometri och statistik.</a:t>
            </a:r>
          </a:p>
          <a:p>
            <a:pPr lvl="3"/>
            <a:r>
              <a:rPr lang="sv-SE" sz="1600" dirty="0">
                <a:solidFill>
                  <a:schemeClr val="bg1"/>
                </a:solidFill>
              </a:rPr>
              <a:t>Algebra segmenteras till ekvationer, funktioner</a:t>
            </a:r>
          </a:p>
          <a:p>
            <a:pPr lvl="3"/>
            <a:r>
              <a:rPr lang="sv-SE" sz="1600" dirty="0">
                <a:solidFill>
                  <a:schemeClr val="bg1"/>
                </a:solidFill>
              </a:rPr>
              <a:t>Geometri – Trigonometri, 2D/3D</a:t>
            </a:r>
          </a:p>
          <a:p>
            <a:pPr lvl="3"/>
            <a:r>
              <a:rPr lang="sv-SE" sz="1600" dirty="0">
                <a:solidFill>
                  <a:schemeClr val="bg1"/>
                </a:solidFill>
              </a:rPr>
              <a:t>Statistik – Sannolikhet, diagram, grafer, tabeller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538709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>
            <a:extLst>
              <a:ext uri="{FF2B5EF4-FFF2-40B4-BE49-F238E27FC236}">
                <a16:creationId xmlns:a16="http://schemas.microsoft.com/office/drawing/2014/main" id="{1DC3DCCA-CE78-5983-9FF0-E510BD8B3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4126915" cy="2707836"/>
          </a:xfrm>
          <a:prstGeom prst="rect">
            <a:avLst/>
          </a:prstGeom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B9AED9D5-36F6-94EC-EE3F-5D0556548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76472"/>
            <a:ext cx="6547224" cy="849221"/>
          </a:xfrm>
          <a:prstGeom prst="rect">
            <a:avLst/>
          </a:prstGeom>
        </p:spPr>
      </p:pic>
      <p:pic>
        <p:nvPicPr>
          <p:cNvPr id="9" name="Bildobjekt 8">
            <a:extLst>
              <a:ext uri="{FF2B5EF4-FFF2-40B4-BE49-F238E27FC236}">
                <a16:creationId xmlns:a16="http://schemas.microsoft.com/office/drawing/2014/main" id="{A91C6F67-080E-5B71-6681-54BF8B44C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3988341"/>
            <a:ext cx="10345058" cy="849221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3C3C6033-1DB6-36DC-3D4D-06666E828A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" y="5214263"/>
            <a:ext cx="8312367" cy="128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1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0AA807E-8FD4-75D4-764F-1FE23119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Verktyg för datainsamling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B7CD71-67D4-BB57-3516-EC462F31C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Firecrawler</a:t>
            </a:r>
            <a:endParaRPr lang="sv-SE" dirty="0"/>
          </a:p>
          <a:p>
            <a:r>
              <a:rPr lang="sv-SE" dirty="0"/>
              <a:t>Verktyg: </a:t>
            </a:r>
            <a:r>
              <a:rPr lang="sv-SE" dirty="0" err="1"/>
              <a:t>BeautifulSoup</a:t>
            </a:r>
            <a:r>
              <a:rPr lang="sv-SE" dirty="0"/>
              <a:t>, </a:t>
            </a:r>
            <a:r>
              <a:rPr lang="sv-SE" dirty="0" err="1"/>
              <a:t>Diffbot</a:t>
            </a:r>
            <a:endParaRPr lang="sv-SE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9C12ABAC-D1A4-8BA3-C25C-98EED98CAF7B}"/>
              </a:ext>
            </a:extLst>
          </p:cNvPr>
          <p:cNvSpPr txBox="1"/>
          <p:nvPr/>
        </p:nvSpPr>
        <p:spPr>
          <a:xfrm>
            <a:off x="635000" y="3556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sv-SE" dirty="0"/>
              <a:t>Verktyg som </a:t>
            </a:r>
            <a:r>
              <a:rPr lang="sv-SE" dirty="0" err="1"/>
              <a:t>webscrapers</a:t>
            </a:r>
            <a:r>
              <a:rPr lang="sv-SE" dirty="0"/>
              <a:t> kan samla in data från internet. Dessa hjälper till att bygga stora, organiserade kunskapsbaser.</a:t>
            </a:r>
          </a:p>
        </p:txBody>
      </p:sp>
    </p:spTree>
    <p:extLst>
      <p:ext uri="{BB962C8B-B14F-4D97-AF65-F5344CB8AC3E}">
        <p14:creationId xmlns:p14="http://schemas.microsoft.com/office/powerpoint/2010/main" val="1230101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1ABD8E7-CA78-25DD-73E4-D20AC8DA3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Nästa lektion: Live-demo, förslag?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D4618E6-14EB-94EF-2C29-C76A3CB2C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0557309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10B3988-8D71-5C44-2A48-011208BAD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Quiz: Testa din kunskap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6E1445E-2305-F1B1-1BDF-F9D621E9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/>
              <a:t>Fråga 1: Vad kännetecknar bra data för en kunskapsbas?</a:t>
            </a:r>
          </a:p>
          <a:p>
            <a:r>
              <a:rPr lang="sv-SE"/>
              <a:t>Fråga 2: Vad innebär segmentering?</a:t>
            </a:r>
          </a:p>
          <a:p>
            <a:r>
              <a:rPr lang="sv-SE"/>
              <a:t>Fråga 3: Vad är ett vanligt problem AI stöter på i en lång text?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AC46A148-BDAB-BAF9-F2B7-01B44064B805}"/>
              </a:ext>
            </a:extLst>
          </p:cNvPr>
          <p:cNvSpPr txBox="1"/>
          <p:nvPr/>
        </p:nvSpPr>
        <p:spPr>
          <a:xfrm>
            <a:off x="635000" y="4699000"/>
            <a:ext cx="7620000" cy="646331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sv-SE"/>
              <a:t>Reflektera över vad du lärt dig. Rätt svar: Bra data är strukturerad och relevant, segmentering delar upp data, AI missar info i mitten av texten.</a:t>
            </a:r>
          </a:p>
        </p:txBody>
      </p:sp>
    </p:spTree>
    <p:extLst>
      <p:ext uri="{BB962C8B-B14F-4D97-AF65-F5344CB8AC3E}">
        <p14:creationId xmlns:p14="http://schemas.microsoft.com/office/powerpoint/2010/main" val="217861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0383" y="0"/>
            <a:ext cx="8451607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0"/>
            <a:ext cx="3745177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5ADE0B0-8ABC-E3B2-E84D-C8DE64DF3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2" y="637762"/>
            <a:ext cx="2190782" cy="5576770"/>
          </a:xfrm>
        </p:spPr>
        <p:txBody>
          <a:bodyPr anchor="t">
            <a:normAutofit/>
          </a:bodyPr>
          <a:lstStyle/>
          <a:p>
            <a:r>
              <a:rPr lang="sv-SE" sz="3600">
                <a:solidFill>
                  <a:schemeClr val="bg1"/>
                </a:solidFill>
              </a:rPr>
              <a:t>Översikt av innehåll</a:t>
            </a:r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B8EAE243-3A9F-4A46-B0D9-04C723A8A1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733" y="643465"/>
            <a:ext cx="4572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1AB20DE-54E7-2F3E-CA95-7A88C5ADB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732" y="850052"/>
            <a:ext cx="6390623" cy="5326911"/>
          </a:xfrm>
        </p:spPr>
        <p:txBody>
          <a:bodyPr>
            <a:normAutofit/>
          </a:bodyPr>
          <a:lstStyle/>
          <a:p>
            <a:r>
              <a:rPr lang="sv-SE" sz="2400" dirty="0"/>
              <a:t>Förra lektionen</a:t>
            </a:r>
          </a:p>
          <a:p>
            <a:r>
              <a:rPr lang="sv-SE" sz="2400" dirty="0"/>
              <a:t>Vad är en kunskapsbas?</a:t>
            </a:r>
          </a:p>
          <a:p>
            <a:r>
              <a:rPr lang="sv-SE" sz="2400" dirty="0"/>
              <a:t>Varför är de viktiga för AI?</a:t>
            </a:r>
          </a:p>
          <a:p>
            <a:r>
              <a:rPr lang="sv-SE" sz="2400" dirty="0"/>
              <a:t>Vad är bra &amp; dålig data?</a:t>
            </a:r>
          </a:p>
          <a:p>
            <a:r>
              <a:rPr lang="sv-SE" sz="2400" dirty="0"/>
              <a:t>Begränsningar</a:t>
            </a:r>
          </a:p>
          <a:p>
            <a:r>
              <a:rPr lang="sv-SE" sz="2400" dirty="0"/>
              <a:t>Web-</a:t>
            </a:r>
            <a:r>
              <a:rPr lang="sv-SE" sz="2400" dirty="0" err="1"/>
              <a:t>crawler</a:t>
            </a:r>
            <a:r>
              <a:rPr lang="sv-SE" sz="2400" dirty="0"/>
              <a:t>/</a:t>
            </a:r>
            <a:r>
              <a:rPr lang="sv-SE" sz="2400" dirty="0" err="1"/>
              <a:t>scraper</a:t>
            </a:r>
            <a:endParaRPr lang="sv-SE" sz="2400" dirty="0"/>
          </a:p>
          <a:p>
            <a:r>
              <a:rPr lang="sv-SE" sz="2400" dirty="0"/>
              <a:t>Hur bearbetar och optimerar man sin kunskapsbas?</a:t>
            </a:r>
          </a:p>
          <a:p>
            <a:endParaRPr lang="sv-SE" sz="2400" dirty="0"/>
          </a:p>
          <a:p>
            <a:endParaRPr lang="sv-SE" sz="2400" dirty="0"/>
          </a:p>
          <a:p>
            <a:endParaRPr lang="sv-SE" sz="2400" dirty="0"/>
          </a:p>
        </p:txBody>
      </p:sp>
    </p:spTree>
    <p:extLst>
      <p:ext uri="{BB962C8B-B14F-4D97-AF65-F5344CB8AC3E}">
        <p14:creationId xmlns:p14="http://schemas.microsoft.com/office/powerpoint/2010/main" val="4029437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2C6FB25-F0A5-FD2B-2899-421B3D7C0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Övning: Börja bygga din kunskapsbas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92CAF76-5C9B-15E7-6096-0A01FA445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Hitta källor</a:t>
            </a:r>
          </a:p>
          <a:p>
            <a:pPr lvl="1"/>
            <a:r>
              <a:rPr lang="sv-SE" dirty="0"/>
              <a:t>Hemsidor, egna dokument</a:t>
            </a:r>
          </a:p>
          <a:p>
            <a:r>
              <a:rPr lang="sv-SE" dirty="0"/>
              <a:t>Testa söka källor med </a:t>
            </a:r>
            <a:r>
              <a:rPr lang="sv-SE" dirty="0" err="1"/>
              <a:t>ChatGPT</a:t>
            </a:r>
            <a:r>
              <a:rPr lang="sv-SE" dirty="0"/>
              <a:t> – </a:t>
            </a:r>
            <a:r>
              <a:rPr lang="sv-SE" dirty="0" err="1"/>
              <a:t>webbsök</a:t>
            </a:r>
            <a:endParaRPr lang="sv-SE" dirty="0"/>
          </a:p>
          <a:p>
            <a:r>
              <a:rPr lang="sv-SE" dirty="0"/>
              <a:t>Exempel prompt - </a:t>
            </a:r>
          </a:p>
          <a:p>
            <a:pPr lvl="1"/>
            <a:r>
              <a:rPr lang="sv-SE" dirty="0"/>
              <a:t>Jag ska göra en </a:t>
            </a:r>
            <a:r>
              <a:rPr lang="sv-SE" dirty="0" err="1"/>
              <a:t>CustomGPT</a:t>
            </a:r>
            <a:r>
              <a:rPr lang="sv-SE" dirty="0"/>
              <a:t> åt gymnasieskolan i Piteå. Jag vill att du hjälper mig hitta relevanta källor till min kunskapsbas. Här är funktionerna som jag hoppas implementera i min </a:t>
            </a:r>
            <a:r>
              <a:rPr lang="sv-SE" dirty="0" err="1"/>
              <a:t>CustomGPT</a:t>
            </a:r>
            <a:r>
              <a:rPr lang="sv-SE" dirty="0"/>
              <a:t>: </a:t>
            </a:r>
            <a:br>
              <a:rPr lang="sv-SE" dirty="0"/>
            </a:br>
            <a:r>
              <a:rPr lang="sv-SE" dirty="0"/>
              <a:t>1. Hjälpa elever navigera på skolan, hitta klassrum. </a:t>
            </a:r>
            <a:br>
              <a:rPr lang="sv-SE" dirty="0"/>
            </a:br>
            <a:r>
              <a:rPr lang="sv-SE" dirty="0"/>
              <a:t>2. Dagens skolmat. </a:t>
            </a:r>
            <a:br>
              <a:rPr lang="sv-SE" dirty="0"/>
            </a:br>
            <a:r>
              <a:rPr lang="sv-SE" dirty="0"/>
              <a:t>3. Öppettider - Cafeterian, matsalen, informationen </a:t>
            </a:r>
            <a:br>
              <a:rPr lang="sv-SE" dirty="0"/>
            </a:br>
            <a:r>
              <a:rPr lang="sv-SE" dirty="0"/>
              <a:t>4. Bussavgångar från skolan</a:t>
            </a:r>
          </a:p>
        </p:txBody>
      </p:sp>
    </p:spTree>
    <p:extLst>
      <p:ext uri="{BB962C8B-B14F-4D97-AF65-F5344CB8AC3E}">
        <p14:creationId xmlns:p14="http://schemas.microsoft.com/office/powerpoint/2010/main" val="1164605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tx2">
              <a:lumMod val="75000"/>
              <a:lumOff val="2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5A04CF-97D4-4FF7-B359-C546B1F6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DE7243B-5109-444B-8FAF-7437C66BC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1332" cy="6858000"/>
          </a:xfrm>
          <a:custGeom>
            <a:avLst/>
            <a:gdLst>
              <a:gd name="connsiteX0" fmla="*/ 4421332 w 4421332"/>
              <a:gd name="connsiteY0" fmla="*/ 0 h 6858000"/>
              <a:gd name="connsiteX1" fmla="*/ 69075 w 4421332"/>
              <a:gd name="connsiteY1" fmla="*/ 0 h 6858000"/>
              <a:gd name="connsiteX2" fmla="*/ 35131 w 4421332"/>
              <a:gd name="connsiteY2" fmla="*/ 267128 h 6858000"/>
              <a:gd name="connsiteX3" fmla="*/ 0 w 4421332"/>
              <a:gd name="connsiteY3" fmla="*/ 962845 h 6858000"/>
              <a:gd name="connsiteX4" fmla="*/ 3276103 w 4421332"/>
              <a:gd name="connsiteY4" fmla="*/ 6782205 h 6858000"/>
              <a:gd name="connsiteX5" fmla="*/ 3407923 w 4421332"/>
              <a:gd name="connsiteY5" fmla="*/ 6858000 h 6858000"/>
              <a:gd name="connsiteX6" fmla="*/ 4421332 w 4421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21332" h="6858000">
                <a:moveTo>
                  <a:pt x="442133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442133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C5D6221-DA7B-4611-AA26-7D8E349FD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232227" cy="6858000"/>
          </a:xfrm>
          <a:custGeom>
            <a:avLst/>
            <a:gdLst>
              <a:gd name="connsiteX0" fmla="*/ 0 w 4232227"/>
              <a:gd name="connsiteY0" fmla="*/ 0 h 6858000"/>
              <a:gd name="connsiteX1" fmla="*/ 4161853 w 4232227"/>
              <a:gd name="connsiteY1" fmla="*/ 0 h 6858000"/>
              <a:gd name="connsiteX2" fmla="*/ 4197953 w 4232227"/>
              <a:gd name="connsiteY2" fmla="*/ 284091 h 6858000"/>
              <a:gd name="connsiteX3" fmla="*/ 4232227 w 4232227"/>
              <a:gd name="connsiteY3" fmla="*/ 962844 h 6858000"/>
              <a:gd name="connsiteX4" fmla="*/ 758007 w 4232227"/>
              <a:gd name="connsiteY4" fmla="*/ 6800152 h 6858000"/>
              <a:gd name="connsiteX5" fmla="*/ 645060 w 4232227"/>
              <a:gd name="connsiteY5" fmla="*/ 6858000 h 6858000"/>
              <a:gd name="connsiteX6" fmla="*/ 0 w 423222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232227" h="6858000">
                <a:moveTo>
                  <a:pt x="0" y="0"/>
                </a:moveTo>
                <a:lnTo>
                  <a:pt x="4161853" y="0"/>
                </a:lnTo>
                <a:lnTo>
                  <a:pt x="4197953" y="284091"/>
                </a:lnTo>
                <a:cubicBezTo>
                  <a:pt x="4220617" y="507260"/>
                  <a:pt x="4232227" y="733696"/>
                  <a:pt x="4232227" y="962844"/>
                </a:cubicBezTo>
                <a:cubicBezTo>
                  <a:pt x="4232227" y="3483472"/>
                  <a:pt x="2827409" y="5675986"/>
                  <a:pt x="758007" y="6800152"/>
                </a:cubicBezTo>
                <a:lnTo>
                  <a:pt x="64506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BC02C7E-458D-70A0-3568-82910B40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12489"/>
            <a:ext cx="2871095" cy="2156621"/>
          </a:xfrm>
        </p:spPr>
        <p:txBody>
          <a:bodyPr anchor="t">
            <a:normAutofit/>
          </a:bodyPr>
          <a:lstStyle/>
          <a:p>
            <a:r>
              <a:rPr lang="sv-SE" sz="3100" dirty="0">
                <a:solidFill>
                  <a:srgbClr val="FFFFFF"/>
                </a:solidFill>
              </a:rPr>
              <a:t>Sammanfattning av </a:t>
            </a:r>
            <a:br>
              <a:rPr lang="sv-SE" sz="3100" dirty="0">
                <a:solidFill>
                  <a:srgbClr val="FFFFFF"/>
                </a:solidFill>
              </a:rPr>
            </a:br>
            <a:r>
              <a:rPr lang="sv-SE" sz="3100" dirty="0">
                <a:solidFill>
                  <a:srgbClr val="FFFFFF"/>
                </a:solidFill>
              </a:rPr>
              <a:t>”</a:t>
            </a:r>
            <a:r>
              <a:rPr lang="sv-SE" sz="3100" dirty="0" err="1">
                <a:solidFill>
                  <a:srgbClr val="FFFFFF"/>
                </a:solidFill>
              </a:rPr>
              <a:t>CustomGPT</a:t>
            </a:r>
            <a:r>
              <a:rPr lang="sv-SE" sz="3100" dirty="0">
                <a:solidFill>
                  <a:srgbClr val="FFFFFF"/>
                </a:solidFill>
              </a:rPr>
              <a:t> 101”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FC99642-08D1-34B7-8CE3-1637FA740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98993" y="1412489"/>
            <a:ext cx="2926080" cy="436384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sv-SE" sz="1900" b="1" dirty="0"/>
              <a:t>Vad är </a:t>
            </a:r>
            <a:r>
              <a:rPr lang="sv-SE" sz="1900" b="1" dirty="0" err="1"/>
              <a:t>CustomGPT</a:t>
            </a:r>
            <a:r>
              <a:rPr lang="sv-SE" sz="1900" b="1" dirty="0"/>
              <a:t>?</a:t>
            </a:r>
          </a:p>
          <a:p>
            <a:pPr lvl="1"/>
            <a:r>
              <a:rPr lang="sv-SE" sz="1900" dirty="0"/>
              <a:t>En AI-modell anpassad för specifika syften och målgrupper.</a:t>
            </a:r>
          </a:p>
          <a:p>
            <a:pPr lvl="1"/>
            <a:r>
              <a:rPr lang="sv-SE" sz="1900" dirty="0"/>
              <a:t>Skapas genom att bygga en kunskapsbas och finjustera modellen.</a:t>
            </a:r>
          </a:p>
          <a:p>
            <a:r>
              <a:rPr lang="sv-SE" sz="1900" b="1" dirty="0"/>
              <a:t>Mål med projektet:</a:t>
            </a:r>
          </a:p>
          <a:p>
            <a:pPr lvl="1"/>
            <a:r>
              <a:rPr lang="sv-SE" sz="1900" dirty="0"/>
              <a:t>Skapa en </a:t>
            </a:r>
            <a:r>
              <a:rPr lang="sv-SE" sz="1900" dirty="0" err="1"/>
              <a:t>CustomGPT</a:t>
            </a:r>
            <a:r>
              <a:rPr lang="sv-SE" sz="1900" dirty="0"/>
              <a:t> som har verklig nytta. ”Säljbar”.</a:t>
            </a:r>
          </a:p>
          <a:p>
            <a:endParaRPr lang="sv-SE" sz="1900" dirty="0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378824A-F691-D38D-7CEC-9F9AC50BD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604" y="1412489"/>
            <a:ext cx="2926080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000" b="1" dirty="0"/>
              <a:t>Process:</a:t>
            </a:r>
          </a:p>
          <a:p>
            <a:pPr>
              <a:buFont typeface="+mj-lt"/>
              <a:buAutoNum type="arabicPeriod"/>
            </a:pPr>
            <a:r>
              <a:rPr lang="sv-SE" sz="2000" dirty="0"/>
              <a:t>Välj en idé, definiera målgruppen + finslipa.</a:t>
            </a:r>
          </a:p>
          <a:p>
            <a:pPr>
              <a:buFont typeface="+mj-lt"/>
              <a:buAutoNum type="arabicPeriod"/>
            </a:pPr>
            <a:r>
              <a:rPr lang="sv-SE" sz="2000" dirty="0"/>
              <a:t>Samla och strukturera data.</a:t>
            </a:r>
          </a:p>
          <a:p>
            <a:pPr>
              <a:buFont typeface="+mj-lt"/>
              <a:buAutoNum type="arabicPeriod"/>
            </a:pPr>
            <a:r>
              <a:rPr lang="sv-SE" sz="2000" dirty="0"/>
              <a:t>Bygg och testa modellen i </a:t>
            </a:r>
            <a:r>
              <a:rPr lang="sv-SE" sz="2000"/>
              <a:t>ChatGPT</a:t>
            </a:r>
            <a:r>
              <a:rPr lang="sv-SE" sz="2000" dirty="0"/>
              <a:t> Teams.</a:t>
            </a:r>
          </a:p>
          <a:p>
            <a:pPr>
              <a:buFont typeface="+mj-lt"/>
              <a:buAutoNum type="arabicPeriod"/>
            </a:pPr>
            <a:r>
              <a:rPr lang="sv-SE" sz="2000" dirty="0"/>
              <a:t>Iterera och förbättra modellen.</a:t>
            </a:r>
          </a:p>
          <a:p>
            <a:endParaRPr lang="sv-SE" sz="2000" dirty="0"/>
          </a:p>
        </p:txBody>
      </p:sp>
    </p:spTree>
    <p:extLst>
      <p:ext uri="{BB962C8B-B14F-4D97-AF65-F5344CB8AC3E}">
        <p14:creationId xmlns:p14="http://schemas.microsoft.com/office/powerpoint/2010/main" val="3239321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3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050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ubrik 4">
            <a:extLst>
              <a:ext uri="{FF2B5EF4-FFF2-40B4-BE49-F238E27FC236}">
                <a16:creationId xmlns:a16="http://schemas.microsoft.com/office/drawing/2014/main" id="{DF247060-F798-CEDC-C022-1324D1D17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2488"/>
            <a:ext cx="2899189" cy="4363844"/>
          </a:xfrm>
        </p:spPr>
        <p:txBody>
          <a:bodyPr anchor="t">
            <a:normAutofit/>
          </a:bodyPr>
          <a:lstStyle/>
          <a:p>
            <a:r>
              <a:rPr lang="sv-SE" sz="3100">
                <a:solidFill>
                  <a:srgbClr val="FFFFFF"/>
                </a:solidFill>
              </a:rPr>
              <a:t>Sammanfattning av CustomGPT 101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D744074-B4CB-427F-20A3-ADF6CBAD05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80855" y="1412489"/>
            <a:ext cx="3427283" cy="43638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1700" b="1" dirty="0">
                <a:latin typeface="Arial" panose="020B0604020202020204" pitchFamily="34" charset="0"/>
                <a:cs typeface="Arial" panose="020B0604020202020204" pitchFamily="34" charset="0"/>
              </a:rPr>
              <a:t>Slutleverans: </a:t>
            </a:r>
          </a:p>
          <a:p>
            <a:r>
              <a:rPr lang="sv-SE" sz="1700" dirty="0">
                <a:latin typeface="Arial" panose="020B0604020202020204" pitchFamily="34" charset="0"/>
                <a:cs typeface="Arial" panose="020B0604020202020204" pitchFamily="34" charset="0"/>
              </a:rPr>
              <a:t>Användarmanual</a:t>
            </a:r>
          </a:p>
          <a:p>
            <a:r>
              <a:rPr lang="sv-SE" sz="1700" dirty="0">
                <a:latin typeface="Arial" panose="020B0604020202020204" pitchFamily="34" charset="0"/>
                <a:cs typeface="Arial" panose="020B0604020202020204" pitchFamily="34" charset="0"/>
              </a:rPr>
              <a:t>presentation (muntlig eller skriftlig).</a:t>
            </a:r>
          </a:p>
          <a:p>
            <a:pPr marL="0" indent="0">
              <a:buNone/>
            </a:pPr>
            <a:endParaRPr lang="sv-S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700" b="1" dirty="0">
                <a:latin typeface="Arial" panose="020B0604020202020204" pitchFamily="34" charset="0"/>
                <a:cs typeface="Arial" panose="020B0604020202020204" pitchFamily="34" charset="0"/>
              </a:rPr>
              <a:t>Tid:</a:t>
            </a:r>
          </a:p>
          <a:p>
            <a:pPr marL="0" indent="0">
              <a:buNone/>
            </a:pPr>
            <a:r>
              <a:rPr lang="sv-SE" sz="1700" strike="sngStrike" dirty="0">
                <a:latin typeface="Arial" panose="020B0604020202020204" pitchFamily="34" charset="0"/>
                <a:cs typeface="Arial" panose="020B0604020202020204" pitchFamily="34" charset="0"/>
              </a:rPr>
              <a:t>10 lektionstillfällen </a:t>
            </a:r>
            <a:r>
              <a:rPr lang="sv-SE" sz="1700" dirty="0">
                <a:latin typeface="Arial" panose="020B0604020202020204" pitchFamily="34" charset="0"/>
                <a:cs typeface="Arial" panose="020B0604020202020204" pitchFamily="34" charset="0"/>
              </a:rPr>
              <a:t>++</a:t>
            </a:r>
          </a:p>
          <a:p>
            <a:pPr marL="0" indent="0">
              <a:buNone/>
            </a:pPr>
            <a:endParaRPr lang="sv-S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sv-SE" sz="1700" b="1" dirty="0">
                <a:latin typeface="Arial" panose="020B0604020202020204" pitchFamily="34" charset="0"/>
                <a:cs typeface="Arial" panose="020B0604020202020204" pitchFamily="34" charset="0"/>
              </a:rPr>
              <a:t>Resurser: </a:t>
            </a:r>
          </a:p>
          <a:p>
            <a:r>
              <a:rPr lang="sv-SE" sz="1700" dirty="0">
                <a:latin typeface="Arial" panose="020B0604020202020204" pitchFamily="34" charset="0"/>
                <a:cs typeface="Arial" panose="020B0604020202020204" pitchFamily="34" charset="0"/>
              </a:rPr>
              <a:t>Föreläsningar + handledning</a:t>
            </a:r>
          </a:p>
          <a:p>
            <a:r>
              <a:rPr lang="sv-SE" sz="1700" dirty="0">
                <a:latin typeface="Arial" panose="020B0604020202020204" pitchFamily="34" charset="0"/>
                <a:cs typeface="Arial" panose="020B0604020202020204" pitchFamily="34" charset="0"/>
              </a:rPr>
              <a:t>Live-demo + projektexempel</a:t>
            </a:r>
          </a:p>
          <a:p>
            <a:r>
              <a:rPr lang="sv-SE" sz="1700" dirty="0">
                <a:latin typeface="Arial" panose="020B0604020202020204" pitchFamily="34" charset="0"/>
                <a:cs typeface="Arial" panose="020B0604020202020204" pitchFamily="34" charset="0"/>
              </a:rPr>
              <a:t>Youtube-videos + artiklar</a:t>
            </a:r>
          </a:p>
          <a:p>
            <a:endParaRPr lang="sv-S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v-S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v-SE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sv-SE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Connector 15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1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26CC32BE-DE44-2E78-2DCB-539E866980F9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8451604" y="1412489"/>
            <a:ext cx="3197701" cy="436384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sv-SE" altLang="sv-SE" sz="17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Praktiskt tillämpning av: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Kreativitet och problemlösning.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Prompt </a:t>
            </a:r>
            <a:r>
              <a:rPr kumimoji="0" lang="sv-SE" altLang="sv-SE" sz="17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engineering</a:t>
            </a: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sv-SE" altLang="sv-SE" sz="17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Systematiskt arbetsflöde.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sv-SE" altLang="sv-SE" sz="1700" dirty="0">
                <a:latin typeface="Arial" panose="020B0604020202020204" pitchFamily="34" charset="0"/>
              </a:rPr>
              <a:t>Digitalt </a:t>
            </a:r>
            <a:r>
              <a:rPr lang="sv-SE" altLang="sv-SE" sz="1700" dirty="0" err="1">
                <a:latin typeface="Arial" panose="020B0604020202020204" pitchFamily="34" charset="0"/>
              </a:rPr>
              <a:t>mindset</a:t>
            </a:r>
            <a:endParaRPr kumimoji="0" lang="sv-SE" altLang="sv-SE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2419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8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20CCF33F-20FC-E913-59EA-9F7CD788E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742"/>
            <a:ext cx="10515600" cy="1325563"/>
          </a:xfrm>
        </p:spPr>
        <p:txBody>
          <a:bodyPr>
            <a:normAutofit/>
          </a:bodyPr>
          <a:lstStyle/>
          <a:p>
            <a:r>
              <a:rPr lang="sv-SE">
                <a:solidFill>
                  <a:srgbClr val="FFFFFF"/>
                </a:solidFill>
              </a:rPr>
              <a:t>Tips och vanliga fällor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8AC7E74-844D-48FE-91B6-5F14F6946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178997"/>
            <a:ext cx="5173980" cy="39979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sz="2000" b="1" dirty="0">
                <a:solidFill>
                  <a:srgbClr val="FFFFFF"/>
                </a:solidFill>
              </a:rPr>
              <a:t>Tips:</a:t>
            </a:r>
          </a:p>
          <a:p>
            <a:r>
              <a:rPr lang="sv-SE" sz="2000" dirty="0">
                <a:solidFill>
                  <a:srgbClr val="FFFFFF"/>
                </a:solidFill>
              </a:rPr>
              <a:t>Starta med en MVP – (Minimum </a:t>
            </a:r>
            <a:r>
              <a:rPr lang="sv-SE" sz="2000" dirty="0" err="1">
                <a:solidFill>
                  <a:srgbClr val="FFFFFF"/>
                </a:solidFill>
              </a:rPr>
              <a:t>viable</a:t>
            </a:r>
            <a:r>
              <a:rPr lang="sv-SE" sz="2000" dirty="0">
                <a:solidFill>
                  <a:srgbClr val="FFFFFF"/>
                </a:solidFill>
              </a:rPr>
              <a:t> </a:t>
            </a:r>
            <a:r>
              <a:rPr lang="sv-SE" sz="2000" dirty="0" err="1">
                <a:solidFill>
                  <a:srgbClr val="FFFFFF"/>
                </a:solidFill>
              </a:rPr>
              <a:t>product</a:t>
            </a:r>
            <a:r>
              <a:rPr lang="sv-SE" sz="2000" dirty="0">
                <a:solidFill>
                  <a:srgbClr val="FFFFFF"/>
                </a:solidFill>
              </a:rPr>
              <a:t>)</a:t>
            </a:r>
          </a:p>
          <a:p>
            <a:pPr lvl="1"/>
            <a:r>
              <a:rPr lang="sv-SE" sz="1700" dirty="0">
                <a:solidFill>
                  <a:srgbClr val="FFFFFF"/>
                </a:solidFill>
              </a:rPr>
              <a:t>Fokusera på en specifik funktion som löser ett tydligt problem.</a:t>
            </a:r>
          </a:p>
          <a:p>
            <a:pPr lvl="1"/>
            <a:r>
              <a:rPr lang="sv-SE" sz="1700" dirty="0">
                <a:solidFill>
                  <a:srgbClr val="FFFFFF"/>
                </a:solidFill>
              </a:rPr>
              <a:t>Testa den specifika funktionen innan du implementerar nästa.</a:t>
            </a:r>
          </a:p>
          <a:p>
            <a:r>
              <a:rPr lang="sv-SE" sz="2000" dirty="0">
                <a:solidFill>
                  <a:srgbClr val="FFFFFF"/>
                </a:solidFill>
              </a:rPr>
              <a:t>Börja med liten, men relevant data.</a:t>
            </a:r>
          </a:p>
          <a:p>
            <a:pPr lvl="1"/>
            <a:r>
              <a:rPr lang="sv-SE" sz="1700" dirty="0">
                <a:solidFill>
                  <a:srgbClr val="FFFFFF"/>
                </a:solidFill>
              </a:rPr>
              <a:t>Tillexempel en FAQ, summerat dokument i punkt form.</a:t>
            </a:r>
          </a:p>
          <a:p>
            <a:r>
              <a:rPr lang="sv-SE" sz="2000" dirty="0">
                <a:solidFill>
                  <a:srgbClr val="FFFFFF"/>
                </a:solidFill>
              </a:rPr>
              <a:t>Unik data ökar värdet på din GPT</a:t>
            </a:r>
          </a:p>
          <a:p>
            <a:pPr lvl="1"/>
            <a:r>
              <a:rPr lang="sv-SE" sz="1700" dirty="0">
                <a:solidFill>
                  <a:srgbClr val="FFFFFF"/>
                </a:solidFill>
              </a:rPr>
              <a:t>GPT-4 är tränad på mycket och här även möjlighet att söka på webben. Kan du komma på data som inte redan finns?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DB1B5EA-5913-8712-3F9E-363E903BD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9820" y="2178997"/>
            <a:ext cx="5173980" cy="39979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v-SE" sz="2000" b="1" dirty="0">
                <a:solidFill>
                  <a:srgbClr val="FFFFFF"/>
                </a:solidFill>
              </a:rPr>
              <a:t>Fällor:</a:t>
            </a:r>
          </a:p>
          <a:p>
            <a:r>
              <a:rPr lang="sv-SE" sz="2000" dirty="0">
                <a:solidFill>
                  <a:srgbClr val="FFFFFF"/>
                </a:solidFill>
              </a:rPr>
              <a:t>Förstå uppgiften</a:t>
            </a:r>
            <a:endParaRPr lang="sv-SE" sz="2000" b="1" dirty="0">
              <a:solidFill>
                <a:srgbClr val="FFFFFF"/>
              </a:solidFill>
            </a:endParaRPr>
          </a:p>
          <a:p>
            <a:r>
              <a:rPr lang="sv-SE" sz="2000" dirty="0">
                <a:solidFill>
                  <a:srgbClr val="FFFFFF"/>
                </a:solidFill>
              </a:rPr>
              <a:t>Försöka göra allt själv</a:t>
            </a:r>
          </a:p>
          <a:p>
            <a:pPr lvl="1"/>
            <a:r>
              <a:rPr lang="sv-SE" sz="1700" dirty="0">
                <a:solidFill>
                  <a:srgbClr val="FFFFFF"/>
                </a:solidFill>
              </a:rPr>
              <a:t>Fråga mig!</a:t>
            </a:r>
          </a:p>
          <a:p>
            <a:pPr lvl="1"/>
            <a:r>
              <a:rPr lang="sv-SE" sz="1700" dirty="0">
                <a:solidFill>
                  <a:srgbClr val="FFFFFF"/>
                </a:solidFill>
              </a:rPr>
              <a:t>Låt andra testa din GPT</a:t>
            </a:r>
          </a:p>
          <a:p>
            <a:r>
              <a:rPr lang="sv-SE" sz="2000" dirty="0">
                <a:solidFill>
                  <a:srgbClr val="FFFFFF"/>
                </a:solidFill>
              </a:rPr>
              <a:t>Gör något som GPT-4 redan kan</a:t>
            </a:r>
          </a:p>
          <a:p>
            <a:r>
              <a:rPr lang="sv-SE" sz="2000" dirty="0">
                <a:solidFill>
                  <a:srgbClr val="FFFFFF"/>
                </a:solidFill>
              </a:rPr>
              <a:t>Nyttjar inte prompt </a:t>
            </a:r>
            <a:r>
              <a:rPr lang="sv-SE" sz="2000" dirty="0" err="1">
                <a:solidFill>
                  <a:srgbClr val="FFFFFF"/>
                </a:solidFill>
              </a:rPr>
              <a:t>engineering</a:t>
            </a:r>
            <a:r>
              <a:rPr lang="sv-SE" sz="2000" dirty="0">
                <a:solidFill>
                  <a:srgbClr val="FFFFFF"/>
                </a:solidFill>
              </a:rPr>
              <a:t> och </a:t>
            </a:r>
            <a:r>
              <a:rPr lang="sv-SE" sz="2000" dirty="0" err="1">
                <a:solidFill>
                  <a:srgbClr val="FFFFFF"/>
                </a:solidFill>
              </a:rPr>
              <a:t>Chatgpts</a:t>
            </a:r>
            <a:r>
              <a:rPr lang="sv-SE" sz="2000" dirty="0">
                <a:solidFill>
                  <a:srgbClr val="FFFFFF"/>
                </a:solidFill>
              </a:rPr>
              <a:t> fulla potential effektivt.</a:t>
            </a:r>
          </a:p>
          <a:p>
            <a:pPr lvl="1"/>
            <a:r>
              <a:rPr lang="sv-SE" sz="1600" dirty="0">
                <a:solidFill>
                  <a:srgbClr val="FFFFFF"/>
                </a:solidFill>
              </a:rPr>
              <a:t>Sammanfatta, webbsökning, </a:t>
            </a:r>
          </a:p>
        </p:txBody>
      </p:sp>
    </p:spTree>
    <p:extLst>
      <p:ext uri="{BB962C8B-B14F-4D97-AF65-F5344CB8AC3E}">
        <p14:creationId xmlns:p14="http://schemas.microsoft.com/office/powerpoint/2010/main" val="21218137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FFC1FED9-34E1-9FBB-9A4D-FF95DBD6C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337"/>
            <a:ext cx="6797405" cy="165140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700" kern="1200">
                <a:latin typeface="+mj-lt"/>
                <a:ea typeface="+mj-ea"/>
                <a:cs typeface="+mj-cs"/>
              </a:rPr>
              <a:t>CustomGPT = RAG</a:t>
            </a:r>
            <a:br>
              <a:rPr lang="en-US" sz="3700" kern="1200">
                <a:latin typeface="+mj-lt"/>
                <a:ea typeface="+mj-ea"/>
                <a:cs typeface="+mj-cs"/>
              </a:rPr>
            </a:br>
            <a:r>
              <a:rPr lang="en-US" sz="3700" kern="1200">
                <a:latin typeface="+mj-lt"/>
                <a:ea typeface="+mj-ea"/>
                <a:cs typeface="+mj-cs"/>
              </a:rPr>
              <a:t>Retrieval-Augmented Generation</a:t>
            </a:r>
          </a:p>
        </p:txBody>
      </p:sp>
      <p:pic>
        <p:nvPicPr>
          <p:cNvPr id="7" name="Bildobjekt 6" descr="En bild som visar clipart, Tecknade serier, illustration, tecknad serie&#10;&#10;Automatiskt genererad beskrivning">
            <a:extLst>
              <a:ext uri="{FF2B5EF4-FFF2-40B4-BE49-F238E27FC236}">
                <a16:creationId xmlns:a16="http://schemas.microsoft.com/office/drawing/2014/main" id="{B581E178-7B9B-CC34-51A9-408880BE8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290" y="168168"/>
            <a:ext cx="3168155" cy="3168155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1FC555C-B5E2-7D52-0573-D1E93C834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414" y="3336323"/>
            <a:ext cx="12194712" cy="371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215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objekt 2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92D27C56-7266-D0C1-3F10-F0EFC8712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998" y="2414178"/>
            <a:ext cx="953006" cy="953006"/>
          </a:xfrm>
          <a:prstGeom prst="rect">
            <a:avLst/>
          </a:prstGeom>
        </p:spPr>
      </p:pic>
      <p:pic>
        <p:nvPicPr>
          <p:cNvPr id="7" name="Bildobjekt 6" descr="En bild som visar clipart, Grafik, konst, grafisk design&#10;&#10;Automatiskt genererad beskrivning">
            <a:extLst>
              <a:ext uri="{FF2B5EF4-FFF2-40B4-BE49-F238E27FC236}">
                <a16:creationId xmlns:a16="http://schemas.microsoft.com/office/drawing/2014/main" id="{B40BEF28-6957-8204-8D84-3473F65243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850" y="2414177"/>
            <a:ext cx="953007" cy="953007"/>
          </a:xfrm>
          <a:prstGeom prst="rect">
            <a:avLst/>
          </a:prstGeom>
        </p:spPr>
      </p:pic>
      <p:pic>
        <p:nvPicPr>
          <p:cNvPr id="9" name="Bildobjekt 8" descr="En bild som visar hylla, Färggrann, skärmbild, Rektangel&#10;&#10;Automatiskt genererad beskrivning">
            <a:extLst>
              <a:ext uri="{FF2B5EF4-FFF2-40B4-BE49-F238E27FC236}">
                <a16:creationId xmlns:a16="http://schemas.microsoft.com/office/drawing/2014/main" id="{6BE745DB-9432-4D12-7CE9-84D6BAAFD2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711" y="1611109"/>
            <a:ext cx="1817891" cy="1817891"/>
          </a:xfrm>
          <a:prstGeom prst="rect">
            <a:avLst/>
          </a:prstGeom>
        </p:spPr>
      </p:pic>
      <p:pic>
        <p:nvPicPr>
          <p:cNvPr id="11" name="Bildobjekt 10" descr="En bild som visar clipart, tecknad serie, Människoansikte, illustration&#10;&#10;Automatiskt genererad beskrivning">
            <a:extLst>
              <a:ext uri="{FF2B5EF4-FFF2-40B4-BE49-F238E27FC236}">
                <a16:creationId xmlns:a16="http://schemas.microsoft.com/office/drawing/2014/main" id="{3A9C7A82-9BA1-4DF4-54CF-84526C30EB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891" y="4944761"/>
            <a:ext cx="1337688" cy="1337688"/>
          </a:xfrm>
          <a:prstGeom prst="rect">
            <a:avLst/>
          </a:prstGeom>
        </p:spPr>
      </p:pic>
      <p:pic>
        <p:nvPicPr>
          <p:cNvPr id="13" name="Bildobjekt 12" descr="En bild som visar clipart, logotyp, symbol, Grafik&#10;&#10;Automatiskt genererad beskrivning">
            <a:extLst>
              <a:ext uri="{FF2B5EF4-FFF2-40B4-BE49-F238E27FC236}">
                <a16:creationId xmlns:a16="http://schemas.microsoft.com/office/drawing/2014/main" id="{09C36D72-D865-9754-991D-5424CC0AB0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602" y="5030098"/>
            <a:ext cx="1167014" cy="1167014"/>
          </a:xfrm>
          <a:prstGeom prst="rect">
            <a:avLst/>
          </a:prstGeom>
        </p:spPr>
      </p:pic>
      <p:pic>
        <p:nvPicPr>
          <p:cNvPr id="15" name="Bildobjekt 14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0B216032-D15C-753D-3240-2546097DB0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9373" y="3751508"/>
            <a:ext cx="1193253" cy="1193253"/>
          </a:xfrm>
          <a:prstGeom prst="rect">
            <a:avLst/>
          </a:prstGeom>
        </p:spPr>
      </p:pic>
      <p:sp>
        <p:nvSpPr>
          <p:cNvPr id="16" name="textruta 15">
            <a:extLst>
              <a:ext uri="{FF2B5EF4-FFF2-40B4-BE49-F238E27FC236}">
                <a16:creationId xmlns:a16="http://schemas.microsoft.com/office/drawing/2014/main" id="{B8D2378C-71C5-DBA8-BDCD-933A2B4CB593}"/>
              </a:ext>
            </a:extLst>
          </p:cNvPr>
          <p:cNvSpPr txBox="1"/>
          <p:nvPr/>
        </p:nvSpPr>
        <p:spPr>
          <a:xfrm>
            <a:off x="574511" y="2764130"/>
            <a:ext cx="118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Vad är AI?</a:t>
            </a:r>
          </a:p>
        </p:txBody>
      </p:sp>
      <p:sp>
        <p:nvSpPr>
          <p:cNvPr id="19" name="Pil: höger 18">
            <a:extLst>
              <a:ext uri="{FF2B5EF4-FFF2-40B4-BE49-F238E27FC236}">
                <a16:creationId xmlns:a16="http://schemas.microsoft.com/office/drawing/2014/main" id="{DE9B33F2-56AE-6604-21D5-A0F3C0326EA6}"/>
              </a:ext>
            </a:extLst>
          </p:cNvPr>
          <p:cNvSpPr/>
          <p:nvPr/>
        </p:nvSpPr>
        <p:spPr>
          <a:xfrm>
            <a:off x="1849743" y="2822245"/>
            <a:ext cx="740664" cy="25310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21" name="Bildobjekt 20" descr="En bild som visar clipart, Grafik, design&#10;&#10;Automatiskt genererad beskrivning">
            <a:extLst>
              <a:ext uri="{FF2B5EF4-FFF2-40B4-BE49-F238E27FC236}">
                <a16:creationId xmlns:a16="http://schemas.microsoft.com/office/drawing/2014/main" id="{006064C3-CF10-AEF7-5A39-3942E9A430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870" y="1791601"/>
            <a:ext cx="476503" cy="476503"/>
          </a:xfrm>
          <a:prstGeom prst="rect">
            <a:avLst/>
          </a:prstGeom>
        </p:spPr>
      </p:pic>
      <p:cxnSp>
        <p:nvCxnSpPr>
          <p:cNvPr id="23" name="Rak pilkoppling 22">
            <a:extLst>
              <a:ext uri="{FF2B5EF4-FFF2-40B4-BE49-F238E27FC236}">
                <a16:creationId xmlns:a16="http://schemas.microsoft.com/office/drawing/2014/main" id="{3BF006D0-D9BD-37F5-2857-38E638BB25DA}"/>
              </a:ext>
            </a:extLst>
          </p:cNvPr>
          <p:cNvCxnSpPr/>
          <p:nvPr/>
        </p:nvCxnSpPr>
        <p:spPr>
          <a:xfrm flipH="1">
            <a:off x="6095999" y="2029852"/>
            <a:ext cx="2481073" cy="4902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Rak pilkoppling 24">
            <a:extLst>
              <a:ext uri="{FF2B5EF4-FFF2-40B4-BE49-F238E27FC236}">
                <a16:creationId xmlns:a16="http://schemas.microsoft.com/office/drawing/2014/main" id="{D94807F0-EC4F-1D65-1EEB-88FF1DDEB12B}"/>
              </a:ext>
            </a:extLst>
          </p:cNvPr>
          <p:cNvCxnSpPr/>
          <p:nvPr/>
        </p:nvCxnSpPr>
        <p:spPr>
          <a:xfrm flipH="1">
            <a:off x="6095999" y="2274953"/>
            <a:ext cx="3148585" cy="4225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Rak pilkoppling 26">
            <a:extLst>
              <a:ext uri="{FF2B5EF4-FFF2-40B4-BE49-F238E27FC236}">
                <a16:creationId xmlns:a16="http://schemas.microsoft.com/office/drawing/2014/main" id="{70890D01-54EC-46E7-0ACF-4C9C1382F13F}"/>
              </a:ext>
            </a:extLst>
          </p:cNvPr>
          <p:cNvCxnSpPr/>
          <p:nvPr/>
        </p:nvCxnSpPr>
        <p:spPr>
          <a:xfrm flipH="1" flipV="1">
            <a:off x="6095999" y="2890680"/>
            <a:ext cx="2599945" cy="581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ruta 27">
            <a:extLst>
              <a:ext uri="{FF2B5EF4-FFF2-40B4-BE49-F238E27FC236}">
                <a16:creationId xmlns:a16="http://schemas.microsoft.com/office/drawing/2014/main" id="{A74A3706-BAC4-866B-4DE4-3E38209FA619}"/>
              </a:ext>
            </a:extLst>
          </p:cNvPr>
          <p:cNvSpPr txBox="1"/>
          <p:nvPr/>
        </p:nvSpPr>
        <p:spPr>
          <a:xfrm>
            <a:off x="8000691" y="1087306"/>
            <a:ext cx="173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b="1" dirty="0"/>
              <a:t>Kunskapsbank</a:t>
            </a:r>
          </a:p>
        </p:txBody>
      </p:sp>
      <p:sp>
        <p:nvSpPr>
          <p:cNvPr id="30" name="Pil: höger 29">
            <a:extLst>
              <a:ext uri="{FF2B5EF4-FFF2-40B4-BE49-F238E27FC236}">
                <a16:creationId xmlns:a16="http://schemas.microsoft.com/office/drawing/2014/main" id="{6244A86E-3032-DF86-98EB-76DE97EE3372}"/>
              </a:ext>
            </a:extLst>
          </p:cNvPr>
          <p:cNvSpPr/>
          <p:nvPr/>
        </p:nvSpPr>
        <p:spPr>
          <a:xfrm>
            <a:off x="8577072" y="5487054"/>
            <a:ext cx="740664" cy="253102"/>
          </a:xfrm>
          <a:prstGeom prst="rightArrow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pic>
        <p:nvPicPr>
          <p:cNvPr id="32" name="Bildobjekt 31" descr="En bild som visar design&#10;&#10;Automatiskt genererad beskrivning">
            <a:extLst>
              <a:ext uri="{FF2B5EF4-FFF2-40B4-BE49-F238E27FC236}">
                <a16:creationId xmlns:a16="http://schemas.microsoft.com/office/drawing/2014/main" id="{C8DD939D-3DAD-5B2E-CE92-6B6C864E22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645" y="3675030"/>
            <a:ext cx="868375" cy="868375"/>
          </a:xfrm>
          <a:prstGeom prst="rect">
            <a:avLst/>
          </a:prstGeom>
        </p:spPr>
      </p:pic>
      <p:pic>
        <p:nvPicPr>
          <p:cNvPr id="34" name="Bildobjekt 33" descr="En bild som visar clipart, leende, tecknad serie, illustration&#10;&#10;Automatiskt genererad beskrivning">
            <a:extLst>
              <a:ext uri="{FF2B5EF4-FFF2-40B4-BE49-F238E27FC236}">
                <a16:creationId xmlns:a16="http://schemas.microsoft.com/office/drawing/2014/main" id="{4C37A7AD-2A77-87C6-EA54-FB60D04E3D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09" y="3178440"/>
            <a:ext cx="1364965" cy="1364965"/>
          </a:xfrm>
          <a:prstGeom prst="rect">
            <a:avLst/>
          </a:prstGeom>
        </p:spPr>
      </p:pic>
      <p:pic>
        <p:nvPicPr>
          <p:cNvPr id="36" name="Bildobjekt 35" descr="En bild som visar skärmbild, Electric blue, Grafik, symbol&#10;&#10;Automatiskt genererad beskrivning">
            <a:extLst>
              <a:ext uri="{FF2B5EF4-FFF2-40B4-BE49-F238E27FC236}">
                <a16:creationId xmlns:a16="http://schemas.microsoft.com/office/drawing/2014/main" id="{DA0A991C-D4B6-6A88-F725-232EB2DEE64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803" y="2180834"/>
            <a:ext cx="466685" cy="46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72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2B783EE-0239-4717-BBEA-8C9EAC61C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135DA9B8-132A-0ED9-CA5E-F19991B75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45810"/>
            <a:ext cx="5120561" cy="1325563"/>
          </a:xfrm>
        </p:spPr>
        <p:txBody>
          <a:bodyPr>
            <a:normAutofit/>
          </a:bodyPr>
          <a:lstStyle/>
          <a:p>
            <a:r>
              <a:rPr lang="sv-SE"/>
              <a:t>Vad är en kunskapsbas?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9D8B578-CC28-01C3-5422-79290F79E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092194" cy="4351338"/>
          </a:xfrm>
        </p:spPr>
        <p:txBody>
          <a:bodyPr>
            <a:normAutofit/>
          </a:bodyPr>
          <a:lstStyle/>
          <a:p>
            <a:r>
              <a:rPr lang="sv-SE" sz="2600" dirty="0"/>
              <a:t>AI-modellens kunskap och data ”minnesbank”.</a:t>
            </a:r>
          </a:p>
          <a:p>
            <a:r>
              <a:rPr lang="sv-SE" sz="2600" dirty="0"/>
              <a:t>Organiserad data för att hjälpa AI-modeller att ge korrekta och användbara svar, snabbt.</a:t>
            </a:r>
          </a:p>
          <a:p>
            <a:r>
              <a:rPr lang="sv-SE" sz="2600" dirty="0"/>
              <a:t>Föreställ dig ett </a:t>
            </a:r>
            <a:r>
              <a:rPr lang="sv-SE" sz="2600" b="1" dirty="0"/>
              <a:t>bibliotek</a:t>
            </a:r>
            <a:r>
              <a:rPr lang="sv-SE" sz="2600" dirty="0"/>
              <a:t> där böckerna är ordnade efter ämnen och rubriker. När du vill veta något om historia, går du till rätt sektion och hittar exakt den bok du behöver. 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0569" y="1364732"/>
            <a:ext cx="947488" cy="92178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Bildobjekt 8" descr="En bild som visar konst, Färggrann, Rektangel, design&#10;&#10;Automatiskt genererad beskrivning">
            <a:extLst>
              <a:ext uri="{FF2B5EF4-FFF2-40B4-BE49-F238E27FC236}">
                <a16:creationId xmlns:a16="http://schemas.microsoft.com/office/drawing/2014/main" id="{F462EF45-3EBD-CCC8-8BDF-D4B6291C84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3736"/>
          <a:stretch/>
        </p:blipFill>
        <p:spPr>
          <a:xfrm>
            <a:off x="7901259" y="2727729"/>
            <a:ext cx="4290741" cy="4130271"/>
          </a:xfrm>
          <a:custGeom>
            <a:avLst/>
            <a:gdLst/>
            <a:ahLst/>
            <a:cxnLst/>
            <a:rect l="l" t="t" r="r" b="b"/>
            <a:pathLst>
              <a:path w="4290741" h="4130271">
                <a:moveTo>
                  <a:pt x="2503809" y="0"/>
                </a:moveTo>
                <a:cubicBezTo>
                  <a:pt x="3157405" y="0"/>
                  <a:pt x="3752509" y="250434"/>
                  <a:pt x="4198398" y="660580"/>
                </a:cubicBezTo>
                <a:lnTo>
                  <a:pt x="4290741" y="751286"/>
                </a:lnTo>
                <a:lnTo>
                  <a:pt x="4290741" y="4130271"/>
                </a:lnTo>
                <a:lnTo>
                  <a:pt x="604508" y="4130271"/>
                </a:lnTo>
                <a:lnTo>
                  <a:pt x="461940" y="3953232"/>
                </a:lnTo>
                <a:cubicBezTo>
                  <a:pt x="171051" y="3544183"/>
                  <a:pt x="0" y="3043971"/>
                  <a:pt x="0" y="2503809"/>
                </a:cubicBezTo>
                <a:cubicBezTo>
                  <a:pt x="0" y="1120992"/>
                  <a:pt x="1120992" y="0"/>
                  <a:pt x="2503809" y="0"/>
                </a:cubicBezTo>
                <a:close/>
              </a:path>
            </a:pathLst>
          </a:custGeom>
        </p:spPr>
      </p:pic>
      <p:sp>
        <p:nvSpPr>
          <p:cNvPr id="26" name="Arc 25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6034138" y="-673140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Bildobjekt 5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A3DD9336-1572-2B87-ECF0-487B5C2FF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8" r="5" b="8608"/>
          <a:stretch/>
        </p:blipFill>
        <p:spPr>
          <a:xfrm>
            <a:off x="6261607" y="1"/>
            <a:ext cx="3519312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1624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5577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241F46-99E0-0069-9E26-03BD3AD9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Varför behöver vi kunskapsbaser?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E736213-7DB9-3AB2-A975-B8F6FEDDC5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Effektivitet</a:t>
            </a:r>
          </a:p>
          <a:p>
            <a:r>
              <a:rPr lang="sv-SE" dirty="0"/>
              <a:t>Specialisering</a:t>
            </a:r>
          </a:p>
          <a:p>
            <a:r>
              <a:rPr lang="sv-SE" dirty="0"/>
              <a:t>Pålitligare AI – mer kontrollerad</a:t>
            </a:r>
          </a:p>
          <a:p>
            <a:endParaRPr lang="sv-SE" dirty="0"/>
          </a:p>
          <a:p>
            <a:endParaRPr lang="sv-SE" dirty="0"/>
          </a:p>
        </p:txBody>
      </p:sp>
      <p:sp>
        <p:nvSpPr>
          <p:cNvPr id="5" name="Platshållare för innehåll 4">
            <a:extLst>
              <a:ext uri="{FF2B5EF4-FFF2-40B4-BE49-F238E27FC236}">
                <a16:creationId xmlns:a16="http://schemas.microsoft.com/office/drawing/2014/main" id="{02DA7310-52CB-2C3A-A8DA-4EB4714C5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733233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v-SE" sz="2400" b="1" dirty="0"/>
              <a:t>AIs minneshjälp i vardagen:</a:t>
            </a:r>
          </a:p>
          <a:p>
            <a:pPr marL="0" indent="0">
              <a:buNone/>
            </a:pPr>
            <a:r>
              <a:rPr lang="sv-SE" sz="2400" dirty="0"/>
              <a:t>Tänk dig att du har en lista med saker att göra och information om varje uppgift. </a:t>
            </a:r>
          </a:p>
          <a:p>
            <a:pPr marL="0" indent="0">
              <a:buNone/>
            </a:pPr>
            <a:r>
              <a:rPr lang="sv-SE" sz="2400" dirty="0"/>
              <a:t>Utan listan skulle du behöva tänka och komma ihåg allt själv, vilket tar tid, energi och risk för fel ökar.</a:t>
            </a:r>
            <a:br>
              <a:rPr lang="sv-SE" sz="2400" dirty="0"/>
            </a:br>
            <a:r>
              <a:rPr lang="sv-SE" sz="2400" dirty="0"/>
              <a:t> </a:t>
            </a:r>
            <a:br>
              <a:rPr lang="sv-SE" sz="2400" dirty="0"/>
            </a:br>
            <a:r>
              <a:rPr lang="sv-SE" sz="2400" dirty="0"/>
              <a:t>En kunskapsbas är AI:s "att göra-lista" och "anteckningar" som gör det snabbare och enklare att lösa problem.</a:t>
            </a:r>
          </a:p>
        </p:txBody>
      </p:sp>
      <p:pic>
        <p:nvPicPr>
          <p:cNvPr id="7" name="Bildobjekt 6" descr="En bild som visar svart, mörker&#10;&#10;Automatiskt genererad beskrivning">
            <a:extLst>
              <a:ext uri="{FF2B5EF4-FFF2-40B4-BE49-F238E27FC236}">
                <a16:creationId xmlns:a16="http://schemas.microsoft.com/office/drawing/2014/main" id="{4D68071D-8C57-D5D7-7E05-D75D0071B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75" y="4001294"/>
            <a:ext cx="1838766" cy="1838766"/>
          </a:xfrm>
          <a:prstGeom prst="rect">
            <a:avLst/>
          </a:prstGeom>
        </p:spPr>
      </p:pic>
      <p:pic>
        <p:nvPicPr>
          <p:cNvPr id="9" name="Bildobjekt 8" descr="En bild som visar skärmbild, Färggrann, design&#10;&#10;Automatiskt genererad beskrivning">
            <a:extLst>
              <a:ext uri="{FF2B5EF4-FFF2-40B4-BE49-F238E27FC236}">
                <a16:creationId xmlns:a16="http://schemas.microsoft.com/office/drawing/2014/main" id="{6112903D-669D-2C1E-FB63-BAF10BDF80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4001294"/>
            <a:ext cx="1838766" cy="183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1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1678</TotalTime>
  <Words>1048</Words>
  <Application>Microsoft Office PowerPoint</Application>
  <PresentationFormat>Bredbild</PresentationFormat>
  <Paragraphs>139</Paragraphs>
  <Slides>20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Office-tema</vt:lpstr>
      <vt:lpstr>CustomGPT – Kunskapsbas &amp; data</vt:lpstr>
      <vt:lpstr>Översikt av innehåll</vt:lpstr>
      <vt:lpstr>Sammanfattning av  ”CustomGPT 101”</vt:lpstr>
      <vt:lpstr>Sammanfattning av CustomGPT 101</vt:lpstr>
      <vt:lpstr>Tips och vanliga fällor</vt:lpstr>
      <vt:lpstr>CustomGPT = RAG Retrieval-Augmented Generation</vt:lpstr>
      <vt:lpstr>PowerPoint-presentation</vt:lpstr>
      <vt:lpstr>Vad är en kunskapsbas?</vt:lpstr>
      <vt:lpstr>Varför behöver vi kunskapsbaser?</vt:lpstr>
      <vt:lpstr>Vad är bra data för en CustomGPT?</vt:lpstr>
      <vt:lpstr>Vad är dålig data?</vt:lpstr>
      <vt:lpstr>Kontextfönster och dess begränsningar (just nu, december 2024)</vt:lpstr>
      <vt:lpstr>Vad händer om kontextfönstret fylls?</vt:lpstr>
      <vt:lpstr>PowerPoint-presentation</vt:lpstr>
      <vt:lpstr>Vad är segmentering? - Indexbok</vt:lpstr>
      <vt:lpstr>PowerPoint-presentation</vt:lpstr>
      <vt:lpstr>Verktyg för datainsamling</vt:lpstr>
      <vt:lpstr>Nästa lektion: Live-demo, förslag?</vt:lpstr>
      <vt:lpstr>Quiz: Testa din kunskap</vt:lpstr>
      <vt:lpstr>Övning: Börja bygga din kunskapsbas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 Stoltz</dc:creator>
  <cp:lastModifiedBy>Anton Stoltz</cp:lastModifiedBy>
  <cp:revision>6</cp:revision>
  <dcterms:created xsi:type="dcterms:W3CDTF">2024-12-02T17:26:57Z</dcterms:created>
  <dcterms:modified xsi:type="dcterms:W3CDTF">2025-05-14T23:21:44Z</dcterms:modified>
</cp:coreProperties>
</file>