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8" r:id="rId4"/>
    <p:sldId id="259" r:id="rId5"/>
    <p:sldId id="27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7" r:id="rId15"/>
    <p:sldId id="281" r:id="rId16"/>
    <p:sldId id="274" r:id="rId17"/>
    <p:sldId id="279" r:id="rId18"/>
    <p:sldId id="28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D4D5-1A3E-4A4C-A05C-4AF295DD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D3951-AF89-2642-9710-B54BE784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6ABB-8321-DD48-B369-F95B723E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8712-FB41-BB45-88EC-10836C9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49B4-CDDB-4E42-A29A-33066457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1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8C9D-9E8A-1E4D-8831-ED32F873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4065-E1D4-694E-90B6-144D8519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1D06-5D51-EE4F-9372-ABFEFD15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FCF2-3CD7-3E47-A3C2-B420EF8C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9BF3-D103-A14D-9DC7-D3422732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EBFB-4FC0-DF42-A5D7-DAA22875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5B03-E018-AB48-BE64-7E0004F0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AF53-690D-CF4F-B90A-80AB2B3E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E3CB-2323-3047-9987-41B77D2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3E74-03F6-4348-B2C2-EBB6E9E3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57B5-6C46-AA48-8483-4D5C2C6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0B11-6C01-F141-BF14-75846CE6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25C1-85BC-3B4F-A62F-02270F36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6F7E-06A3-CB49-ABD3-53736FBC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741F-3AF3-8B49-8DBD-C85B8154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DA08-3F91-3442-88B2-F7A564E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CDD5-7F5E-DD40-A140-1E14A197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25FB-6CA7-264D-82EB-8BF4E54E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BADC-F632-CE43-93B0-A0CC4564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AAA3-BD20-6D42-9047-72F92F39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63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6F4A-F55B-0344-A5D7-257FE1E6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C8CF-8EA9-5E4F-B873-AEF31BD6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C06F-D563-BC4B-BF35-DAA5B5BA9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E315-8AB0-9146-AE04-386BFDBD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E1E9E-C896-9945-8429-2CD80ADD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3F38-0DE9-C144-89AF-19F82A6D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4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08AE-31A8-8043-912C-39EF0A6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BB03-5950-F344-AE3A-69FD8039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0B292-DB64-AA45-ABD2-2E28EC9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FF41F-B110-694F-8A82-CCD40E13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15152-F27B-2A4E-A870-C99F6C62C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75CC7-517A-DE4A-A028-05FFE01C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112E-4398-1E47-ADA1-CFC0CFA9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DFBC-FE15-D945-8238-B2135E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AB74-FA32-C24C-8EED-D13DEE50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33FCE-B0B2-EC49-A571-8D926F8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AC3F-0610-8743-AC05-C4A2A5C7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A314-617B-C143-88DB-A40DE8C1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0403-C390-E140-AE4D-9CBC0264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70C16-7CC1-434C-9174-92CA31B4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07A7-A1B0-164E-9BDB-8BEC2E4B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DB45-5A27-1B4A-B6C7-DE36038B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2220-7DB5-F64D-8541-F7E49209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66E0-1C0C-954F-8BBE-CF995A0D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AB38-B16E-EF4E-BA99-331F2D61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CA1A-2756-D84D-833E-CDAA589B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67DD-DD8B-5248-9ABE-59EAECCF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6AB9-EA73-DE44-AD8C-D5A1A6F2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DD902-44A1-C34B-8FB7-2EAC5DF2E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96C1C-AB22-524E-A073-BE42953A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0366-7C02-1F4B-941C-9342566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289B-7050-A846-9151-AA3CADEF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B695-B833-5C49-82C0-ED6E62B8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E5B63-8DE4-814B-952D-A509C992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B3DA-6D0A-2C4D-BC05-A27C751F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6D2D-30A7-2E49-B200-2D6F54F4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CF00-AECC-834A-84D0-2804FAE9D309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229C-0527-4142-9603-80BF3E11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D315-F14D-5043-A923-6908C829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54EF-419C-5B47-8A31-4AB66FC0E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6ADF-9127-EF48-80BE-A14D75EA0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Crossflow filtration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F07D-1FB2-C343-8504-BE96AA5CC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 interpretation and implementation</a:t>
            </a:r>
          </a:p>
          <a:p>
            <a:r>
              <a:rPr lang="en-GB"/>
              <a:t>Serverless end-to-end </a:t>
            </a:r>
            <a:r>
              <a:rPr lang="en-GB" dirty="0"/>
              <a:t>full stack model deployment on AWS</a:t>
            </a:r>
          </a:p>
          <a:p>
            <a:endParaRPr lang="en-GB" dirty="0"/>
          </a:p>
          <a:p>
            <a:r>
              <a:rPr lang="en-GB" dirty="0"/>
              <a:t>Ethan de Villiers</a:t>
            </a:r>
          </a:p>
        </p:txBody>
      </p:sp>
    </p:spTree>
    <p:extLst>
      <p:ext uri="{BB962C8B-B14F-4D97-AF65-F5344CB8AC3E}">
        <p14:creationId xmlns:p14="http://schemas.microsoft.com/office/powerpoint/2010/main" val="255287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DBFD-5171-7347-B950-592F84FF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5" y="18841"/>
            <a:ext cx="11181347" cy="890337"/>
          </a:xfrm>
        </p:spPr>
        <p:txBody>
          <a:bodyPr>
            <a:normAutofit/>
          </a:bodyPr>
          <a:lstStyle/>
          <a:p>
            <a:r>
              <a:rPr lang="en-GB" sz="4000" dirty="0"/>
              <a:t>Algorithm 1: Cut-off Regular Interval: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89A259-B68A-1746-8FA6-BA51DEE3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3" y="1428429"/>
            <a:ext cx="11442032" cy="53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DBFD-5171-7347-B950-592F84FF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5" y="0"/>
            <a:ext cx="11181347" cy="890337"/>
          </a:xfrm>
        </p:spPr>
        <p:txBody>
          <a:bodyPr>
            <a:normAutofit/>
          </a:bodyPr>
          <a:lstStyle/>
          <a:p>
            <a:r>
              <a:rPr lang="en-GB" sz="4000" dirty="0"/>
              <a:t>Algorithm 2: Scaled intervals for 50 iterations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9F55C-BFE1-6F40-8A1B-6FC4BFE3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3" y="804432"/>
            <a:ext cx="11442032" cy="60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1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DBFD-5171-7347-B950-592F84FF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4" y="1227221"/>
            <a:ext cx="11181347" cy="890337"/>
          </a:xfrm>
        </p:spPr>
        <p:txBody>
          <a:bodyPr>
            <a:normAutofit/>
          </a:bodyPr>
          <a:lstStyle/>
          <a:p>
            <a:r>
              <a:rPr lang="en-GB" sz="4000" dirty="0"/>
              <a:t>Easy Algorithm 3: flat flow rate, no more refresh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A5680-AC10-AD49-AB2E-D5654F2E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9" y="2597136"/>
            <a:ext cx="11365438" cy="14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EC80-2AAC-204F-930C-0A35A5FF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test results: Hours too high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08F27F-5595-D048-BBD1-59EA952F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49629"/>
              </p:ext>
            </p:extLst>
          </p:nvPr>
        </p:nvGraphicFramePr>
        <p:xfrm>
          <a:off x="964532" y="2107531"/>
          <a:ext cx="10262935" cy="299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87">
                  <a:extLst>
                    <a:ext uri="{9D8B030D-6E8A-4147-A177-3AD203B41FA5}">
                      <a16:colId xmlns:a16="http://schemas.microsoft.com/office/drawing/2014/main" val="2815792307"/>
                    </a:ext>
                  </a:extLst>
                </a:gridCol>
                <a:gridCol w="2052587">
                  <a:extLst>
                    <a:ext uri="{9D8B030D-6E8A-4147-A177-3AD203B41FA5}">
                      <a16:colId xmlns:a16="http://schemas.microsoft.com/office/drawing/2014/main" val="3769585793"/>
                    </a:ext>
                  </a:extLst>
                </a:gridCol>
                <a:gridCol w="2052587">
                  <a:extLst>
                    <a:ext uri="{9D8B030D-6E8A-4147-A177-3AD203B41FA5}">
                      <a16:colId xmlns:a16="http://schemas.microsoft.com/office/drawing/2014/main" val="3458425234"/>
                    </a:ext>
                  </a:extLst>
                </a:gridCol>
                <a:gridCol w="2052587">
                  <a:extLst>
                    <a:ext uri="{9D8B030D-6E8A-4147-A177-3AD203B41FA5}">
                      <a16:colId xmlns:a16="http://schemas.microsoft.com/office/drawing/2014/main" val="290571066"/>
                    </a:ext>
                  </a:extLst>
                </a:gridCol>
                <a:gridCol w="2052587">
                  <a:extLst>
                    <a:ext uri="{9D8B030D-6E8A-4147-A177-3AD203B41FA5}">
                      <a16:colId xmlns:a16="http://schemas.microsoft.com/office/drawing/2014/main" val="771765841"/>
                    </a:ext>
                  </a:extLst>
                </a:gridCol>
              </a:tblGrid>
              <a:tr h="1093410">
                <a:tc>
                  <a:txBody>
                    <a:bodyPr/>
                    <a:lstStyle/>
                    <a:p>
                      <a:r>
                        <a:rPr lang="en-GB" dirty="0"/>
                        <a:t>Starting Volume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Transmembrane Pressure (Pa)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Membrane Area (m2)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Concentration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BEC6"/>
                          </a:solidFill>
                        </a:rPr>
                        <a:t>Filtration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05024"/>
                  </a:ext>
                </a:extLst>
              </a:tr>
              <a:tr h="633483"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8,735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5335"/>
                  </a:ext>
                </a:extLst>
              </a:tr>
              <a:tr h="633483">
                <a:tc>
                  <a:txBody>
                    <a:bodyPr/>
                    <a:lstStyle/>
                    <a:p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15,758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89727"/>
                  </a:ext>
                </a:extLst>
              </a:tr>
              <a:tr h="633483">
                <a:tc>
                  <a:txBody>
                    <a:bodyPr/>
                    <a:lstStyle/>
                    <a:p>
                      <a:r>
                        <a:rPr lang="en-GB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71,244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2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6F20-7305-8444-8379-A4F7F2A2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7037"/>
          </a:xfrm>
        </p:spPr>
        <p:txBody>
          <a:bodyPr/>
          <a:lstStyle/>
          <a:p>
            <a:r>
              <a:rPr lang="en-GB" dirty="0"/>
              <a:t>AWS Deployment: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0161-B67F-2A45-B1E6-38276875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733"/>
          </a:xfrm>
        </p:spPr>
        <p:txBody>
          <a:bodyPr/>
          <a:lstStyle/>
          <a:p>
            <a:r>
              <a:rPr lang="en-GB" dirty="0"/>
              <a:t>Java Extremely Light </a:t>
            </a:r>
            <a:r>
              <a:rPr lang="en-GB" dirty="0">
                <a:sym typeface="Wingdings" pitchFamily="2" charset="2"/>
              </a:rPr>
              <a:t> Can afford request/response architecture</a:t>
            </a:r>
          </a:p>
          <a:p>
            <a:pPr lvl="1"/>
            <a:r>
              <a:rPr lang="en-GB" dirty="0">
                <a:sym typeface="Wingdings" pitchFamily="2" charset="2"/>
              </a:rPr>
              <a:t>With larger/longer models will require Long Polling (</a:t>
            </a:r>
            <a:r>
              <a:rPr lang="en-GB" dirty="0" err="1">
                <a:sym typeface="Wingdings" pitchFamily="2" charset="2"/>
              </a:rPr>
              <a:t>WorkID</a:t>
            </a:r>
            <a:r>
              <a:rPr lang="en-GB" dirty="0">
                <a:sym typeface="Wingdings" pitchFamily="2" charset="2"/>
              </a:rPr>
              <a:t>)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26894-892E-7B4D-8D37-4906D03B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19" y="985638"/>
            <a:ext cx="8127162" cy="57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30E9-49BF-3346-B0E4-8FF14F99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Access-gated via custom </a:t>
            </a:r>
            <a:r>
              <a:rPr lang="en-GB" dirty="0" err="1"/>
              <a:t>Authn</a:t>
            </a:r>
            <a:r>
              <a:rPr lang="en-GB" dirty="0"/>
              <a:t>/</a:t>
            </a:r>
            <a:r>
              <a:rPr lang="en-GB" dirty="0" err="1"/>
              <a:t>Authz</a:t>
            </a:r>
            <a:r>
              <a:rPr lang="en-GB" dirty="0"/>
              <a:t>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1816-94BC-244E-8648-F69A9263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database stored on DynamoDB, salted and SHA256-hashed</a:t>
            </a:r>
          </a:p>
          <a:p>
            <a:r>
              <a:rPr lang="en-GB" dirty="0"/>
              <a:t>Session / token based validation </a:t>
            </a:r>
            <a:r>
              <a:rPr lang="en-GB" dirty="0">
                <a:sym typeface="Wingdings" pitchFamily="2" charset="2"/>
              </a:rPr>
              <a:t> Exchange sign in credentials for 12hr token</a:t>
            </a:r>
          </a:p>
          <a:p>
            <a:r>
              <a:rPr lang="en-GB" dirty="0">
                <a:sym typeface="Wingdings" pitchFamily="2" charset="2"/>
              </a:rPr>
              <a:t>Token exchanged when accessing step function</a:t>
            </a:r>
          </a:p>
          <a:p>
            <a:r>
              <a:rPr lang="en-GB" dirty="0">
                <a:sym typeface="Wingdings" pitchFamily="2" charset="2"/>
              </a:rPr>
              <a:t>Facilitated </a:t>
            </a:r>
            <a:r>
              <a:rPr lang="en-GB">
                <a:sym typeface="Wingdings" pitchFamily="2" charset="2"/>
              </a:rPr>
              <a:t>by jQuery</a:t>
            </a:r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Security: hashed and salted credentials , tokens stored as same-site cookies, (vs. CSRF, CSX), all endpoints HTTPS-exposed</a:t>
            </a:r>
          </a:p>
        </p:txBody>
      </p:sp>
    </p:spTree>
    <p:extLst>
      <p:ext uri="{BB962C8B-B14F-4D97-AF65-F5344CB8AC3E}">
        <p14:creationId xmlns:p14="http://schemas.microsoft.com/office/powerpoint/2010/main" val="381491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9E9-DC72-164A-AB4A-379E391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410"/>
            <a:ext cx="10515600" cy="874128"/>
          </a:xfrm>
        </p:spPr>
        <p:txBody>
          <a:bodyPr/>
          <a:lstStyle/>
          <a:p>
            <a:r>
              <a:rPr lang="en-GB" dirty="0"/>
              <a:t>Step Function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2708B-2D44-FB4F-B7D3-0CA852EC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95" y="980538"/>
            <a:ext cx="8250989" cy="557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44990-8E74-0A4D-957E-A098BC3B63FD}"/>
              </a:ext>
            </a:extLst>
          </p:cNvPr>
          <p:cNvSpPr txBox="1"/>
          <p:nvPr/>
        </p:nvSpPr>
        <p:spPr>
          <a:xfrm>
            <a:off x="8987590" y="1491916"/>
            <a:ext cx="3092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Exposed from API Gateway</a:t>
            </a:r>
          </a:p>
          <a:p>
            <a:endParaRPr lang="en-GB" dirty="0"/>
          </a:p>
          <a:p>
            <a:r>
              <a:rPr lang="en-GB" dirty="0"/>
              <a:t>Extremely easy to develop client-friendly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Existing token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Existing endpoints for POST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Missing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6105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91B-7AE3-CF43-AB8B-5D1C7DD4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Logging,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C223-0FDE-BD4F-866E-AF05F474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Intellij</a:t>
            </a:r>
            <a:r>
              <a:rPr lang="en-GB" dirty="0"/>
              <a:t> / </a:t>
            </a:r>
            <a:r>
              <a:rPr lang="en-GB" dirty="0" err="1"/>
              <a:t>Vscode</a:t>
            </a:r>
            <a:r>
              <a:rPr lang="en-GB" dirty="0"/>
              <a:t> Local Deployment configuration</a:t>
            </a:r>
          </a:p>
          <a:p>
            <a:r>
              <a:rPr lang="en-GB" dirty="0"/>
              <a:t>CloudWatch Logs (Integrated), Xray (paid, improved)</a:t>
            </a:r>
          </a:p>
          <a:p>
            <a:r>
              <a:rPr lang="en-GB" dirty="0"/>
              <a:t>AWS Step Functions State Machine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977D9-D000-EE42-9C10-F7F25E5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05" y="1656682"/>
            <a:ext cx="9451795" cy="51229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0A1D1-A714-E549-884C-EB00EA2F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" y="1656682"/>
            <a:ext cx="12064242" cy="40002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3BC9-8BC2-6647-9D61-A5A44161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new training data -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44A5-08F4-B449-98DE-6FDABA34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645"/>
            <a:ext cx="10515600" cy="149509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Critical to capture and generate usable data across the </a:t>
            </a:r>
            <a:r>
              <a:rPr lang="en-GB" dirty="0" err="1"/>
              <a:t>DataEng</a:t>
            </a:r>
            <a:r>
              <a:rPr lang="en-GB" dirty="0"/>
              <a:t> lifecycle</a:t>
            </a:r>
          </a:p>
          <a:p>
            <a:r>
              <a:rPr lang="en-GB" dirty="0"/>
              <a:t>Capturing User-submitted data allows training of RNNs</a:t>
            </a:r>
          </a:p>
          <a:p>
            <a:r>
              <a:rPr lang="en-GB" dirty="0"/>
              <a:t>Consideration: Integrating customer-provided labelling of failed/successful model predictions: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86E37-7DF9-1C49-8383-1E554702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63500"/>
            <a:ext cx="116967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9D74-88A6-5744-ABBD-0A264ECE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Extra notes:</a:t>
            </a:r>
          </a:p>
          <a:p>
            <a:r>
              <a:rPr lang="en-GB" dirty="0"/>
              <a:t>API Gateway VTL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Steps:</a:t>
            </a:r>
          </a:p>
          <a:p>
            <a:r>
              <a:rPr lang="en-GB" dirty="0"/>
              <a:t>Client dashboard for previous requests:</a:t>
            </a:r>
          </a:p>
          <a:p>
            <a:pPr lvl="1"/>
            <a:r>
              <a:rPr lang="en-GB" dirty="0"/>
              <a:t>Allow to provide feedback </a:t>
            </a:r>
            <a:r>
              <a:rPr lang="en-GB" dirty="0">
                <a:sym typeface="Wingdings" pitchFamily="2" charset="2"/>
              </a:rPr>
              <a:t>on specific request by unique model IDs (DynamoDB)</a:t>
            </a:r>
          </a:p>
          <a:p>
            <a:pPr lvl="1"/>
            <a:r>
              <a:rPr lang="en-GB" dirty="0">
                <a:sym typeface="Wingdings" pitchFamily="2" charset="2"/>
              </a:rPr>
              <a:t>”closes the loop” – client labelled success/failure of model predictions</a:t>
            </a:r>
          </a:p>
          <a:p>
            <a:r>
              <a:rPr lang="en-GB" dirty="0"/>
              <a:t>Training RNN to better predict outcomes using labelled data</a:t>
            </a:r>
          </a:p>
          <a:p>
            <a:r>
              <a:rPr lang="en-GB" dirty="0"/>
              <a:t>Developing Client API </a:t>
            </a:r>
          </a:p>
          <a:p>
            <a:pPr lvl="1"/>
            <a:r>
              <a:rPr lang="en-GB" dirty="0"/>
              <a:t>Create documentation for exposed HTTPS endpoint</a:t>
            </a:r>
          </a:p>
          <a:p>
            <a:pPr lvl="1"/>
            <a:r>
              <a:rPr lang="en-GB" dirty="0"/>
              <a:t>Data models, errors, troubleshooting, bug reporting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5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428A-BC2F-C346-A099-97ADD49F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3EFE-8F88-A349-8A9A-87B649C1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Model interpretation and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Algorithms and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Sample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Backend AWS Deployment</a:t>
            </a:r>
          </a:p>
          <a:p>
            <a:pPr lvl="1"/>
            <a:r>
              <a:rPr lang="en-GB" dirty="0"/>
              <a:t>AWS Architecture</a:t>
            </a:r>
          </a:p>
          <a:p>
            <a:pPr lvl="1"/>
            <a:r>
              <a:rPr lang="en-GB" dirty="0"/>
              <a:t>AWS Step Function</a:t>
            </a:r>
          </a:p>
        </p:txBody>
      </p:sp>
    </p:spTree>
    <p:extLst>
      <p:ext uri="{BB962C8B-B14F-4D97-AF65-F5344CB8AC3E}">
        <p14:creationId xmlns:p14="http://schemas.microsoft.com/office/powerpoint/2010/main" val="846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5AE5-A533-4F4C-969A-B890428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4393-6E9D-CA49-B632-B68DA73B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Crossflow filtration “</a:t>
            </a:r>
            <a:r>
              <a:rPr lang="en-GB" sz="2400" b="1" dirty="0"/>
              <a:t>concentration mode</a:t>
            </a:r>
            <a:r>
              <a:rPr lang="en-GB" sz="24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Unable to pull protein out of system without water in filtration (</a:t>
            </a:r>
            <a:r>
              <a:rPr lang="en-GB" sz="2000" dirty="0" err="1"/>
              <a:t>eg.</a:t>
            </a:r>
            <a:r>
              <a:rPr lang="en-GB" sz="2000" dirty="0"/>
              <a:t> nickel protein purification columns)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= focused on efflux of water from system</a:t>
            </a:r>
          </a:p>
          <a:p>
            <a:pPr lvl="1">
              <a:lnSpc>
                <a:spcPct val="150000"/>
              </a:lnSpc>
            </a:pPr>
            <a:r>
              <a:rPr lang="en-GB" sz="2000" b="1" dirty="0"/>
              <a:t>Q</a:t>
            </a:r>
            <a:r>
              <a:rPr lang="en-GB" sz="2000" b="1" baseline="-25000" dirty="0"/>
              <a:t>P</a:t>
            </a:r>
            <a:r>
              <a:rPr lang="en-GB" sz="2000" b="1" dirty="0"/>
              <a:t> </a:t>
            </a:r>
            <a:r>
              <a:rPr lang="en-GB" sz="2000" dirty="0"/>
              <a:t>= Permeate flow rate, efflux rate of water from the system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How to model concentration changes: 100% or 0% Protein loss in </a:t>
            </a:r>
            <a:r>
              <a:rPr lang="en-GB" sz="2400" dirty="0" err="1"/>
              <a:t>Qp</a:t>
            </a:r>
            <a:endParaRPr lang="en-GB" sz="2000" dirty="0"/>
          </a:p>
          <a:p>
            <a:pPr lvl="1">
              <a:lnSpc>
                <a:spcPct val="150000"/>
              </a:lnSpc>
            </a:pPr>
            <a:r>
              <a:rPr lang="en-GB" sz="2000" dirty="0"/>
              <a:t>If MWCO &lt; </a:t>
            </a:r>
            <a:r>
              <a:rPr lang="en-GB" sz="2000" dirty="0" err="1"/>
              <a:t>MW</a:t>
            </a:r>
            <a:r>
              <a:rPr lang="en-GB" sz="2000" baseline="-25000" dirty="0" err="1"/>
              <a:t>Bov</a:t>
            </a:r>
            <a:r>
              <a:rPr lang="en-GB" sz="2000" baseline="-25000" dirty="0"/>
              <a:t> Cas</a:t>
            </a:r>
            <a:r>
              <a:rPr lang="en-GB" sz="2000" dirty="0"/>
              <a:t> then </a:t>
            </a:r>
            <a:r>
              <a:rPr lang="en-GB" sz="2000" dirty="0" err="1"/>
              <a:t>C</a:t>
            </a:r>
            <a:r>
              <a:rPr lang="en-GB" sz="2000" baseline="-25000" dirty="0" err="1"/>
              <a:t>BovCas</a:t>
            </a:r>
            <a:r>
              <a:rPr lang="en-GB" sz="2000" baseline="-25000" dirty="0"/>
              <a:t>, R</a:t>
            </a:r>
            <a:r>
              <a:rPr lang="en-GB" sz="2000" dirty="0"/>
              <a:t> = 100%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If MWCO =&gt; </a:t>
            </a:r>
            <a:r>
              <a:rPr lang="en-GB" sz="2000" dirty="0" err="1"/>
              <a:t>MW</a:t>
            </a:r>
            <a:r>
              <a:rPr lang="en-GB" sz="2000" baseline="-25000" dirty="0" err="1"/>
              <a:t>Bov</a:t>
            </a:r>
            <a:r>
              <a:rPr lang="en-GB" sz="2000" baseline="-25000" dirty="0"/>
              <a:t> Cas</a:t>
            </a:r>
            <a:r>
              <a:rPr lang="en-GB" sz="2000" dirty="0"/>
              <a:t> then </a:t>
            </a:r>
            <a:r>
              <a:rPr lang="en-GB" sz="2000" dirty="0" err="1"/>
              <a:t>C</a:t>
            </a:r>
            <a:r>
              <a:rPr lang="en-GB" sz="2000" baseline="-25000" dirty="0" err="1"/>
              <a:t>BovCas</a:t>
            </a:r>
            <a:r>
              <a:rPr lang="en-GB" sz="2000" baseline="-25000" dirty="0"/>
              <a:t>, R</a:t>
            </a:r>
            <a:r>
              <a:rPr lang="en-GB" sz="2000" dirty="0"/>
              <a:t> lost proportional to water, no change in </a:t>
            </a:r>
            <a:r>
              <a:rPr lang="en-GB" sz="2000" dirty="0" err="1"/>
              <a:t>C</a:t>
            </a:r>
            <a:r>
              <a:rPr lang="en-GB" sz="2000" baseline="-25000" dirty="0" err="1"/>
              <a:t>BovCas</a:t>
            </a:r>
            <a:r>
              <a:rPr lang="en-GB" sz="2000" baseline="-25000" dirty="0"/>
              <a:t>, M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Cross flow filtration only works when MWCO &lt; MW, then calculate permeate flow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F41DF-70BC-8C4F-BD5D-8AFF7F4F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06" y="135881"/>
            <a:ext cx="4347684" cy="17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9766-4913-4449-A27F-F46F5BB7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GB" baseline="-25000" dirty="0"/>
              <a:t>P</a:t>
            </a:r>
            <a:r>
              <a:rPr lang="en-GB" dirty="0"/>
              <a:t> = JA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C41F49-2342-D841-B0D5-821EEB0C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baseline="30000" dirty="0"/>
              <a:t>3</a:t>
            </a:r>
            <a:r>
              <a:rPr lang="en-GB" dirty="0"/>
              <a:t> = 1,000 L</a:t>
            </a:r>
          </a:p>
          <a:p>
            <a:r>
              <a:rPr lang="en-GB" dirty="0"/>
              <a:t>ΔP given in Pascals (Pa)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19EC85-EF86-AE41-922B-33256063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851944"/>
            <a:ext cx="1584798" cy="1034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89BE8-A9C7-594C-A311-4BAAB5D9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16" y="2911210"/>
            <a:ext cx="6735206" cy="915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3EAB64-65D3-7942-8D1E-394980A27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4912783"/>
            <a:ext cx="9474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9766-4913-4449-A27F-F46F5BB7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Ballpark figure with equation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C41F49-2342-D841-B0D5-821EEB0C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3213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System at </a:t>
            </a:r>
            <a:r>
              <a:rPr lang="en-GB" b="1" dirty="0"/>
              <a:t>Maximum</a:t>
            </a:r>
            <a:r>
              <a:rPr lang="en-GB" dirty="0"/>
              <a:t> efflux = </a:t>
            </a:r>
          </a:p>
          <a:p>
            <a:r>
              <a:rPr lang="en-GB" dirty="0"/>
              <a:t>100,000 </a:t>
            </a:r>
            <a:r>
              <a:rPr lang="en-GB" dirty="0" err="1"/>
              <a:t>tmp</a:t>
            </a:r>
            <a:r>
              <a:rPr lang="en-GB" dirty="0"/>
              <a:t> * 10 m2</a:t>
            </a:r>
          </a:p>
          <a:p>
            <a:r>
              <a:rPr lang="en-GB" dirty="0"/>
              <a:t>t = 0 (least resistance)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1,00,000 / 130,000,000 = 0.00077 m3 hr-1 = </a:t>
            </a:r>
            <a:r>
              <a:rPr lang="en-GB" b="1" dirty="0"/>
              <a:t>0.77 L hr-1</a:t>
            </a:r>
          </a:p>
          <a:p>
            <a:pPr marL="0" indent="0">
              <a:buNone/>
            </a:pPr>
            <a:r>
              <a:rPr lang="en-GB" dirty="0"/>
              <a:t>1000 L 2x </a:t>
            </a:r>
            <a:r>
              <a:rPr lang="en-GB" dirty="0" err="1"/>
              <a:t>Conc</a:t>
            </a:r>
            <a:r>
              <a:rPr lang="en-GB" dirty="0"/>
              <a:t> = 500 L / 0.77 = ~650 hrs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3EAB64-65D3-7942-8D1E-394980A2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4" y="1784518"/>
            <a:ext cx="9474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4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F1483-46FE-9443-B291-0A3D4D49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42"/>
            <a:ext cx="12192000" cy="55071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FD5D3-DA90-E143-B43E-98C436D8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6260" y="43943"/>
            <a:ext cx="7696200" cy="116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54B85-2460-D14C-9DCB-8E82679F69CC}"/>
              </a:ext>
            </a:extLst>
          </p:cNvPr>
          <p:cNvSpPr txBox="1"/>
          <p:nvPr/>
        </p:nvSpPr>
        <p:spPr>
          <a:xfrm>
            <a:off x="1662618" y="166478"/>
            <a:ext cx="163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F(x=0) = ~27m3</a:t>
            </a:r>
          </a:p>
          <a:p>
            <a:r>
              <a:rPr lang="en-GB" dirty="0"/>
              <a:t>F(x=1) = ~2m3</a:t>
            </a:r>
          </a:p>
          <a:p>
            <a:r>
              <a:rPr lang="en-GB" dirty="0"/>
              <a:t>= ~93% loss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6C1E8-E3C8-1340-9561-650D1E9FBBC2}"/>
              </a:ext>
            </a:extLst>
          </p:cNvPr>
          <p:cNvSpPr/>
          <p:nvPr/>
        </p:nvSpPr>
        <p:spPr>
          <a:xfrm>
            <a:off x="0" y="2202180"/>
            <a:ext cx="1662618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6148D-EEA4-ED42-A430-E778375C79A2}"/>
              </a:ext>
            </a:extLst>
          </p:cNvPr>
          <p:cNvSpPr/>
          <p:nvPr/>
        </p:nvSpPr>
        <p:spPr>
          <a:xfrm>
            <a:off x="1662617" y="2202180"/>
            <a:ext cx="4558236" cy="24536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450B56-1FFF-B846-8B9F-CEE775E7A252}"/>
              </a:ext>
            </a:extLst>
          </p:cNvPr>
          <p:cNvCxnSpPr/>
          <p:nvPr/>
        </p:nvCxnSpPr>
        <p:spPr>
          <a:xfrm>
            <a:off x="6466723" y="2202180"/>
            <a:ext cx="0" cy="24536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54B29-FC98-3D48-822B-D1CDFC5BD8CD}"/>
              </a:ext>
            </a:extLst>
          </p:cNvPr>
          <p:cNvCxnSpPr>
            <a:cxnSpLocks/>
          </p:cNvCxnSpPr>
          <p:nvPr/>
        </p:nvCxnSpPr>
        <p:spPr>
          <a:xfrm>
            <a:off x="6521518" y="3429000"/>
            <a:ext cx="35368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35937A-E2BB-9B43-9C9A-57069BA2B223}"/>
              </a:ext>
            </a:extLst>
          </p:cNvPr>
          <p:cNvSpPr txBox="1"/>
          <p:nvPr/>
        </p:nvSpPr>
        <p:spPr>
          <a:xfrm>
            <a:off x="274874" y="4906866"/>
            <a:ext cx="18010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High Volatility,</a:t>
            </a:r>
          </a:p>
          <a:p>
            <a:r>
              <a:rPr lang="en-GB" dirty="0"/>
              <a:t>Consistent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F750F-125D-374D-9C5D-44265D004EBB}"/>
              </a:ext>
            </a:extLst>
          </p:cNvPr>
          <p:cNvSpPr txBox="1"/>
          <p:nvPr/>
        </p:nvSpPr>
        <p:spPr>
          <a:xfrm>
            <a:off x="2350754" y="5055353"/>
            <a:ext cx="318811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Majority of data, variable range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058EC-BF78-F74A-BEF7-E0327362C356}"/>
              </a:ext>
            </a:extLst>
          </p:cNvPr>
          <p:cNvSpPr txBox="1"/>
          <p:nvPr/>
        </p:nvSpPr>
        <p:spPr>
          <a:xfrm>
            <a:off x="7152274" y="5055353"/>
            <a:ext cx="212417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Remainder Compute</a:t>
            </a:r>
          </a:p>
        </p:txBody>
      </p:sp>
    </p:spTree>
    <p:extLst>
      <p:ext uri="{BB962C8B-B14F-4D97-AF65-F5344CB8AC3E}">
        <p14:creationId xmlns:p14="http://schemas.microsoft.com/office/powerpoint/2010/main" val="949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DA2A-7596-B241-B024-C15024CC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compute-efficient algorithms for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D3B1-DF12-554E-91E4-AA65E68B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Cut-off Regular-interval, high resolution, frequently updated permeate flow rates</a:t>
            </a:r>
          </a:p>
          <a:p>
            <a:pPr lvl="1"/>
            <a:r>
              <a:rPr lang="en-GB" dirty="0"/>
              <a:t>First 20 hours where most critical data lies</a:t>
            </a:r>
          </a:p>
          <a:p>
            <a:pPr lvl="1"/>
            <a:r>
              <a:rPr lang="en-GB" dirty="0"/>
              <a:t>50 iterations over 20 hours = flow rate updated every 0.4h</a:t>
            </a:r>
          </a:p>
          <a:p>
            <a:pPr lvl="1"/>
            <a:r>
              <a:rPr lang="en-GB" b="1" dirty="0"/>
              <a:t>Problem</a:t>
            </a:r>
            <a:r>
              <a:rPr lang="en-GB" dirty="0"/>
              <a:t>: If problem takes thousands of hours, cannot iterate 1000/0.4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Scaling refresh intervals to handle most data</a:t>
            </a:r>
          </a:p>
          <a:p>
            <a:pPr lvl="1"/>
            <a:r>
              <a:rPr lang="en-GB" dirty="0"/>
              <a:t>Cannot hard-code an interval to perform:</a:t>
            </a:r>
          </a:p>
          <a:p>
            <a:pPr lvl="2"/>
            <a:r>
              <a:rPr lang="en-GB" dirty="0"/>
              <a:t>One query may take 100 hours (80 hours interval at every 8 hours)</a:t>
            </a:r>
          </a:p>
          <a:p>
            <a:pPr lvl="2"/>
            <a:r>
              <a:rPr lang="en-GB" dirty="0"/>
              <a:t>Another query may take 10,000 hours (8 hour intervals not feasible)</a:t>
            </a:r>
          </a:p>
          <a:p>
            <a:pPr lvl="1"/>
            <a:r>
              <a:rPr lang="en-GB" dirty="0"/>
              <a:t>Calculate remaining time at t=20, use % of remainder to scale intervals</a:t>
            </a:r>
          </a:p>
          <a:p>
            <a:pPr lvl="1"/>
            <a:r>
              <a:rPr lang="en-GB" b="1" dirty="0"/>
              <a:t>Problem: </a:t>
            </a:r>
            <a:r>
              <a:rPr lang="en-GB" dirty="0"/>
              <a:t>cannot capture small-scale, highly volatile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final rate at end of Stage 2. to estimate remaining time</a:t>
            </a:r>
          </a:p>
        </p:txBody>
      </p:sp>
    </p:spTree>
    <p:extLst>
      <p:ext uri="{BB962C8B-B14F-4D97-AF65-F5344CB8AC3E}">
        <p14:creationId xmlns:p14="http://schemas.microsoft.com/office/powerpoint/2010/main" val="29553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F1483-46FE-9443-B291-0A3D4D49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42"/>
            <a:ext cx="12192000" cy="55071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FD5D3-DA90-E143-B43E-98C436D8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6260" y="43943"/>
            <a:ext cx="7696200" cy="116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54B85-2460-D14C-9DCB-8E82679F69CC}"/>
              </a:ext>
            </a:extLst>
          </p:cNvPr>
          <p:cNvSpPr txBox="1"/>
          <p:nvPr/>
        </p:nvSpPr>
        <p:spPr>
          <a:xfrm>
            <a:off x="2456702" y="1690185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1/5 {estimated width}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6C1E8-E3C8-1340-9561-650D1E9FBBC2}"/>
              </a:ext>
            </a:extLst>
          </p:cNvPr>
          <p:cNvSpPr/>
          <p:nvPr/>
        </p:nvSpPr>
        <p:spPr>
          <a:xfrm>
            <a:off x="0" y="2202180"/>
            <a:ext cx="1662618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6148D-EEA4-ED42-A430-E778375C79A2}"/>
              </a:ext>
            </a:extLst>
          </p:cNvPr>
          <p:cNvSpPr/>
          <p:nvPr/>
        </p:nvSpPr>
        <p:spPr>
          <a:xfrm>
            <a:off x="1662617" y="2202180"/>
            <a:ext cx="4558236" cy="24536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5937A-E2BB-9B43-9C9A-57069BA2B223}"/>
              </a:ext>
            </a:extLst>
          </p:cNvPr>
          <p:cNvSpPr txBox="1"/>
          <p:nvPr/>
        </p:nvSpPr>
        <p:spPr>
          <a:xfrm>
            <a:off x="24886" y="4794319"/>
            <a:ext cx="175208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Regular Intervals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F750F-125D-374D-9C5D-44265D004EBB}"/>
              </a:ext>
            </a:extLst>
          </p:cNvPr>
          <p:cNvSpPr txBox="1"/>
          <p:nvPr/>
        </p:nvSpPr>
        <p:spPr>
          <a:xfrm>
            <a:off x="2724694" y="4794319"/>
            <a:ext cx="163878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Scaled intervals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2822E6-5505-6C40-94FA-93D0C228F617}"/>
              </a:ext>
            </a:extLst>
          </p:cNvPr>
          <p:cNvCxnSpPr/>
          <p:nvPr/>
        </p:nvCxnSpPr>
        <p:spPr>
          <a:xfrm>
            <a:off x="309483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59EC9-9ACD-F447-8A88-440AC970B2F9}"/>
              </a:ext>
            </a:extLst>
          </p:cNvPr>
          <p:cNvCxnSpPr/>
          <p:nvPr/>
        </p:nvCxnSpPr>
        <p:spPr>
          <a:xfrm>
            <a:off x="488777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637A5-C668-FD4D-9622-67116B4BB269}"/>
              </a:ext>
            </a:extLst>
          </p:cNvPr>
          <p:cNvCxnSpPr/>
          <p:nvPr/>
        </p:nvCxnSpPr>
        <p:spPr>
          <a:xfrm>
            <a:off x="632213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A4373B-0203-3741-92DD-C97D9CBEED8D}"/>
              </a:ext>
            </a:extLst>
          </p:cNvPr>
          <p:cNvCxnSpPr/>
          <p:nvPr/>
        </p:nvCxnSpPr>
        <p:spPr>
          <a:xfrm>
            <a:off x="811507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5C29CB-A2FB-284D-9F16-94FAF904EDAD}"/>
              </a:ext>
            </a:extLst>
          </p:cNvPr>
          <p:cNvCxnSpPr/>
          <p:nvPr/>
        </p:nvCxnSpPr>
        <p:spPr>
          <a:xfrm>
            <a:off x="975280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CFEC50-2F65-EE41-9261-1BB4ECCFB26D}"/>
              </a:ext>
            </a:extLst>
          </p:cNvPr>
          <p:cNvCxnSpPr/>
          <p:nvPr/>
        </p:nvCxnSpPr>
        <p:spPr>
          <a:xfrm>
            <a:off x="1154574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A81671-36FE-C444-90C9-74A3987B2632}"/>
              </a:ext>
            </a:extLst>
          </p:cNvPr>
          <p:cNvCxnSpPr/>
          <p:nvPr/>
        </p:nvCxnSpPr>
        <p:spPr>
          <a:xfrm>
            <a:off x="1298010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E944E6-C9C6-6D4F-B9F2-6C677EA02164}"/>
              </a:ext>
            </a:extLst>
          </p:cNvPr>
          <p:cNvCxnSpPr/>
          <p:nvPr/>
        </p:nvCxnSpPr>
        <p:spPr>
          <a:xfrm>
            <a:off x="1477304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ACB117-2430-F94C-945A-3DB86FD33D33}"/>
              </a:ext>
            </a:extLst>
          </p:cNvPr>
          <p:cNvCxnSpPr/>
          <p:nvPr/>
        </p:nvCxnSpPr>
        <p:spPr>
          <a:xfrm>
            <a:off x="1688061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5FBA63-31F1-5742-BD81-D2F99E509959}"/>
              </a:ext>
            </a:extLst>
          </p:cNvPr>
          <p:cNvCxnSpPr/>
          <p:nvPr/>
        </p:nvCxnSpPr>
        <p:spPr>
          <a:xfrm>
            <a:off x="6186138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7D3894-4861-584F-A1A0-BB5E36EFD533}"/>
              </a:ext>
            </a:extLst>
          </p:cNvPr>
          <p:cNvCxnSpPr/>
          <p:nvPr/>
        </p:nvCxnSpPr>
        <p:spPr>
          <a:xfrm>
            <a:off x="2724694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FC687-A83A-3F43-A5C5-E47CB21D96FE}"/>
              </a:ext>
            </a:extLst>
          </p:cNvPr>
          <p:cNvCxnSpPr/>
          <p:nvPr/>
        </p:nvCxnSpPr>
        <p:spPr>
          <a:xfrm>
            <a:off x="3952978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19D1A0-AE28-A449-82C0-4BCC79FA9AEB}"/>
              </a:ext>
            </a:extLst>
          </p:cNvPr>
          <p:cNvCxnSpPr/>
          <p:nvPr/>
        </p:nvCxnSpPr>
        <p:spPr>
          <a:xfrm>
            <a:off x="5251209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2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F1483-46FE-9443-B291-0A3D4D49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42"/>
            <a:ext cx="12192000" cy="55071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FD5D3-DA90-E143-B43E-98C436D8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6260" y="43943"/>
            <a:ext cx="7696200" cy="116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54B85-2460-D14C-9DCB-8E82679F69CC}"/>
              </a:ext>
            </a:extLst>
          </p:cNvPr>
          <p:cNvSpPr txBox="1"/>
          <p:nvPr/>
        </p:nvSpPr>
        <p:spPr>
          <a:xfrm>
            <a:off x="2456702" y="1690185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1/5 {estimated width}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6C1E8-E3C8-1340-9561-650D1E9FBBC2}"/>
              </a:ext>
            </a:extLst>
          </p:cNvPr>
          <p:cNvSpPr/>
          <p:nvPr/>
        </p:nvSpPr>
        <p:spPr>
          <a:xfrm>
            <a:off x="0" y="2202180"/>
            <a:ext cx="1662618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6148D-EEA4-ED42-A430-E778375C79A2}"/>
              </a:ext>
            </a:extLst>
          </p:cNvPr>
          <p:cNvSpPr/>
          <p:nvPr/>
        </p:nvSpPr>
        <p:spPr>
          <a:xfrm>
            <a:off x="1662617" y="2202180"/>
            <a:ext cx="6206036" cy="24536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450B56-1FFF-B846-8B9F-CEE775E7A252}"/>
              </a:ext>
            </a:extLst>
          </p:cNvPr>
          <p:cNvCxnSpPr/>
          <p:nvPr/>
        </p:nvCxnSpPr>
        <p:spPr>
          <a:xfrm>
            <a:off x="8413732" y="2202180"/>
            <a:ext cx="0" cy="24536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54B29-FC98-3D48-822B-D1CDFC5BD8CD}"/>
              </a:ext>
            </a:extLst>
          </p:cNvPr>
          <p:cNvCxnSpPr>
            <a:cxnSpLocks/>
          </p:cNvCxnSpPr>
          <p:nvPr/>
        </p:nvCxnSpPr>
        <p:spPr>
          <a:xfrm>
            <a:off x="8468527" y="3429000"/>
            <a:ext cx="35368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35937A-E2BB-9B43-9C9A-57069BA2B223}"/>
              </a:ext>
            </a:extLst>
          </p:cNvPr>
          <p:cNvSpPr txBox="1"/>
          <p:nvPr/>
        </p:nvSpPr>
        <p:spPr>
          <a:xfrm>
            <a:off x="24886" y="4794319"/>
            <a:ext cx="175208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Regular Intervals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F750F-125D-374D-9C5D-44265D004EBB}"/>
              </a:ext>
            </a:extLst>
          </p:cNvPr>
          <p:cNvSpPr txBox="1"/>
          <p:nvPr/>
        </p:nvSpPr>
        <p:spPr>
          <a:xfrm>
            <a:off x="2724694" y="4794319"/>
            <a:ext cx="163878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Scaled intervals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058EC-BF78-F74A-BEF7-E0327362C356}"/>
              </a:ext>
            </a:extLst>
          </p:cNvPr>
          <p:cNvSpPr txBox="1"/>
          <p:nvPr/>
        </p:nvSpPr>
        <p:spPr>
          <a:xfrm>
            <a:off x="9759242" y="4794319"/>
            <a:ext cx="95545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Flat rate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2822E6-5505-6C40-94FA-93D0C228F617}"/>
              </a:ext>
            </a:extLst>
          </p:cNvPr>
          <p:cNvCxnSpPr/>
          <p:nvPr/>
        </p:nvCxnSpPr>
        <p:spPr>
          <a:xfrm>
            <a:off x="309483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59EC9-9ACD-F447-8A88-440AC970B2F9}"/>
              </a:ext>
            </a:extLst>
          </p:cNvPr>
          <p:cNvCxnSpPr/>
          <p:nvPr/>
        </p:nvCxnSpPr>
        <p:spPr>
          <a:xfrm>
            <a:off x="488777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637A5-C668-FD4D-9622-67116B4BB269}"/>
              </a:ext>
            </a:extLst>
          </p:cNvPr>
          <p:cNvCxnSpPr/>
          <p:nvPr/>
        </p:nvCxnSpPr>
        <p:spPr>
          <a:xfrm>
            <a:off x="632213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A4373B-0203-3741-92DD-C97D9CBEED8D}"/>
              </a:ext>
            </a:extLst>
          </p:cNvPr>
          <p:cNvCxnSpPr/>
          <p:nvPr/>
        </p:nvCxnSpPr>
        <p:spPr>
          <a:xfrm>
            <a:off x="811507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5C29CB-A2FB-284D-9F16-94FAF904EDAD}"/>
              </a:ext>
            </a:extLst>
          </p:cNvPr>
          <p:cNvCxnSpPr/>
          <p:nvPr/>
        </p:nvCxnSpPr>
        <p:spPr>
          <a:xfrm>
            <a:off x="975280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CFEC50-2F65-EE41-9261-1BB4ECCFB26D}"/>
              </a:ext>
            </a:extLst>
          </p:cNvPr>
          <p:cNvCxnSpPr/>
          <p:nvPr/>
        </p:nvCxnSpPr>
        <p:spPr>
          <a:xfrm>
            <a:off x="1154574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A81671-36FE-C444-90C9-74A3987B2632}"/>
              </a:ext>
            </a:extLst>
          </p:cNvPr>
          <p:cNvCxnSpPr/>
          <p:nvPr/>
        </p:nvCxnSpPr>
        <p:spPr>
          <a:xfrm>
            <a:off x="1298010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E944E6-C9C6-6D4F-B9F2-6C677EA02164}"/>
              </a:ext>
            </a:extLst>
          </p:cNvPr>
          <p:cNvCxnSpPr/>
          <p:nvPr/>
        </p:nvCxnSpPr>
        <p:spPr>
          <a:xfrm>
            <a:off x="1477304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ACB117-2430-F94C-945A-3DB86FD33D33}"/>
              </a:ext>
            </a:extLst>
          </p:cNvPr>
          <p:cNvCxnSpPr/>
          <p:nvPr/>
        </p:nvCxnSpPr>
        <p:spPr>
          <a:xfrm>
            <a:off x="1698713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5FBA63-31F1-5742-BD81-D2F99E509959}"/>
              </a:ext>
            </a:extLst>
          </p:cNvPr>
          <p:cNvCxnSpPr/>
          <p:nvPr/>
        </p:nvCxnSpPr>
        <p:spPr>
          <a:xfrm>
            <a:off x="7832558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7D3894-4861-584F-A1A0-BB5E36EFD533}"/>
              </a:ext>
            </a:extLst>
          </p:cNvPr>
          <p:cNvCxnSpPr/>
          <p:nvPr/>
        </p:nvCxnSpPr>
        <p:spPr>
          <a:xfrm>
            <a:off x="3244058" y="2202180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FC687-A83A-3F43-A5C5-E47CB21D96FE}"/>
              </a:ext>
            </a:extLst>
          </p:cNvPr>
          <p:cNvCxnSpPr/>
          <p:nvPr/>
        </p:nvCxnSpPr>
        <p:spPr>
          <a:xfrm>
            <a:off x="4697461" y="2168912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19D1A0-AE28-A449-82C0-4BCC79FA9AEB}"/>
              </a:ext>
            </a:extLst>
          </p:cNvPr>
          <p:cNvCxnSpPr/>
          <p:nvPr/>
        </p:nvCxnSpPr>
        <p:spPr>
          <a:xfrm>
            <a:off x="6101441" y="2168912"/>
            <a:ext cx="0" cy="24536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358E17B5-3BB7-5140-9123-6614C559093D}"/>
              </a:ext>
            </a:extLst>
          </p:cNvPr>
          <p:cNvSpPr/>
          <p:nvPr/>
        </p:nvSpPr>
        <p:spPr>
          <a:xfrm>
            <a:off x="8179367" y="4860758"/>
            <a:ext cx="1359568" cy="372995"/>
          </a:xfrm>
          <a:custGeom>
            <a:avLst/>
            <a:gdLst>
              <a:gd name="connsiteX0" fmla="*/ 1359568 w 1359568"/>
              <a:gd name="connsiteY0" fmla="*/ 0 h 372995"/>
              <a:gd name="connsiteX1" fmla="*/ 529389 w 1359568"/>
              <a:gd name="connsiteY1" fmla="*/ 372979 h 372995"/>
              <a:gd name="connsiteX2" fmla="*/ 0 w 1359568"/>
              <a:gd name="connsiteY2" fmla="*/ 12031 h 3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568" h="372995">
                <a:moveTo>
                  <a:pt x="1359568" y="0"/>
                </a:moveTo>
                <a:cubicBezTo>
                  <a:pt x="1057776" y="185487"/>
                  <a:pt x="755984" y="370974"/>
                  <a:pt x="529389" y="372979"/>
                </a:cubicBezTo>
                <a:cubicBezTo>
                  <a:pt x="302794" y="374984"/>
                  <a:pt x="151397" y="193507"/>
                  <a:pt x="0" y="12031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9655C-76AD-3847-87F7-6A7A905F270D}"/>
              </a:ext>
            </a:extLst>
          </p:cNvPr>
          <p:cNvSpPr txBox="1"/>
          <p:nvPr/>
        </p:nvSpPr>
        <p:spPr>
          <a:xfrm>
            <a:off x="9837870" y="2746027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538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702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Crossflow filtration model</vt:lpstr>
      <vt:lpstr>Presentation Outline</vt:lpstr>
      <vt:lpstr>Model Interpretation</vt:lpstr>
      <vt:lpstr>QP = JA</vt:lpstr>
      <vt:lpstr>Ballpark figure with equation</vt:lpstr>
      <vt:lpstr>PowerPoint Presentation</vt:lpstr>
      <vt:lpstr>3 compute-efficient algorithms for accuracy</vt:lpstr>
      <vt:lpstr>PowerPoint Presentation</vt:lpstr>
      <vt:lpstr>PowerPoint Presentation</vt:lpstr>
      <vt:lpstr>Algorithm 1: Cut-off Regular Interval: Implementation</vt:lpstr>
      <vt:lpstr>Algorithm 2: Scaled intervals for 50 iterations</vt:lpstr>
      <vt:lpstr>Easy Algorithm 3: flat flow rate, no more refresh</vt:lpstr>
      <vt:lpstr>Example test results: Hours too high</vt:lpstr>
      <vt:lpstr>AWS Deployment:</vt:lpstr>
      <vt:lpstr>Access-gated via custom Authn/Authz ecosystem</vt:lpstr>
      <vt:lpstr>Step Function Architecture</vt:lpstr>
      <vt:lpstr>Logging, Monitoring</vt:lpstr>
      <vt:lpstr>Integrating new training data - DynamoDB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2024-08-20T21:55:33Z</dcterms:created>
  <dcterms:modified xsi:type="dcterms:W3CDTF">2024-08-21T14:12:57Z</dcterms:modified>
</cp:coreProperties>
</file>