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6" r:id="rId9"/>
    <p:sldId id="270" r:id="rId10"/>
    <p:sldId id="271" r:id="rId11"/>
    <p:sldId id="269" r:id="rId12"/>
    <p:sldId id="268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1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520"/>
  </p:normalViewPr>
  <p:slideViewPr>
    <p:cSldViewPr snapToGrid="0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50A12-8D26-9A46-A8D2-99DB9BB3958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F9A7-A583-0542-8D17-73FBC774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Antibodies used but can have false positives, and false negatives and may not confirm type 1 diabetes where it may not be likely</a:t>
            </a:r>
          </a:p>
          <a:p>
            <a:r>
              <a:rPr lang="en-US" dirty="0"/>
              <a:t>Interpretation of antibodies depends on prior likelihood of T1D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F9A7-A583-0542-8D17-73FBC7744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another model (Lipids model)</a:t>
            </a:r>
          </a:p>
          <a:p>
            <a:r>
              <a:rPr lang="en-US" dirty="0"/>
              <a:t>Look at antibody positive and antibody negative </a:t>
            </a:r>
          </a:p>
          <a:p>
            <a:endParaRPr lang="en-US" dirty="0"/>
          </a:p>
          <a:p>
            <a:r>
              <a:rPr lang="en-US" dirty="0"/>
              <a:t>Can investigate how clin f + antibody detects antibodies</a:t>
            </a:r>
          </a:p>
          <a:p>
            <a:r>
              <a:rPr lang="en-US" dirty="0"/>
              <a:t>Instead of picking out rapid insulin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F9A7-A583-0542-8D17-73FBC7744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F9A7-A583-0542-8D17-73FBC7744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curves 0 for did not progress to insulin 1 for did progress</a:t>
            </a:r>
          </a:p>
          <a:p>
            <a:r>
              <a:rPr lang="en-US" dirty="0"/>
              <a:t>Roc curve (</a:t>
            </a:r>
            <a:r>
              <a:rPr lang="en-US" dirty="0" err="1"/>
              <a:t>modelProbability</a:t>
            </a:r>
            <a:r>
              <a:rPr lang="en-US" dirty="0"/>
              <a:t>, </a:t>
            </a:r>
            <a:r>
              <a:rPr lang="en-US" dirty="0" err="1"/>
              <a:t>binaryDidProgress</a:t>
            </a:r>
            <a:r>
              <a:rPr lang="en-US" dirty="0"/>
              <a:t>) – can develop </a:t>
            </a:r>
            <a:r>
              <a:rPr lang="en-US" dirty="0" err="1"/>
              <a:t>modelProbability</a:t>
            </a:r>
            <a:r>
              <a:rPr lang="en-US" dirty="0"/>
              <a:t> into binary with different thresholds for positive or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F9A7-A583-0542-8D17-73FBC77448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Calibration plot = break probability into deciles and then plot what % of each decile has outcome positive</a:t>
            </a:r>
          </a:p>
          <a:p>
            <a:r>
              <a:rPr lang="en-US" dirty="0"/>
              <a:t> if model prob = 0.6 then do 60% of that decile have outcome?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F9A7-A583-0542-8D17-73FBC77448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see what factored into the decision to progress or not to insulin</a:t>
            </a:r>
          </a:p>
          <a:p>
            <a:r>
              <a:rPr lang="en-US" dirty="0"/>
              <a:t> - low risk score (model had no diagnostic effect on these individuals)</a:t>
            </a:r>
          </a:p>
          <a:p>
            <a:r>
              <a:rPr lang="en-US" dirty="0"/>
              <a:t> - high HbA1c</a:t>
            </a:r>
          </a:p>
          <a:p>
            <a:r>
              <a:rPr lang="en-US" dirty="0"/>
              <a:t> - No GRS difference</a:t>
            </a:r>
          </a:p>
          <a:p>
            <a:r>
              <a:rPr lang="en-US" dirty="0"/>
              <a:t> - Lower BMI</a:t>
            </a:r>
          </a:p>
          <a:p>
            <a:r>
              <a:rPr lang="en-US" dirty="0"/>
              <a:t> - SLIGHTLY older (10%)</a:t>
            </a:r>
          </a:p>
          <a:p>
            <a:r>
              <a:rPr lang="en-US" dirty="0"/>
              <a:t> - no Ethnic differences</a:t>
            </a:r>
          </a:p>
          <a:p>
            <a:r>
              <a:rPr lang="en-US" dirty="0"/>
              <a:t> - ZNT8+ indicates progressing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F9A7-A583-0542-8D17-73FBC77448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77E1-30E8-AF4F-D09E-685CE750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D49B-6225-DEE5-7C4D-D75C4A14D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C76A-1279-6836-A632-DE8D4BB0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A468-4459-CC82-E192-ED005F0C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9F72-AEDA-2470-300D-96FBE2F6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DE32-B157-B078-3071-B417E525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818A1-925F-AB94-6617-0A3602B7C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0D8F-90A0-10C7-AE23-145242C4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DB69-2896-CCF5-E8E7-94F54E5B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F52C-04DE-FBD4-9FFA-FD743D6C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FD598-02F1-2FCD-1870-0A3E682EF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720C3-D3D6-8679-C991-CDA24107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0499-B0FD-EFD4-6120-DA8A6765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E505-5907-EDDE-81F2-B7E93789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C68E-53D4-E189-1A93-3BCFBA90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27AD-6264-8659-DD20-C84B383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4B71-BC95-FE8F-FE74-C57BBF1B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0C24-F729-3BCD-DB91-AF1546AE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2B4B-1C0C-889E-0716-7D8D6F14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0ACB-0FA5-E950-7F73-21391C66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0AE1-DF80-D8BC-E312-2B3EF7B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4FFCF-9321-1EFB-F995-9B49247C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0E9A-8DD8-C7AB-D6B2-3B0355F3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9B97-D6FA-9A8B-40DF-50D80DCA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9EB1-136B-FC16-E3E0-6E46E00F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8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98B4-012C-C62B-6217-01EEE27F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B4C3-4B46-3D0D-6930-FECFE4FDD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D5E08-10A3-C622-168F-BB5F98BF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E2A14-B1D6-A673-67FC-AEF9B6ED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24990-7E9D-B988-C61E-5C7AE7A2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4B7C4-528B-E89B-4080-C7084B60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AE54-74FD-35FA-E2D3-10870226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A3EA-8CC0-07F3-43F5-7D7F2F8F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07DCC-61EF-6546-1FBA-A1739593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5C347-1E60-4086-840A-C6B37C50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76F64-F324-DD59-342B-30C7C19EB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BAD47-D33C-6697-F037-039EDE38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CE437-3C09-0683-C1EE-31F2616D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AA61F-DBF5-8726-F81F-1DB1F9B3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9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0AA2-3ED4-3BF2-DF10-AF6EFAB4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CDF70-FE7F-B8C4-4DA9-673BBDE9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1DC1C-4656-E2E7-B99B-1659DDEE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35C0B-3F61-87BE-98D8-B65B1273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8ACEF-D581-572E-595B-53A3ACD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24073-EB73-27A4-3CEC-D1FDAC79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86BDF-F6C2-BC6B-241E-16B091A7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5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6D29-A162-35A6-7E25-6CC8370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B920-0217-3447-BAAD-C13B5525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599EB-0A5F-624E-AEE6-F8E17B70D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C1171-7A04-8CB1-4F97-FE63E046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192E2-047B-4F5E-B4D6-808FB4E4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972A-7262-69C8-F453-3F04EDC8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6912-23EF-28FC-CC5C-71B3DBE7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80499-D353-750D-E607-DF3B942A3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590C-FA50-EE0B-7D8D-AA3D0AA44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BE8B-EF7F-B1C9-3398-5609B99E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D3378-280C-417A-7B4B-EF5B6124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3BF6-8510-A417-9FF3-895F99FB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EB86E-257D-EE1F-5580-1111A2F2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744F-DD3D-9823-80FD-0456795C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9014-A368-834F-8850-89BF3B04C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6D3A-6B56-8644-B496-EFB4AC158A3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2FEE-8F8D-D347-B6D0-599423A40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9779-924D-8ED2-9096-FD931975F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26BE-9A40-2BF4-F91C-891DBF34B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04125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Investigating whether different Type-1 diabetes prediction models can detect patients initially treated without insulin that rapidly progress to insulin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5542-5F3F-845F-0123-1DC91B85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7645"/>
            <a:ext cx="9144000" cy="791286"/>
          </a:xfrm>
        </p:spPr>
        <p:txBody>
          <a:bodyPr>
            <a:normAutofit/>
          </a:bodyPr>
          <a:lstStyle/>
          <a:p>
            <a:r>
              <a:rPr lang="en-US" sz="2000" dirty="0"/>
              <a:t>Ethan de Villiers</a:t>
            </a:r>
          </a:p>
          <a:p>
            <a:r>
              <a:rPr lang="en-US" sz="2000" dirty="0"/>
              <a:t>ed546@Exeter.ac.uk</a:t>
            </a:r>
          </a:p>
        </p:txBody>
      </p:sp>
    </p:spTree>
    <p:extLst>
      <p:ext uri="{BB962C8B-B14F-4D97-AF65-F5344CB8AC3E}">
        <p14:creationId xmlns:p14="http://schemas.microsoft.com/office/powerpoint/2010/main" val="34618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8CA-6957-69BF-1622-91DC0652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Plots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D9A8209-092C-CE1A-5D52-AA35F0E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4450"/>
            <a:ext cx="5448300" cy="422910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D39D11E5-D9C6-7A71-70E7-7D75E2B3C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314450"/>
            <a:ext cx="5448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C724-950B-4D5E-4B30-A93EE81A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risk (&lt;0.333) Antibody positive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8B722FDD-442A-D1DB-FD75-B6508432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43991"/>
              </p:ext>
            </p:extLst>
          </p:nvPr>
        </p:nvGraphicFramePr>
        <p:xfrm>
          <a:off x="838199" y="1440806"/>
          <a:ext cx="1002360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16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618620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256994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256994">
                  <a:extLst>
                    <a:ext uri="{9D8B030D-6E8A-4147-A177-3AD203B41FA5}">
                      <a16:colId xmlns:a16="http://schemas.microsoft.com/office/drawing/2014/main" val="2255478001"/>
                    </a:ext>
                  </a:extLst>
                </a:gridCol>
                <a:gridCol w="1256994">
                  <a:extLst>
                    <a:ext uri="{9D8B030D-6E8A-4147-A177-3AD203B41FA5}">
                      <a16:colId xmlns:a16="http://schemas.microsoft.com/office/drawing/2014/main" val="185579709"/>
                    </a:ext>
                  </a:extLst>
                </a:gridCol>
                <a:gridCol w="1256994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256994">
                  <a:extLst>
                    <a:ext uri="{9D8B030D-6E8A-4147-A177-3AD203B41FA5}">
                      <a16:colId xmlns:a16="http://schemas.microsoft.com/office/drawing/2014/main" val="3553975368"/>
                    </a:ext>
                  </a:extLst>
                </a:gridCol>
                <a:gridCol w="1256994">
                  <a:extLst>
                    <a:ext uri="{9D8B030D-6E8A-4147-A177-3AD203B41FA5}">
                      <a16:colId xmlns:a16="http://schemas.microsoft.com/office/drawing/2014/main" val="2018549862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=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Insulin*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BMI (kg/m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GAD+</a:t>
                      </a:r>
                    </a:p>
                    <a:p>
                      <a:r>
                        <a:rPr lang="en-US" sz="1400" dirty="0"/>
                        <a:t>IA2+</a:t>
                      </a:r>
                    </a:p>
                    <a:p>
                      <a:r>
                        <a:rPr lang="en-US" sz="1400" dirty="0"/>
                        <a:t>ZNT8+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GRS Score*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Progressed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93%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Did not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73%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27%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7311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CA67A65-A64C-72A5-B5F9-00FB66F47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03" y="4345935"/>
            <a:ext cx="3118213" cy="2418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ACBB3B-9975-FA45-889B-5BFBF7EB989A}"/>
              </a:ext>
            </a:extLst>
          </p:cNvPr>
          <p:cNvSpPr txBox="1"/>
          <p:nvPr/>
        </p:nvSpPr>
        <p:spPr>
          <a:xfrm>
            <a:off x="2279366" y="4454434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Progressed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B3FE83B-0911-9116-F84E-053AD46F7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586" y="4372642"/>
            <a:ext cx="3118213" cy="24204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390509-A668-E456-BAF1-1993E6F3759D}"/>
              </a:ext>
            </a:extLst>
          </p:cNvPr>
          <p:cNvSpPr txBox="1"/>
          <p:nvPr/>
        </p:nvSpPr>
        <p:spPr>
          <a:xfrm>
            <a:off x="8692746" y="4454434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0A41A-217A-0175-BFE7-77CE445EAC85}"/>
              </a:ext>
            </a:extLst>
          </p:cNvPr>
          <p:cNvSpPr txBox="1"/>
          <p:nvPr/>
        </p:nvSpPr>
        <p:spPr>
          <a:xfrm>
            <a:off x="838200" y="4003310"/>
            <a:ext cx="846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These GRS Scores should be compared to individuals initially treated with insulin = 0.25</a:t>
            </a:r>
          </a:p>
        </p:txBody>
      </p:sp>
    </p:spTree>
    <p:extLst>
      <p:ext uri="{BB962C8B-B14F-4D97-AF65-F5344CB8AC3E}">
        <p14:creationId xmlns:p14="http://schemas.microsoft.com/office/powerpoint/2010/main" val="3864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4E3F-4465-AD77-4919-3475483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0449-0CD8-3014-49E5-B0E20BA9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56"/>
            <a:ext cx="10515600" cy="52551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 that factored autoantibodies better able to distinguish those who would progress to insulin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Placing them into a Higher risk category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Evident in ROC curves and calibration plots</a:t>
            </a:r>
          </a:p>
          <a:p>
            <a:pPr>
              <a:lnSpc>
                <a:spcPct val="150000"/>
              </a:lnSpc>
            </a:pPr>
            <a:r>
              <a:rPr lang="en-US" dirty="0"/>
              <a:t>Still individuals who should be detected but are not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5% - individuals who antibody+ but low risk</a:t>
            </a:r>
          </a:p>
          <a:p>
            <a:pPr>
              <a:lnSpc>
                <a:spcPct val="150000"/>
              </a:lnSpc>
            </a:pPr>
            <a:r>
              <a:rPr lang="en-US" dirty="0"/>
              <a:t>Autoantibodies best at predicting progression to insulin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184 patients progressed to insulin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Clinical features (&gt;0.5) = 33 patients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Clinical features + autoantibodies (&gt;0.5) = 92 patients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Autoantibodies (+) = 118 patients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CC4-97E8-0C99-1A80-AB98A374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Clin Model Full Data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77C6E7B7-F0DB-7E35-64C7-D07C3D16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41598"/>
              </p:ext>
            </p:extLst>
          </p:nvPr>
        </p:nvGraphicFramePr>
        <p:xfrm>
          <a:off x="262821" y="2060020"/>
          <a:ext cx="11666358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78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592312090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75570359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255478001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85579709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661553751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553975368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= 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Diag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Diag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Insulin*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BMI (kg/m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High Risk</a:t>
                      </a:r>
                    </a:p>
                    <a:p>
                      <a:r>
                        <a:rPr lang="en-US" sz="1400" dirty="0"/>
                        <a:t>&gt;=0.667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56%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42%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58%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Mid Risk</a:t>
                      </a:r>
                    </a:p>
                    <a:p>
                      <a:r>
                        <a:rPr lang="en-US" sz="1400" dirty="0"/>
                        <a:t>0.333 &lt; x &lt;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53%</a:t>
                      </a:r>
                    </a:p>
                    <a:p>
                      <a:r>
                        <a:rPr lang="en-US" sz="1400" b="1" dirty="0"/>
                        <a:t>47%</a:t>
                      </a:r>
                    </a:p>
                    <a:p>
                      <a:r>
                        <a:rPr lang="en-US" sz="1400" b="1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Low Risk</a:t>
                      </a:r>
                    </a:p>
                    <a:p>
                      <a:r>
                        <a:rPr lang="en-US" sz="1400" dirty="0"/>
                        <a:t>&lt;=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86%</a:t>
                      </a:r>
                    </a:p>
                    <a:p>
                      <a:r>
                        <a:rPr lang="en-US" sz="1400" b="1" dirty="0"/>
                        <a:t>14%</a:t>
                      </a:r>
                    </a:p>
                    <a:p>
                      <a:r>
                        <a:rPr lang="en-US" sz="1400" b="1" dirty="0"/>
                        <a:t>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1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514835-9D03-55F5-E367-9B079A8D61D6}"/>
              </a:ext>
            </a:extLst>
          </p:cNvPr>
          <p:cNvSpPr txBox="1"/>
          <p:nvPr/>
        </p:nvSpPr>
        <p:spPr>
          <a:xfrm>
            <a:off x="262821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Clin Features Model</a:t>
            </a:r>
          </a:p>
        </p:txBody>
      </p:sp>
    </p:spTree>
    <p:extLst>
      <p:ext uri="{BB962C8B-B14F-4D97-AF65-F5344CB8AC3E}">
        <p14:creationId xmlns:p14="http://schemas.microsoft.com/office/powerpoint/2010/main" val="115952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77C6E7B7-F0DB-7E35-64C7-D07C3D16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69396"/>
              </p:ext>
            </p:extLst>
          </p:nvPr>
        </p:nvGraphicFramePr>
        <p:xfrm>
          <a:off x="262821" y="2060020"/>
          <a:ext cx="11666358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78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592312090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75570359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255478001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85579709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661553751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553975368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Diag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Diag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Insulin*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BMI (kg/m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High Risk</a:t>
                      </a:r>
                    </a:p>
                    <a:p>
                      <a:r>
                        <a:rPr lang="en-US" sz="1400" dirty="0"/>
                        <a:t>&gt;=0.667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Mid Risk</a:t>
                      </a:r>
                    </a:p>
                    <a:p>
                      <a:r>
                        <a:rPr lang="en-US" sz="1400" dirty="0"/>
                        <a:t>0.333 &lt; x &lt;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100%</a:t>
                      </a:r>
                    </a:p>
                    <a:p>
                      <a:r>
                        <a:rPr lang="en-US" sz="1400" dirty="0"/>
                        <a:t>0%</a:t>
                      </a:r>
                    </a:p>
                    <a:p>
                      <a:r>
                        <a:rPr lang="en-US" sz="1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Low Risk</a:t>
                      </a:r>
                    </a:p>
                    <a:p>
                      <a:r>
                        <a:rPr lang="en-US" sz="1400" dirty="0"/>
                        <a:t>&lt;=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95%</a:t>
                      </a:r>
                    </a:p>
                    <a:p>
                      <a:r>
                        <a:rPr lang="en-US" sz="1400" dirty="0"/>
                        <a:t>5%</a:t>
                      </a:r>
                    </a:p>
                    <a:p>
                      <a:r>
                        <a:rPr lang="en-US" sz="1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1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631B45-8F1C-3721-4005-D9614923D024}"/>
              </a:ext>
            </a:extLst>
          </p:cNvPr>
          <p:cNvSpPr txBox="1"/>
          <p:nvPr/>
        </p:nvSpPr>
        <p:spPr>
          <a:xfrm>
            <a:off x="262821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Clin Features and Autoantibody Model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18201A-B447-1C5F-734A-044AB968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APPENDIX – Clin + Anti Model Full Data</a:t>
            </a:r>
          </a:p>
        </p:txBody>
      </p:sp>
    </p:spTree>
    <p:extLst>
      <p:ext uri="{BB962C8B-B14F-4D97-AF65-F5344CB8AC3E}">
        <p14:creationId xmlns:p14="http://schemas.microsoft.com/office/powerpoint/2010/main" val="156575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479F7534-92E8-AC9E-2D5B-6FA161B52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90413"/>
              </p:ext>
            </p:extLst>
          </p:nvPr>
        </p:nvGraphicFramePr>
        <p:xfrm>
          <a:off x="838200" y="1386445"/>
          <a:ext cx="10515598" cy="16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949">
                  <a:extLst>
                    <a:ext uri="{9D8B030D-6E8A-4147-A177-3AD203B41FA5}">
                      <a16:colId xmlns:a16="http://schemas.microsoft.com/office/drawing/2014/main" val="3543085890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776048591"/>
                    </a:ext>
                  </a:extLst>
                </a:gridCol>
                <a:gridCol w="1866967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546275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546275">
                  <a:extLst>
                    <a:ext uri="{9D8B030D-6E8A-4147-A177-3AD203B41FA5}">
                      <a16:colId xmlns:a16="http://schemas.microsoft.com/office/drawing/2014/main" val="2074936441"/>
                    </a:ext>
                  </a:extLst>
                </a:gridCol>
                <a:gridCol w="1546275">
                  <a:extLst>
                    <a:ext uri="{9D8B030D-6E8A-4147-A177-3AD203B41FA5}">
                      <a16:colId xmlns:a16="http://schemas.microsoft.com/office/drawing/2014/main" val="2756461685"/>
                    </a:ext>
                  </a:extLst>
                </a:gridCol>
                <a:gridCol w="1546275">
                  <a:extLst>
                    <a:ext uri="{9D8B030D-6E8A-4147-A177-3AD203B41FA5}">
                      <a16:colId xmlns:a16="http://schemas.microsoft.com/office/drawing/2014/main" val="2354206524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Diagnosed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Diagnosed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+ anti model prob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13DB43E-CCB1-58D4-C4B9-DCBA77A6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60222"/>
              </p:ext>
            </p:extLst>
          </p:nvPr>
        </p:nvGraphicFramePr>
        <p:xfrm>
          <a:off x="838200" y="3836575"/>
          <a:ext cx="105156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752972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4308589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760485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572172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998483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934545">
                  <a:extLst>
                    <a:ext uri="{9D8B030D-6E8A-4147-A177-3AD203B41FA5}">
                      <a16:colId xmlns:a16="http://schemas.microsoft.com/office/drawing/2014/main" val="20749364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564616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5420652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r>
                        <a:rPr lang="en-US" sz="1400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+ anti 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to Insulin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IA2+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89.00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0838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42619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C7F103-CFC5-097F-9EF6-7668996D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62"/>
            <a:ext cx="10515600" cy="1325563"/>
          </a:xfrm>
        </p:spPr>
        <p:txBody>
          <a:bodyPr/>
          <a:lstStyle/>
          <a:p>
            <a:r>
              <a:rPr lang="en-US" dirty="0"/>
              <a:t>Patients who switched to Insulin (n = 184)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F2B7B-0F75-C004-243F-0959AA9F69F7}"/>
              </a:ext>
            </a:extLst>
          </p:cNvPr>
          <p:cNvSpPr txBox="1"/>
          <p:nvPr/>
        </p:nvSpPr>
        <p:spPr>
          <a:xfrm>
            <a:off x="838200" y="1052129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5A84C-8DC5-70D1-3552-37657003C332}"/>
              </a:ext>
            </a:extLst>
          </p:cNvPr>
          <p:cNvSpPr txBox="1"/>
          <p:nvPr/>
        </p:nvSpPr>
        <p:spPr>
          <a:xfrm>
            <a:off x="838200" y="341282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Individuals</a:t>
            </a:r>
          </a:p>
        </p:txBody>
      </p:sp>
    </p:spTree>
    <p:extLst>
      <p:ext uri="{BB962C8B-B14F-4D97-AF65-F5344CB8AC3E}">
        <p14:creationId xmlns:p14="http://schemas.microsoft.com/office/powerpoint/2010/main" val="28741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BAA4-5C0D-A14D-DC2E-F48465E8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5BC0-517D-5A09-CD97-2C915D8D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093"/>
            <a:ext cx="10515600" cy="46589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30% of all adults with diabetes are initially treated as type 2 but rapidly progress to insulin (&lt;3 years)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Implications of misdiagnosis?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What are characteristics of these patients?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Treat initially as T1 or T2?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Autoantibodies are common diagnostic tool for T1D but present flaws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Researchers at the University of Exeter have produced models to aid diagnosis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Models predict T1D probability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Can they detect T2D patients who will progress to insulin? </a:t>
            </a:r>
          </a:p>
        </p:txBody>
      </p:sp>
    </p:spTree>
    <p:extLst>
      <p:ext uri="{BB962C8B-B14F-4D97-AF65-F5344CB8AC3E}">
        <p14:creationId xmlns:p14="http://schemas.microsoft.com/office/powerpoint/2010/main" val="22035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EFA1EE-A7E5-BC10-9D43-C696FA8F2DB1}"/>
              </a:ext>
            </a:extLst>
          </p:cNvPr>
          <p:cNvSpPr txBox="1">
            <a:spLocks/>
          </p:cNvSpPr>
          <p:nvPr/>
        </p:nvSpPr>
        <p:spPr>
          <a:xfrm>
            <a:off x="1031328" y="144235"/>
            <a:ext cx="10129344" cy="89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13B031-6BF9-1BEC-DF24-552C8673FDFC}"/>
              </a:ext>
            </a:extLst>
          </p:cNvPr>
          <p:cNvSpPr txBox="1">
            <a:spLocks/>
          </p:cNvSpPr>
          <p:nvPr/>
        </p:nvSpPr>
        <p:spPr>
          <a:xfrm>
            <a:off x="1031328" y="1038243"/>
            <a:ext cx="10129344" cy="171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Clinical features model - (Age + BMI)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Clinical features and autoantibody model - (GAD + IA2)</a:t>
            </a:r>
          </a:p>
          <a:p>
            <a:r>
              <a:rPr lang="en-US" dirty="0"/>
              <a:t>    Autoantibodies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D61A13-E851-7E2C-1221-E39E29C7E16B}"/>
              </a:ext>
            </a:extLst>
          </p:cNvPr>
          <p:cNvSpPr txBox="1">
            <a:spLocks/>
          </p:cNvSpPr>
          <p:nvPr/>
        </p:nvSpPr>
        <p:spPr>
          <a:xfrm>
            <a:off x="1031328" y="3208177"/>
            <a:ext cx="10129344" cy="89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7A6D5-4808-F2A6-B93E-C2DFDECEEB50}"/>
              </a:ext>
            </a:extLst>
          </p:cNvPr>
          <p:cNvSpPr txBox="1">
            <a:spLocks/>
          </p:cNvSpPr>
          <p:nvPr/>
        </p:nvSpPr>
        <p:spPr>
          <a:xfrm>
            <a:off x="1031327" y="4102185"/>
            <a:ext cx="10645665" cy="2098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Investigate how the 2 models classify non-insulin patients in comparison to how autoantibodies classify patients.</a:t>
            </a:r>
          </a:p>
          <a:p>
            <a:endParaRPr lang="en-US" dirty="0"/>
          </a:p>
          <a:p>
            <a:r>
              <a:rPr lang="en-US" dirty="0"/>
              <a:t>Can models detect patients who will progress to insulin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“high probability”?</a:t>
            </a:r>
          </a:p>
        </p:txBody>
      </p:sp>
    </p:spTree>
    <p:extLst>
      <p:ext uri="{BB962C8B-B14F-4D97-AF65-F5344CB8AC3E}">
        <p14:creationId xmlns:p14="http://schemas.microsoft.com/office/powerpoint/2010/main" val="42695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B979-7628-3A9D-9E1B-49EF061A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+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EB5C-508E-EF03-F9AB-C4BA886F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StartRight</a:t>
            </a:r>
            <a:r>
              <a:rPr lang="en-US" dirty="0"/>
              <a:t> dataset (n = 1798)</a:t>
            </a:r>
          </a:p>
          <a:p>
            <a:r>
              <a:rPr lang="en-US" dirty="0"/>
              <a:t>Predominantly White European - UK</a:t>
            </a:r>
          </a:p>
          <a:p>
            <a:endParaRPr lang="en-US" dirty="0"/>
          </a:p>
          <a:p>
            <a:r>
              <a:rPr lang="en-US" dirty="0"/>
              <a:t>Selection Criteria</a:t>
            </a:r>
          </a:p>
          <a:p>
            <a:pPr lvl="1"/>
            <a:r>
              <a:rPr lang="en-US" dirty="0"/>
              <a:t>Not initially treated with insulin (n = 1000)</a:t>
            </a:r>
          </a:p>
          <a:p>
            <a:pPr lvl="2"/>
            <a:r>
              <a:rPr lang="en-US" dirty="0"/>
              <a:t>Keeping it basic</a:t>
            </a:r>
          </a:p>
          <a:p>
            <a:pPr lvl="2"/>
            <a:r>
              <a:rPr lang="en-US" dirty="0"/>
              <a:t>More robust definition could be: </a:t>
            </a:r>
          </a:p>
          <a:p>
            <a:pPr lvl="3"/>
            <a:r>
              <a:rPr lang="en-US" dirty="0"/>
              <a:t>Not treated with insulin within 3 months of diagnosis</a:t>
            </a:r>
          </a:p>
          <a:p>
            <a:pPr lvl="1"/>
            <a:r>
              <a:rPr lang="en-US" dirty="0"/>
              <a:t>Progressed = treated with insulin from visit 1, 2 or 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8C18-7C10-224F-39E1-E223605F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6" y="150973"/>
            <a:ext cx="10515600" cy="1325563"/>
          </a:xfrm>
        </p:spPr>
        <p:txBody>
          <a:bodyPr/>
          <a:lstStyle/>
          <a:p>
            <a:r>
              <a:rPr lang="en-US" dirty="0"/>
              <a:t>Clin model vs Clin + anti model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ABBBAD36-F561-D2A8-ED42-75C7F1946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0097" y="150973"/>
            <a:ext cx="4771697" cy="66663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8721EF-A3A6-9149-AD5C-03821B5229F0}"/>
              </a:ext>
            </a:extLst>
          </p:cNvPr>
          <p:cNvSpPr txBox="1"/>
          <p:nvPr/>
        </p:nvSpPr>
        <p:spPr>
          <a:xfrm>
            <a:off x="838200" y="2352839"/>
            <a:ext cx="5370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Sample: patients NOT initially treated with insulin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1000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 + antibody segregates ”somewhat probable” patients into extremes</a:t>
            </a:r>
          </a:p>
        </p:txBody>
      </p:sp>
    </p:spTree>
    <p:extLst>
      <p:ext uri="{BB962C8B-B14F-4D97-AF65-F5344CB8AC3E}">
        <p14:creationId xmlns:p14="http://schemas.microsoft.com/office/powerpoint/2010/main" val="11665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77C6E7B7-F0DB-7E35-64C7-D07C3D16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46363"/>
              </p:ext>
            </p:extLst>
          </p:nvPr>
        </p:nvGraphicFramePr>
        <p:xfrm>
          <a:off x="838200" y="1690688"/>
          <a:ext cx="1051560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5397536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60292624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= 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Insulin*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Prob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High Risk</a:t>
                      </a:r>
                    </a:p>
                    <a:p>
                      <a:r>
                        <a:rPr lang="en-US" sz="1400" dirty="0"/>
                        <a:t>&gt;=0.667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33.94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42%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58%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Mid Risk</a:t>
                      </a:r>
                    </a:p>
                    <a:p>
                      <a:r>
                        <a:rPr lang="en-US" sz="1400" dirty="0"/>
                        <a:t>0.333 &lt; x &lt;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86.20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53%</a:t>
                      </a:r>
                    </a:p>
                    <a:p>
                      <a:pPr algn="ctr"/>
                      <a:r>
                        <a:rPr lang="en-US" sz="1600" b="1" dirty="0"/>
                        <a:t>47%</a:t>
                      </a:r>
                    </a:p>
                    <a:p>
                      <a:pPr algn="ctr"/>
                      <a:r>
                        <a:rPr lang="en-US" sz="1600" b="1" dirty="0"/>
                        <a:t>22%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Low Risk</a:t>
                      </a:r>
                    </a:p>
                    <a:p>
                      <a:r>
                        <a:rPr lang="en-US" sz="1400" dirty="0"/>
                        <a:t>&lt;=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69.52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86%</a:t>
                      </a:r>
                    </a:p>
                    <a:p>
                      <a:pPr algn="ctr"/>
                      <a:r>
                        <a:rPr lang="en-US" sz="1400" b="0" dirty="0"/>
                        <a:t>14%</a:t>
                      </a:r>
                    </a:p>
                    <a:p>
                      <a:pPr algn="ctr"/>
                      <a:r>
                        <a:rPr lang="en-US" sz="1400" b="0" dirty="0"/>
                        <a:t>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19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0D0100C-83F2-F368-00BA-5123A992FF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Clin Features Model</a:t>
            </a:r>
          </a:p>
        </p:txBody>
      </p:sp>
    </p:spTree>
    <p:extLst>
      <p:ext uri="{BB962C8B-B14F-4D97-AF65-F5344CB8AC3E}">
        <p14:creationId xmlns:p14="http://schemas.microsoft.com/office/powerpoint/2010/main" val="18128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CC4-97E8-0C99-1A80-AB98A374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 Features and Autoantibody Model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AB989C76-79AA-9DB4-3167-0C4F5FAC3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79880"/>
              </p:ext>
            </p:extLst>
          </p:nvPr>
        </p:nvGraphicFramePr>
        <p:xfrm>
          <a:off x="838200" y="1682805"/>
          <a:ext cx="1051560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5397536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1414547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= 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Prob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High Risk</a:t>
                      </a:r>
                    </a:p>
                    <a:p>
                      <a:r>
                        <a:rPr lang="en-US" sz="1400" dirty="0"/>
                        <a:t>&gt;=0.667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Mid Risk</a:t>
                      </a:r>
                    </a:p>
                    <a:p>
                      <a:r>
                        <a:rPr lang="en-US" sz="1400" dirty="0"/>
                        <a:t>0.333 &lt; x &lt;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100%</a:t>
                      </a:r>
                    </a:p>
                    <a:p>
                      <a:pPr algn="ctr"/>
                      <a:r>
                        <a:rPr lang="en-US" sz="1600" b="1" dirty="0"/>
                        <a:t>0%</a:t>
                      </a:r>
                    </a:p>
                    <a:p>
                      <a:pPr algn="ctr"/>
                      <a:r>
                        <a:rPr lang="en-US" sz="1600" b="1" dirty="0"/>
                        <a:t>0%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Low Risk</a:t>
                      </a:r>
                    </a:p>
                    <a:p>
                      <a:r>
                        <a:rPr lang="en-US" sz="1400" dirty="0"/>
                        <a:t>&lt;=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6E1310"/>
                          </a:solidFill>
                        </a:rPr>
                        <a:t>5%</a:t>
                      </a:r>
                    </a:p>
                    <a:p>
                      <a:pPr algn="ctr"/>
                      <a:r>
                        <a:rPr lang="en-US" sz="14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19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D96C41-E810-C0E2-8F59-42C11FF51AB1}"/>
              </a:ext>
            </a:extLst>
          </p:cNvPr>
          <p:cNvSpPr txBox="1"/>
          <p:nvPr/>
        </p:nvSpPr>
        <p:spPr>
          <a:xfrm>
            <a:off x="838200" y="5389155"/>
            <a:ext cx="345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risk (&lt;0.333) antibody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were they treated?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they progress?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are they low risk?</a:t>
            </a:r>
          </a:p>
        </p:txBody>
      </p:sp>
    </p:spTree>
    <p:extLst>
      <p:ext uri="{BB962C8B-B14F-4D97-AF65-F5344CB8AC3E}">
        <p14:creationId xmlns:p14="http://schemas.microsoft.com/office/powerpoint/2010/main" val="148819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0FDC-CB38-7AFE-32B9-5369D938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Autoantibodies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6C6B32C0-1E6B-6A29-3269-97DEBB63F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99869"/>
              </p:ext>
            </p:extLst>
          </p:nvPr>
        </p:nvGraphicFramePr>
        <p:xfrm>
          <a:off x="838200" y="1682805"/>
          <a:ext cx="10515603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14145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46586663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= 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Clin 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Clin + Anti Model prob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Positive (1+)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61.68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Negative (2-)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E9A9-135C-6E88-D208-0761999E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B4CEB6-1097-357D-1C0D-FB45F39FE212}"/>
              </a:ext>
            </a:extLst>
          </p:cNvPr>
          <p:cNvGrpSpPr/>
          <p:nvPr/>
        </p:nvGrpSpPr>
        <p:grpSpPr>
          <a:xfrm>
            <a:off x="6982220" y="3146495"/>
            <a:ext cx="3993689" cy="3099996"/>
            <a:chOff x="6743700" y="2405120"/>
            <a:chExt cx="5448300" cy="4229100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24A105C0-6CD4-CF28-DF49-16DA0538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3700" y="2405120"/>
              <a:ext cx="5448300" cy="42291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2E848-CEAA-3D96-6BF9-2ACB9118CD7C}"/>
                </a:ext>
              </a:extLst>
            </p:cNvPr>
            <p:cNvSpPr txBox="1"/>
            <p:nvPr/>
          </p:nvSpPr>
          <p:spPr>
            <a:xfrm>
              <a:off x="7733841" y="2405120"/>
              <a:ext cx="313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Clin Features + Antibody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260095-95D2-5BD3-6BCA-8E062AD81DC0}"/>
                </a:ext>
              </a:extLst>
            </p:cNvPr>
            <p:cNvSpPr txBox="1"/>
            <p:nvPr/>
          </p:nvSpPr>
          <p:spPr>
            <a:xfrm>
              <a:off x="9825259" y="5188991"/>
              <a:ext cx="1449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AUC = 0.8781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8A538B-80BD-E5A8-F734-3E2AF0803E84}"/>
              </a:ext>
            </a:extLst>
          </p:cNvPr>
          <p:cNvGrpSpPr/>
          <p:nvPr/>
        </p:nvGrpSpPr>
        <p:grpSpPr>
          <a:xfrm>
            <a:off x="1216091" y="3146495"/>
            <a:ext cx="3993689" cy="3099600"/>
            <a:chOff x="269839" y="2405120"/>
            <a:chExt cx="5448300" cy="4229100"/>
          </a:xfrm>
        </p:grpSpPr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3397EA5A-0FAE-106C-94E2-53FEF9D2C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839" y="2405120"/>
              <a:ext cx="5448300" cy="4229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716AD-FC5B-37E7-157F-9C66397418FC}"/>
                </a:ext>
              </a:extLst>
            </p:cNvPr>
            <p:cNvSpPr txBox="1"/>
            <p:nvPr/>
          </p:nvSpPr>
          <p:spPr>
            <a:xfrm>
              <a:off x="1509311" y="2405120"/>
              <a:ext cx="20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Clin Features Model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DD4ABA-535B-58FA-5661-CCF7424FBECE}"/>
                </a:ext>
              </a:extLst>
            </p:cNvPr>
            <p:cNvSpPr txBox="1"/>
            <p:nvPr/>
          </p:nvSpPr>
          <p:spPr>
            <a:xfrm>
              <a:off x="3295780" y="5189347"/>
              <a:ext cx="14490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AUC = 0.7871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12C090-4EB2-171A-CF31-30E5E22429A5}"/>
              </a:ext>
            </a:extLst>
          </p:cNvPr>
          <p:cNvSpPr txBox="1"/>
          <p:nvPr/>
        </p:nvSpPr>
        <p:spPr>
          <a:xfrm>
            <a:off x="1300039" y="1585425"/>
            <a:ext cx="967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 = progressed to insulin (1)</a:t>
            </a:r>
          </a:p>
        </p:txBody>
      </p:sp>
    </p:spTree>
    <p:extLst>
      <p:ext uri="{BB962C8B-B14F-4D97-AF65-F5344CB8AC3E}">
        <p14:creationId xmlns:p14="http://schemas.microsoft.com/office/powerpoint/2010/main" val="305638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1225</Words>
  <Application>Microsoft Macintosh PowerPoint</Application>
  <PresentationFormat>Widescreen</PresentationFormat>
  <Paragraphs>386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Investigating whether different Type-1 diabetes prediction models can detect patients initially treated without insulin that rapidly progress to insulin treatment</vt:lpstr>
      <vt:lpstr>Background</vt:lpstr>
      <vt:lpstr>PowerPoint Presentation</vt:lpstr>
      <vt:lpstr>Methods + Dataset</vt:lpstr>
      <vt:lpstr>Clin model vs Clin + anti model</vt:lpstr>
      <vt:lpstr>PowerPoint Presentation</vt:lpstr>
      <vt:lpstr>Clin Features and Autoantibody Model</vt:lpstr>
      <vt:lpstr>Autoantibodies</vt:lpstr>
      <vt:lpstr>Roc Curves</vt:lpstr>
      <vt:lpstr>Calibration Plots</vt:lpstr>
      <vt:lpstr>Low risk (&lt;0.333) Antibody positive</vt:lpstr>
      <vt:lpstr>Conclusion</vt:lpstr>
      <vt:lpstr>APPENDIX – Clin Model Full Data</vt:lpstr>
      <vt:lpstr>APPENDIX – Clin + Anti Model Full Data</vt:lpstr>
      <vt:lpstr>Patients who switched to Insulin (n = 184)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whether different Type-1 diabetes prediction models can detect patients not on insulin that rapidly progress to insulin</dc:title>
  <dc:creator>De Villiers, Ethan</dc:creator>
  <cp:lastModifiedBy>De Villiers, Ethan</cp:lastModifiedBy>
  <cp:revision>16</cp:revision>
  <dcterms:created xsi:type="dcterms:W3CDTF">2022-10-18T20:22:58Z</dcterms:created>
  <dcterms:modified xsi:type="dcterms:W3CDTF">2022-10-25T09:40:02Z</dcterms:modified>
</cp:coreProperties>
</file>