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1"/>
  </p:sldMasterIdLst>
  <p:notesMasterIdLst>
    <p:notesMasterId r:id="rId12"/>
  </p:notes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59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87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E379E-13B6-B045-BCB1-3569ADA3F1D7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D0C02E-C89E-5A4B-BB13-2218A02B2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30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1772</a:t>
            </a:r>
          </a:p>
          <a:p>
            <a:r>
              <a:rPr lang="en-US" dirty="0"/>
              <a:t>[1073, 178, 98, 56, 68, 36, 56, 63, 61, 83]</a:t>
            </a:r>
          </a:p>
          <a:p>
            <a:r>
              <a:rPr lang="en-US" dirty="0"/>
              <a:t>[0.6055304740406321, 0.10045146726862303, 0.055304740406320545, 0.03160270880361174, 0.03837471783295711, 0.020316027088036117, 0.03160270880361174, 0.035553047404063204, 0.034424379232505645, 0.04683972911963882]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0C02E-C89E-5A4B-BB13-2218A02B2FD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088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[1037, 110, 68, 64, 67, 42, 43, 59, 79, 199]</a:t>
            </a:r>
          </a:p>
          <a:p>
            <a:r>
              <a:rPr lang="en-US" dirty="0"/>
              <a:t>[0.5865384615384616, 0.06221719457013575, 0.038461538461538464, 0.03619909502262444, 0.03789592760180995, 0.023755656108597284, 0.024321266968325792, 0.0333710407239819, 0.04468325791855204, 0.11255656108597285]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0C02E-C89E-5A4B-BB13-2218A02B2FD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85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1662</a:t>
            </a:r>
          </a:p>
          <a:p>
            <a:r>
              <a:rPr lang="en-US" dirty="0"/>
              <a:t>[1016, 118, 73, 45, 41, 42, 38, 53, 60, 176]</a:t>
            </a:r>
          </a:p>
          <a:p>
            <a:r>
              <a:rPr lang="en-US" dirty="0"/>
              <a:t>[0.6113116726835138, 0.07099879663056559, 0.043922984356197355, 0.02707581227436823, 0.0246690734055355, 0.02527075812274368, 0.02286401925391095, 0.031889290012033694, 0.036101083032490974, 0.10589651022864019]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0C02E-C89E-5A4B-BB13-2218A02B2F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93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1662</a:t>
            </a:r>
          </a:p>
          <a:p>
            <a:r>
              <a:rPr lang="en-US" dirty="0"/>
              <a:t>[1007, 78, 42, 48, 32, 20, 37, 27, 36, 335]</a:t>
            </a:r>
          </a:p>
          <a:p>
            <a:r>
              <a:rPr lang="en-US" dirty="0"/>
              <a:t>[0.6058965102286402, 0.04693140794223827, 0.02527075812274368, 0.02888086642599278, 0.019253910950661854, 0.012033694344163659, 0.022262334536702767, 0.016245487364620937, 0.021660649819494584, 0.20156438026474127]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0C02E-C89E-5A4B-BB13-2218A02B2F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70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1662</a:t>
            </a:r>
          </a:p>
          <a:p>
            <a:r>
              <a:rPr lang="en-US" dirty="0"/>
              <a:t>[1007, 78, 42, 48, 32, 20, 37, 27, 36, 335]</a:t>
            </a:r>
          </a:p>
          <a:p>
            <a:r>
              <a:rPr lang="en-US" dirty="0"/>
              <a:t>[0.6058965102286402, 0.04693140794223827, 0.02527075812274368, 0.02888086642599278, 0.019253910950661854, 0.012033694344163659, 0.022262334536702767, 0.016245487364620937, 0.021660649819494584, 0.20156438026474127]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0C02E-C89E-5A4B-BB13-2218A02B2FD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74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77459-33F0-9A39-C5B5-9E5BFC677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803E94-9159-1052-1F35-42BBFA2D7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6FA67-B952-0A83-264F-84FF8B50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B8AC7-7292-CF4F-9A21-3D112CD52832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CB80B-2B49-5160-1538-35B4A90DF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037E9-8973-CBD4-5EEF-6EAFE685B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05C5-FD65-6749-B6EB-1E6219ECE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099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4AA03-405A-224F-F65F-648FAE43F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595964-2CDE-5E19-BFC3-EDB8B7ABE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0FC5F-E309-664A-8580-D42A641A7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B8AC7-7292-CF4F-9A21-3D112CD52832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5961F-5922-C958-2A0E-BC5FA458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D0B03-0C41-2678-6EB9-1E3DA0ACC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05C5-FD65-6749-B6EB-1E6219ECE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5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FDB65D-F933-2D03-122F-C030FD87AF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94836E-A2A1-77BA-CCF3-07F796B3D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CD906-5B14-B5CA-9DAF-946022DAA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B8AC7-7292-CF4F-9A21-3D112CD52832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C66E1-841D-DC16-0252-9C2ACB010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913EB-34CC-8711-62FA-D248777CB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05C5-FD65-6749-B6EB-1E6219ECE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95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09FD8-2537-75D9-5A2B-E862C5551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9EE1C-EBFD-9509-5C35-60FC013AA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889E3-693A-B76B-1204-E61B42082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B8AC7-7292-CF4F-9A21-3D112CD52832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D7B76-6754-725B-955F-1FF486B98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2F1FF-0A23-26AA-42EA-6C5653B51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05C5-FD65-6749-B6EB-1E6219ECE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509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5B6D7-B7DF-45EE-D6E7-43882F8A1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3028E-460A-5387-FE68-173CE08BA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82CD9-92CE-8776-6004-DD47A4620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B8AC7-7292-CF4F-9A21-3D112CD52832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F7800-F8D9-4AEC-54BA-D824E6C5F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786C2-5288-FFA6-5E70-8639A8096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05C5-FD65-6749-B6EB-1E6219ECE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70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20885-E3B8-0F69-9AA5-A72AAE4A3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1A849-0A28-6C77-560A-5FDD45C75A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AEBC7C-1B34-95EB-2E91-E1138D9C8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04F52C-C77F-DFB6-F216-673931B10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B8AC7-7292-CF4F-9A21-3D112CD52832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3EC0B-4F48-2F5E-D07B-00D603044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9EC0B-2F00-5CE4-47BE-B905AD54A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05C5-FD65-6749-B6EB-1E6219ECE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817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016F6-E5C6-1692-7B30-297F232BC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91AB7-C5C2-41E9-E3D3-EB443CD28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6C55A-5A82-85AC-48D9-4C00453D4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5F2C6F-946F-65E1-5611-9C9F7BC1CF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005D40-5B5C-E71C-E47F-2BD7C6BD93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927969-F99D-7C24-BC2E-480C2CBF0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B8AC7-7292-CF4F-9A21-3D112CD52832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99C9D3-4AD9-3D04-0C2A-46E523772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1ECCAC-4022-4C36-AB4F-527026FC8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05C5-FD65-6749-B6EB-1E6219ECE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505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048D3-37C2-53F5-91BB-82520E1E9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42B8ED-27FD-0A92-57B0-DB4E03879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B8AC7-7292-CF4F-9A21-3D112CD52832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9334BA-E6D2-8221-3E45-E58B1BAEB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7CA26E-782B-8C5E-2C77-952346CE8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05C5-FD65-6749-B6EB-1E6219ECE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9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47E57C-1FB0-DE6D-375F-DE07204F2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B8AC7-7292-CF4F-9A21-3D112CD52832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15324-08E9-B55C-8A8D-9860B4C57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30436-B0B8-8504-F2CE-8B2E166D1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05C5-FD65-6749-B6EB-1E6219ECE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845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7734A-F145-E357-82E6-EF5B4EDF7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32A2C-24A2-D59A-20AC-7E2F5F7F1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2DA2A6-7D86-804C-E970-186AB0C8CF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7C1428-F08C-30DB-51C2-75A54B7CF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B8AC7-7292-CF4F-9A21-3D112CD52832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13910-C64C-65B3-A3B7-10E6C8D0B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D2649-B009-F681-1B72-4CDA0F279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05C5-FD65-6749-B6EB-1E6219ECE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40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158E-9BF4-B676-85CE-7B1B90ACF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23743A-E1F0-18B2-16D0-118EBCFB56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70C44A-D8ED-3E49-02EF-A2E9E52C6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F0076C-B6FF-016E-5658-E8E7A669D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B8AC7-7292-CF4F-9A21-3D112CD52832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CB5F5-5003-CC63-147B-46CD5D522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0D589-C3E7-B269-8BE4-165226628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05C5-FD65-6749-B6EB-1E6219ECE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681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5736A1-45CB-90B9-08AF-5902F4200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8FD0B-308A-0126-4785-34113D5BA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2F1E8-CA23-88C4-49D7-E5B719CE1C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B8AC7-7292-CF4F-9A21-3D112CD52832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2D1C7-EC76-09A9-1768-552C5EFC4F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1DF0C-1822-2C7D-758E-1D79A447F7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305C5-FD65-6749-B6EB-1E6219ECE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236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D821E-9FA1-7DB3-EC4B-A31A32E7CB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Autoantibody Prediction Models for Type 1 Diabetes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F6A5D9-21D6-D280-8E7F-B58BB7C4E2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56680"/>
            <a:ext cx="9144000" cy="555292"/>
          </a:xfrm>
        </p:spPr>
        <p:txBody>
          <a:bodyPr/>
          <a:lstStyle/>
          <a:p>
            <a:r>
              <a:rPr lang="en-US" dirty="0"/>
              <a:t>Ethan de Villiers</a:t>
            </a:r>
          </a:p>
        </p:txBody>
      </p:sp>
    </p:spTree>
    <p:extLst>
      <p:ext uri="{BB962C8B-B14F-4D97-AF65-F5344CB8AC3E}">
        <p14:creationId xmlns:p14="http://schemas.microsoft.com/office/powerpoint/2010/main" val="3658969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9A36A-1A46-133B-E794-D117B7896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Models vs Avg Change in UCPCR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E4DF7AAE-38B2-FDF3-5642-BD90BF0CB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894" y="1106209"/>
            <a:ext cx="3402804" cy="2763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25A3C1AE-4E4A-E194-27F6-39590A360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259" y="1106208"/>
            <a:ext cx="3402805" cy="2763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>
            <a:extLst>
              <a:ext uri="{FF2B5EF4-FFF2-40B4-BE49-F238E27FC236}">
                <a16:creationId xmlns:a16="http://schemas.microsoft.com/office/drawing/2014/main" id="{5B1CD9CD-E9F3-895D-CE43-7271F00D4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892" y="3976573"/>
            <a:ext cx="3402806" cy="276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>
            <a:extLst>
              <a:ext uri="{FF2B5EF4-FFF2-40B4-BE49-F238E27FC236}">
                <a16:creationId xmlns:a16="http://schemas.microsoft.com/office/drawing/2014/main" id="{58F1FD9F-F9C2-5831-7A32-6E9CC3DF4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259" y="3976572"/>
            <a:ext cx="3402807" cy="2763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2590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D36E7-705D-53ED-8E56-425872616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C0541-D6C4-5B56-4D94-8687DBE45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rtl="0" fontAlgn="base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3200" b="0" i="0" u="none" strike="noStrike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Clinical features = Age + BMI </a:t>
            </a:r>
          </a:p>
          <a:p>
            <a:pPr rtl="0" fontAlgn="base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3200" b="0" i="0" u="none" strike="noStrike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Clinical features + GAD</a:t>
            </a:r>
          </a:p>
          <a:p>
            <a:pPr rtl="0" fontAlgn="base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3200" b="0" i="0" u="none" strike="noStrike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Clinical features + ZNT8</a:t>
            </a:r>
          </a:p>
          <a:p>
            <a:pPr marL="742950" lvl="1" indent="-285750" rtl="0" fontAlgn="base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b="0" i="0" u="none" strike="noStrike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IA2 model changed</a:t>
            </a:r>
          </a:p>
          <a:p>
            <a:pPr marL="742950" lvl="1" indent="-285750" rtl="0" fontAlgn="base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b="0" i="0" u="none" strike="noStrike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Produce similar model weightings</a:t>
            </a:r>
          </a:p>
          <a:p>
            <a:pPr marL="742950" lvl="1" indent="-285750" rtl="0" fontAlgn="base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b="0" i="0" u="sng" strike="noStrike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Warning: Model was calibrated for IA2</a:t>
            </a:r>
            <a:endParaRPr lang="en-GB" b="0" i="0" u="none" strike="noStrike" dirty="0"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lnSpc>
                <a:spcPct val="16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GB" sz="3200" b="0" i="0" u="none" strike="noStrike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Clinical features + Antibodies</a:t>
            </a:r>
          </a:p>
        </p:txBody>
      </p:sp>
    </p:spTree>
    <p:extLst>
      <p:ext uri="{BB962C8B-B14F-4D97-AF65-F5344CB8AC3E}">
        <p14:creationId xmlns:p14="http://schemas.microsoft.com/office/powerpoint/2010/main" val="13443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80E1F-4958-EDF6-1EA3-FC43BB95A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StartRight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7069C-5CF3-D274-64BD-5E6FF82CB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156" y="1690688"/>
            <a:ext cx="5562600" cy="381331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1798 patient’s medical data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&gt;= 18 years old</a:t>
            </a:r>
          </a:p>
          <a:p>
            <a:pPr>
              <a:lnSpc>
                <a:spcPct val="150000"/>
              </a:lnSpc>
            </a:pPr>
            <a:r>
              <a:rPr lang="en-US" dirty="0"/>
              <a:t>894 on Insulin</a:t>
            </a:r>
          </a:p>
          <a:p>
            <a:pPr>
              <a:lnSpc>
                <a:spcPct val="150000"/>
              </a:lnSpc>
            </a:pPr>
            <a:r>
              <a:rPr lang="en-US" dirty="0"/>
              <a:t>Dataset is </a:t>
            </a:r>
            <a:r>
              <a:rPr lang="en-US" b="1" dirty="0"/>
              <a:t>not</a:t>
            </a:r>
            <a:r>
              <a:rPr lang="en-US" dirty="0"/>
              <a:t> representative of general population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~49% prevalence of T1D in sample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About 8% in UK Population</a:t>
            </a:r>
            <a:r>
              <a:rPr lang="en-US" baseline="30000" dirty="0"/>
              <a:t>1</a:t>
            </a: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B2631A41-C417-5B21-EBA8-90B35C7870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64F9FF71-7109-24B2-B042-16CF13615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112" y="831699"/>
            <a:ext cx="5242838" cy="5499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83D3CB-3113-D229-3714-4B756D862ACD}"/>
              </a:ext>
            </a:extLst>
          </p:cNvPr>
          <p:cNvSpPr txBox="1"/>
          <p:nvPr/>
        </p:nvSpPr>
        <p:spPr>
          <a:xfrm>
            <a:off x="72806" y="6414501"/>
            <a:ext cx="7091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30000" dirty="0"/>
              <a:t>1 </a:t>
            </a:r>
            <a:r>
              <a:rPr lang="en-US" dirty="0"/>
              <a:t>Diabetes UK (2019) Us, diabetes and a lot of facts and stats. Diabetes UK.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1605374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F6D25-4020-4ED8-8B05-3B59A0F9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dirty="0"/>
              <a:t>Clinical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EB784-F148-5DFE-36B1-6A7460407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723" y="1825625"/>
            <a:ext cx="6538587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Relatively poor discrimination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61.1% of 1772 in bottom decile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26 patients excluded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= Low risk of Diabetes Type 1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Only 20.4% predicted over 60% risk of T1D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263 people / 894 on insulin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= 29.4% accuracy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endParaRPr lang="en-US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AB7AC9D-6DE7-A6B0-A3A4-ECFC923A8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3692" y="1600994"/>
            <a:ext cx="4576637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729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F6D25-4020-4ED8-8B05-3B59A0F9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en-US" dirty="0"/>
              <a:t>Clin + GAD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EB784-F148-5DFE-36B1-6A7460407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723" y="1825625"/>
            <a:ext cx="6538587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Improving discrimination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58.7% of 1768 in bottom decile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30 patients excluded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= Low risk of Diabetes Type 1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Only 21.6% predicted over 60% risk of T1D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380 people / 894 on insulin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= 42.5% accuracy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endParaRPr lang="en-US" sz="20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A7F23A5-6146-AC0E-E3A5-76AF7F1CA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429" y="1337109"/>
            <a:ext cx="5214039" cy="473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09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F6D25-4020-4ED8-8B05-3B59A0F9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3"/>
            </a:pPr>
            <a:r>
              <a:rPr lang="en-US" dirty="0"/>
              <a:t>Clin + ZNT8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EB784-F148-5DFE-36B1-6A7460407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723" y="1825625"/>
            <a:ext cx="6538587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More negatively favored discrimination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61.1% of 1662 in bottom decile</a:t>
            </a:r>
          </a:p>
          <a:p>
            <a:pPr lvl="1">
              <a:lnSpc>
                <a:spcPct val="150000"/>
              </a:lnSpc>
            </a:pPr>
            <a:r>
              <a:rPr lang="en-US" sz="2000" b="1" dirty="0"/>
              <a:t>136 patients excluded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Only 19.7% predicted over 60% risk of T1D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327 people / 894 on insulin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= 36.6% accuracy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endParaRPr lang="en-US" sz="2000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C007D409-03F2-1F7F-48AE-80E4E1AD6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142" y="1449904"/>
            <a:ext cx="5362661" cy="4868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9408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EB784-F148-5DFE-36B1-6A7460407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723" y="1825625"/>
            <a:ext cx="6538587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More positively favored discrimination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61.1% of 1662 in bottom decile</a:t>
            </a:r>
          </a:p>
          <a:p>
            <a:pPr lvl="1">
              <a:lnSpc>
                <a:spcPct val="150000"/>
              </a:lnSpc>
            </a:pPr>
            <a:r>
              <a:rPr lang="en-US" sz="2000" b="1" dirty="0"/>
              <a:t>136 patients excluded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Only 26.2% predicted over 60% risk of T1D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435 people / 894 on insulin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= 48.7% accuracy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1F6D25-4020-4ED8-8B05-3B59A0F9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4"/>
            </a:pPr>
            <a:r>
              <a:rPr lang="en-US" dirty="0"/>
              <a:t>Clin + Both</a:t>
            </a: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31CD61A5-1AE7-02FC-B08B-844278292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215" y="1236738"/>
            <a:ext cx="5615215" cy="4560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1822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C3325-B451-044F-4316-F42533F43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Models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F9897F7-A9A5-7C82-E9AE-932CF1ADAA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647442"/>
              </p:ext>
            </p:extLst>
          </p:nvPr>
        </p:nvGraphicFramePr>
        <p:xfrm>
          <a:off x="179015" y="2091039"/>
          <a:ext cx="1183397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4817">
                  <a:extLst>
                    <a:ext uri="{9D8B030D-6E8A-4147-A177-3AD203B41FA5}">
                      <a16:colId xmlns:a16="http://schemas.microsoft.com/office/drawing/2014/main" val="2790049213"/>
                    </a:ext>
                  </a:extLst>
                </a:gridCol>
                <a:gridCol w="1096254">
                  <a:extLst>
                    <a:ext uri="{9D8B030D-6E8A-4147-A177-3AD203B41FA5}">
                      <a16:colId xmlns:a16="http://schemas.microsoft.com/office/drawing/2014/main" val="821322113"/>
                    </a:ext>
                  </a:extLst>
                </a:gridCol>
                <a:gridCol w="1069211">
                  <a:extLst>
                    <a:ext uri="{9D8B030D-6E8A-4147-A177-3AD203B41FA5}">
                      <a16:colId xmlns:a16="http://schemas.microsoft.com/office/drawing/2014/main" val="1977303470"/>
                    </a:ext>
                  </a:extLst>
                </a:gridCol>
                <a:gridCol w="1069211">
                  <a:extLst>
                    <a:ext uri="{9D8B030D-6E8A-4147-A177-3AD203B41FA5}">
                      <a16:colId xmlns:a16="http://schemas.microsoft.com/office/drawing/2014/main" val="2082585941"/>
                    </a:ext>
                  </a:extLst>
                </a:gridCol>
                <a:gridCol w="1069211">
                  <a:extLst>
                    <a:ext uri="{9D8B030D-6E8A-4147-A177-3AD203B41FA5}">
                      <a16:colId xmlns:a16="http://schemas.microsoft.com/office/drawing/2014/main" val="31183048"/>
                    </a:ext>
                  </a:extLst>
                </a:gridCol>
                <a:gridCol w="1069211">
                  <a:extLst>
                    <a:ext uri="{9D8B030D-6E8A-4147-A177-3AD203B41FA5}">
                      <a16:colId xmlns:a16="http://schemas.microsoft.com/office/drawing/2014/main" val="3923751991"/>
                    </a:ext>
                  </a:extLst>
                </a:gridCol>
                <a:gridCol w="1069211">
                  <a:extLst>
                    <a:ext uri="{9D8B030D-6E8A-4147-A177-3AD203B41FA5}">
                      <a16:colId xmlns:a16="http://schemas.microsoft.com/office/drawing/2014/main" val="3641986958"/>
                    </a:ext>
                  </a:extLst>
                </a:gridCol>
                <a:gridCol w="1069211">
                  <a:extLst>
                    <a:ext uri="{9D8B030D-6E8A-4147-A177-3AD203B41FA5}">
                      <a16:colId xmlns:a16="http://schemas.microsoft.com/office/drawing/2014/main" val="2251038925"/>
                    </a:ext>
                  </a:extLst>
                </a:gridCol>
                <a:gridCol w="1069211">
                  <a:extLst>
                    <a:ext uri="{9D8B030D-6E8A-4147-A177-3AD203B41FA5}">
                      <a16:colId xmlns:a16="http://schemas.microsoft.com/office/drawing/2014/main" val="3263048261"/>
                    </a:ext>
                  </a:extLst>
                </a:gridCol>
                <a:gridCol w="1069211">
                  <a:extLst>
                    <a:ext uri="{9D8B030D-6E8A-4147-A177-3AD203B41FA5}">
                      <a16:colId xmlns:a16="http://schemas.microsoft.com/office/drawing/2014/main" val="1059825051"/>
                    </a:ext>
                  </a:extLst>
                </a:gridCol>
                <a:gridCol w="1069211">
                  <a:extLst>
                    <a:ext uri="{9D8B030D-6E8A-4147-A177-3AD203B41FA5}">
                      <a16:colId xmlns:a16="http://schemas.microsoft.com/office/drawing/2014/main" val="1587390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Decile 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Decile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Decile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Decile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Decile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Decile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Decile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Decile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Decile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Decile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599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98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Clin GAD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58.7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59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Clin ZNT8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392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Clin both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507895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BCD62D0-FD6B-E530-A8AC-A1ABDC8C82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130451"/>
              </p:ext>
            </p:extLst>
          </p:nvPr>
        </p:nvGraphicFramePr>
        <p:xfrm>
          <a:off x="2032000" y="5100280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01561563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1862656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8001508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7964397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782270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Clin GAD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Clin ZNT8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Clin both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425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883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7940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0568F-2A03-5272-C0BA-9938FD6DC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UCPCR Average Loss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7266E2-BD88-ECB8-4FFF-81A6A4BDA0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711995" cy="4351338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Calculated as: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000" dirty="0"/>
                  <a:t>V2 – V1 /2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000" dirty="0"/>
                  <a:t>V3 – V2 /2</a:t>
                </a:r>
                <a:endParaRPr lang="en-US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 dirty="0" smtClean="0"/>
                          <m:t>(</m:t>
                        </m:r>
                        <m:r>
                          <m:rPr>
                            <m:nor/>
                          </m:rPr>
                          <a:rPr lang="en-US" sz="2000" dirty="0" smtClean="0"/>
                          <m:t>V</m:t>
                        </m:r>
                        <m:r>
                          <m:rPr>
                            <m:nor/>
                          </m:rPr>
                          <a:rPr lang="en-US" sz="2000" dirty="0" smtClean="0"/>
                          <m:t>2 – </m:t>
                        </m:r>
                        <m:r>
                          <m:rPr>
                            <m:nor/>
                          </m:rPr>
                          <a:rPr lang="en-US" sz="2000" dirty="0" smtClean="0"/>
                          <m:t>V</m:t>
                        </m:r>
                        <m:r>
                          <m:rPr>
                            <m:nor/>
                          </m:rPr>
                          <a:rPr lang="en-US" sz="2000" dirty="0" smtClean="0"/>
                          <m:t>1 /2) + (</m:t>
                        </m:r>
                        <m:r>
                          <m:rPr>
                            <m:nor/>
                          </m:rPr>
                          <a:rPr lang="en-US" sz="2000" dirty="0" smtClean="0"/>
                          <m:t>V</m:t>
                        </m:r>
                        <m:r>
                          <m:rPr>
                            <m:nor/>
                          </m:rPr>
                          <a:rPr lang="en-US" sz="2000" dirty="0" smtClean="0"/>
                          <m:t>3 – </m:t>
                        </m:r>
                        <m:r>
                          <m:rPr>
                            <m:nor/>
                          </m:rPr>
                          <a:rPr lang="en-US" sz="2000" dirty="0" smtClean="0"/>
                          <m:t>V</m:t>
                        </m:r>
                        <m:r>
                          <m:rPr>
                            <m:nor/>
                          </m:rPr>
                          <a:rPr lang="en-US" sz="2000" dirty="0" smtClean="0"/>
                          <m:t>2 /2) </m:t>
                        </m:r>
                      </m:num>
                      <m:den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7266E2-BD88-ECB8-4FFF-81A6A4BDA0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711995" cy="4351338"/>
              </a:xfrm>
              <a:blipFill>
                <a:blip r:embed="rId2"/>
                <a:stretch>
                  <a:fillRect l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4" name="Picture 4">
            <a:extLst>
              <a:ext uri="{FF2B5EF4-FFF2-40B4-BE49-F238E27FC236}">
                <a16:creationId xmlns:a16="http://schemas.microsoft.com/office/drawing/2014/main" id="{669827A2-5B92-104D-DDC9-E65318852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380" y="1566863"/>
            <a:ext cx="5994725" cy="4868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126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</TotalTime>
  <Words>580</Words>
  <Application>Microsoft Macintosh PowerPoint</Application>
  <PresentationFormat>Widescreen</PresentationFormat>
  <Paragraphs>140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Wingdings</vt:lpstr>
      <vt:lpstr>Office Theme</vt:lpstr>
      <vt:lpstr>Autoantibody Prediction Models for Type 1 Diabetes</vt:lpstr>
      <vt:lpstr>Models</vt:lpstr>
      <vt:lpstr>StartRight Dataset</vt:lpstr>
      <vt:lpstr>Clinical Features</vt:lpstr>
      <vt:lpstr>Clin + GAD</vt:lpstr>
      <vt:lpstr>Clin + ZNT8</vt:lpstr>
      <vt:lpstr>Clin + Both</vt:lpstr>
      <vt:lpstr>Comparing Models</vt:lpstr>
      <vt:lpstr>UCPCR Average Loss</vt:lpstr>
      <vt:lpstr>Models vs Avg Change in UCPCR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Autoantibody Prediction Models for Type 1 Diabetes</dc:title>
  <dc:creator>De Villiers, Ethan</dc:creator>
  <cp:lastModifiedBy>De Villiers, Ethan</cp:lastModifiedBy>
  <cp:revision>1</cp:revision>
  <dcterms:created xsi:type="dcterms:W3CDTF">2022-10-10T10:09:18Z</dcterms:created>
  <dcterms:modified xsi:type="dcterms:W3CDTF">2022-10-10T15:21:17Z</dcterms:modified>
</cp:coreProperties>
</file>