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77E1-30E8-AF4F-D09E-685CE750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D49B-6225-DEE5-7C4D-D75C4A14D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C76A-1279-6836-A632-DE8D4BB0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A468-4459-CC82-E192-ED005F0C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9F72-AEDA-2470-300D-96FBE2F6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DE32-B157-B078-3071-B417E525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818A1-925F-AB94-6617-0A3602B7C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0D8F-90A0-10C7-AE23-145242C4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DB69-2896-CCF5-E8E7-94F54E5B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F52C-04DE-FBD4-9FFA-FD743D6C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FD598-02F1-2FCD-1870-0A3E682EF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720C3-D3D6-8679-C991-CDA24107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0499-B0FD-EFD4-6120-DA8A6765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E505-5907-EDDE-81F2-B7E93789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C68E-53D4-E189-1A93-3BCFBA90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27AD-6264-8659-DD20-C84B383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4B71-BC95-FE8F-FE74-C57BBF1B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0C24-F729-3BCD-DB91-AF1546AE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2B4B-1C0C-889E-0716-7D8D6F14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0ACB-0FA5-E950-7F73-21391C66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0AE1-DF80-D8BC-E312-2B3EF7B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4FFCF-9321-1EFB-F995-9B49247C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0E9A-8DD8-C7AB-D6B2-3B0355F3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9B97-D6FA-9A8B-40DF-50D80DCA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9EB1-136B-FC16-E3E0-6E46E00F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8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98B4-012C-C62B-6217-01EEE27F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B4C3-4B46-3D0D-6930-FECFE4FDD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D5E08-10A3-C622-168F-BB5F98BF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E2A14-B1D6-A673-67FC-AEF9B6ED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24990-7E9D-B988-C61E-5C7AE7A2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4B7C4-528B-E89B-4080-C7084B60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AE54-74FD-35FA-E2D3-10870226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A3EA-8CC0-07F3-43F5-7D7F2F8F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07DCC-61EF-6546-1FBA-A1739593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5C347-1E60-4086-840A-C6B37C50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76F64-F324-DD59-342B-30C7C19EB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BAD47-D33C-6697-F037-039EDE38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CE437-3C09-0683-C1EE-31F2616D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AA61F-DBF5-8726-F81F-1DB1F9B3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9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0AA2-3ED4-3BF2-DF10-AF6EFAB4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CDF70-FE7F-B8C4-4DA9-673BBDE9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1DC1C-4656-E2E7-B99B-1659DDEE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35C0B-3F61-87BE-98D8-B65B1273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8ACEF-D581-572E-595B-53A3ACD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24073-EB73-27A4-3CEC-D1FDAC79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86BDF-F6C2-BC6B-241E-16B091A7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5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6D29-A162-35A6-7E25-6CC8370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B920-0217-3447-BAAD-C13B5525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599EB-0A5F-624E-AEE6-F8E17B70D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C1171-7A04-8CB1-4F97-FE63E046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192E2-047B-4F5E-B4D6-808FB4E4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972A-7262-69C8-F453-3F04EDC8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6912-23EF-28FC-CC5C-71B3DBE7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80499-D353-750D-E607-DF3B942A3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590C-FA50-EE0B-7D8D-AA3D0AA44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BE8B-EF7F-B1C9-3398-5609B99E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D3378-280C-417A-7B4B-EF5B6124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3BF6-8510-A417-9FF3-895F99FB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EB86E-257D-EE1F-5580-1111A2F2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744F-DD3D-9823-80FD-0456795C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9014-A368-834F-8850-89BF3B04C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6D3A-6B56-8644-B496-EFB4AC158A32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2FEE-8F8D-D347-B6D0-599423A40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9779-924D-8ED2-9096-FD931975F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EE984-C956-9741-BD84-2EB43BAF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26BE-9A40-2BF4-F91C-891DBF34B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04125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Investigating whether different Type-1 diabetes prediction models can detect patients initially treated without insulin that rapidly progress to insulin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5542-5F3F-845F-0123-1DC91B85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7645"/>
            <a:ext cx="9144000" cy="791286"/>
          </a:xfrm>
        </p:spPr>
        <p:txBody>
          <a:bodyPr>
            <a:normAutofit/>
          </a:bodyPr>
          <a:lstStyle/>
          <a:p>
            <a:r>
              <a:rPr lang="en-US" sz="2000" dirty="0"/>
              <a:t>Ethan de Villiers</a:t>
            </a:r>
          </a:p>
          <a:p>
            <a:r>
              <a:rPr lang="en-US" sz="2000" dirty="0"/>
              <a:t>ed546@Exeter.ac.uk</a:t>
            </a:r>
          </a:p>
        </p:txBody>
      </p:sp>
    </p:spTree>
    <p:extLst>
      <p:ext uri="{BB962C8B-B14F-4D97-AF65-F5344CB8AC3E}">
        <p14:creationId xmlns:p14="http://schemas.microsoft.com/office/powerpoint/2010/main" val="34618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4E3F-4465-AD77-4919-3475483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0449-0CD8-3014-49E5-B0E20BA9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56"/>
            <a:ext cx="10515600" cy="52551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Clinical features + autoantibody model could better identify those going onto insulin compared to clin features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93 vs 50 patients /184</a:t>
            </a:r>
          </a:p>
          <a:p>
            <a:pPr>
              <a:lnSpc>
                <a:spcPct val="150000"/>
              </a:lnSpc>
            </a:pPr>
            <a:r>
              <a:rPr lang="en-US" dirty="0"/>
              <a:t>Patients in Clin features’ “mid risk” moved to “high risk” in clin features + autoantibody due to antibody presence</a:t>
            </a:r>
          </a:p>
          <a:p>
            <a:pPr>
              <a:lnSpc>
                <a:spcPct val="150000"/>
              </a:lnSpc>
            </a:pPr>
            <a:r>
              <a:rPr lang="en-US" dirty="0"/>
              <a:t>Neither model was able to discriminate patients progressing to insulin as well as antibodies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Predicted onto insulin: 118 vs 93 vs 50 patients /184</a:t>
            </a:r>
          </a:p>
          <a:p>
            <a:pPr>
              <a:lnSpc>
                <a:spcPct val="150000"/>
              </a:lnSpc>
            </a:pPr>
            <a:r>
              <a:rPr lang="en-US" dirty="0"/>
              <a:t>Models do provide better consultation on </a:t>
            </a:r>
            <a:r>
              <a:rPr lang="en-US" i="1" dirty="0"/>
              <a:t>likelihood</a:t>
            </a:r>
            <a:r>
              <a:rPr lang="en-US" dirty="0"/>
              <a:t> as factors such as HbA1c are considered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Seen in Patient 1</a:t>
            </a:r>
          </a:p>
        </p:txBody>
      </p:sp>
    </p:spTree>
    <p:extLst>
      <p:ext uri="{BB962C8B-B14F-4D97-AF65-F5344CB8AC3E}">
        <p14:creationId xmlns:p14="http://schemas.microsoft.com/office/powerpoint/2010/main" val="24072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CC4-97E8-0C99-1A80-AB98A374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Clin Model Full Data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77C6E7B7-F0DB-7E35-64C7-D07C3D16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41598"/>
              </p:ext>
            </p:extLst>
          </p:nvPr>
        </p:nvGraphicFramePr>
        <p:xfrm>
          <a:off x="262821" y="2060020"/>
          <a:ext cx="11666358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78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592312090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75570359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255478001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85579709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661553751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553975368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= 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Diag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Diag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Insulin*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BMI (kg/m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High Risk</a:t>
                      </a:r>
                    </a:p>
                    <a:p>
                      <a:r>
                        <a:rPr lang="en-US" sz="1400" dirty="0"/>
                        <a:t>&gt;=0.667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56%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42%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58%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Mid Risk</a:t>
                      </a:r>
                    </a:p>
                    <a:p>
                      <a:r>
                        <a:rPr lang="en-US" sz="1400" dirty="0"/>
                        <a:t>0.333 &lt; x &lt;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53%</a:t>
                      </a:r>
                    </a:p>
                    <a:p>
                      <a:r>
                        <a:rPr lang="en-US" sz="1400" b="1" dirty="0"/>
                        <a:t>47%</a:t>
                      </a:r>
                    </a:p>
                    <a:p>
                      <a:r>
                        <a:rPr lang="en-US" sz="1400" b="1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Low Risk</a:t>
                      </a:r>
                    </a:p>
                    <a:p>
                      <a:r>
                        <a:rPr lang="en-US" sz="1400" dirty="0"/>
                        <a:t>&lt;=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86%</a:t>
                      </a:r>
                    </a:p>
                    <a:p>
                      <a:r>
                        <a:rPr lang="en-US" sz="1400" b="1" dirty="0"/>
                        <a:t>14%</a:t>
                      </a:r>
                    </a:p>
                    <a:p>
                      <a:r>
                        <a:rPr lang="en-US" sz="1400" b="1" dirty="0"/>
                        <a:t>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1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514835-9D03-55F5-E367-9B079A8D61D6}"/>
              </a:ext>
            </a:extLst>
          </p:cNvPr>
          <p:cNvSpPr txBox="1"/>
          <p:nvPr/>
        </p:nvSpPr>
        <p:spPr>
          <a:xfrm>
            <a:off x="262821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Clin Features Model</a:t>
            </a:r>
          </a:p>
        </p:txBody>
      </p:sp>
    </p:spTree>
    <p:extLst>
      <p:ext uri="{BB962C8B-B14F-4D97-AF65-F5344CB8AC3E}">
        <p14:creationId xmlns:p14="http://schemas.microsoft.com/office/powerpoint/2010/main" val="115952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77C6E7B7-F0DB-7E35-64C7-D07C3D16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69396"/>
              </p:ext>
            </p:extLst>
          </p:nvPr>
        </p:nvGraphicFramePr>
        <p:xfrm>
          <a:off x="262821" y="2060020"/>
          <a:ext cx="11666358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78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592312090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75570359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255478001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85579709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661553751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3553975368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Diag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Diag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Insulin*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BMI (kg/m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High Risk</a:t>
                      </a:r>
                    </a:p>
                    <a:p>
                      <a:r>
                        <a:rPr lang="en-US" sz="1400" dirty="0"/>
                        <a:t>&gt;=0.667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Mid Risk</a:t>
                      </a:r>
                    </a:p>
                    <a:p>
                      <a:r>
                        <a:rPr lang="en-US" sz="1400" dirty="0"/>
                        <a:t>0.333 &lt; x &lt;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100%</a:t>
                      </a:r>
                    </a:p>
                    <a:p>
                      <a:r>
                        <a:rPr lang="en-US" sz="1400" dirty="0"/>
                        <a:t>0%</a:t>
                      </a:r>
                    </a:p>
                    <a:p>
                      <a:r>
                        <a:rPr lang="en-US" sz="1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Low Risk</a:t>
                      </a:r>
                    </a:p>
                    <a:p>
                      <a:r>
                        <a:rPr lang="en-US" sz="1400" dirty="0"/>
                        <a:t>&lt;=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95%</a:t>
                      </a:r>
                    </a:p>
                    <a:p>
                      <a:r>
                        <a:rPr lang="en-US" sz="1400" dirty="0"/>
                        <a:t>5%</a:t>
                      </a:r>
                    </a:p>
                    <a:p>
                      <a:r>
                        <a:rPr lang="en-US" sz="1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1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631B45-8F1C-3721-4005-D9614923D024}"/>
              </a:ext>
            </a:extLst>
          </p:cNvPr>
          <p:cNvSpPr txBox="1"/>
          <p:nvPr/>
        </p:nvSpPr>
        <p:spPr>
          <a:xfrm>
            <a:off x="262821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Clin Features and Autoantibody Model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18201A-B447-1C5F-734A-044AB968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APPENDIX – Clin + Anti Model Full Data</a:t>
            </a:r>
          </a:p>
        </p:txBody>
      </p:sp>
    </p:spTree>
    <p:extLst>
      <p:ext uri="{BB962C8B-B14F-4D97-AF65-F5344CB8AC3E}">
        <p14:creationId xmlns:p14="http://schemas.microsoft.com/office/powerpoint/2010/main" val="15657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BAA4-5C0D-A14D-DC2E-F48465E8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5BC0-517D-5A09-CD97-2C915D8D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094"/>
            <a:ext cx="10515600" cy="41232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Clinically distinguishing between T1D and T2D increasingly difficult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~15% young adults misdiagnosed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Results in patients initially being diagnosed as Type 2, but require insulin treatment &lt;3 years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Current diagnosing: Autoantibodies are defining feature for T1D but present flaws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Researchers at the University of Exeter have produced certain models to aid diagnosis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Models aid in predicting Type-1 probability for those “grey area” patients</a:t>
            </a:r>
          </a:p>
        </p:txBody>
      </p:sp>
    </p:spTree>
    <p:extLst>
      <p:ext uri="{BB962C8B-B14F-4D97-AF65-F5344CB8AC3E}">
        <p14:creationId xmlns:p14="http://schemas.microsoft.com/office/powerpoint/2010/main" val="22035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EFA1EE-A7E5-BC10-9D43-C696FA8F2DB1}"/>
              </a:ext>
            </a:extLst>
          </p:cNvPr>
          <p:cNvSpPr txBox="1">
            <a:spLocks/>
          </p:cNvSpPr>
          <p:nvPr/>
        </p:nvSpPr>
        <p:spPr>
          <a:xfrm>
            <a:off x="1031328" y="144235"/>
            <a:ext cx="10129344" cy="89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13B031-6BF9-1BEC-DF24-552C8673FDFC}"/>
              </a:ext>
            </a:extLst>
          </p:cNvPr>
          <p:cNvSpPr txBox="1">
            <a:spLocks/>
          </p:cNvSpPr>
          <p:nvPr/>
        </p:nvSpPr>
        <p:spPr>
          <a:xfrm>
            <a:off x="1031328" y="1038243"/>
            <a:ext cx="10129344" cy="171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Clinical features model - (Age + BMI)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Clinical features and autoantibody model - (GAD + IA2)</a:t>
            </a:r>
          </a:p>
          <a:p>
            <a:r>
              <a:rPr lang="en-US" dirty="0"/>
              <a:t>    Autoantibodies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D61A13-E851-7E2C-1221-E39E29C7E16B}"/>
              </a:ext>
            </a:extLst>
          </p:cNvPr>
          <p:cNvSpPr txBox="1">
            <a:spLocks/>
          </p:cNvSpPr>
          <p:nvPr/>
        </p:nvSpPr>
        <p:spPr>
          <a:xfrm>
            <a:off x="1031328" y="3208177"/>
            <a:ext cx="10129344" cy="89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7A6D5-4808-F2A6-B93E-C2DFDECEEB50}"/>
              </a:ext>
            </a:extLst>
          </p:cNvPr>
          <p:cNvSpPr txBox="1">
            <a:spLocks/>
          </p:cNvSpPr>
          <p:nvPr/>
        </p:nvSpPr>
        <p:spPr>
          <a:xfrm>
            <a:off x="1031327" y="4102185"/>
            <a:ext cx="10645665" cy="2098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Investigate how the 2 models classify non-insulin patients in comparison to how autoantibodies classify patients.</a:t>
            </a:r>
          </a:p>
          <a:p>
            <a:endParaRPr lang="en-US" dirty="0"/>
          </a:p>
          <a:p>
            <a:r>
              <a:rPr lang="en-US" dirty="0"/>
              <a:t>Can models detect patients who will progress to insulin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“high probability”?</a:t>
            </a:r>
          </a:p>
        </p:txBody>
      </p:sp>
    </p:spTree>
    <p:extLst>
      <p:ext uri="{BB962C8B-B14F-4D97-AF65-F5344CB8AC3E}">
        <p14:creationId xmlns:p14="http://schemas.microsoft.com/office/powerpoint/2010/main" val="42695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B979-7628-3A9D-9E1B-49EF061A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+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EB5C-508E-EF03-F9AB-C4BA886F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StartRight</a:t>
            </a:r>
            <a:r>
              <a:rPr lang="en-US" dirty="0"/>
              <a:t> dataset (n = 1798)</a:t>
            </a:r>
          </a:p>
          <a:p>
            <a:r>
              <a:rPr lang="en-US" dirty="0"/>
              <a:t>Predominantly White European - UK</a:t>
            </a:r>
          </a:p>
          <a:p>
            <a:r>
              <a:rPr lang="en-US" dirty="0"/>
              <a:t>Selection Criteria</a:t>
            </a:r>
          </a:p>
          <a:p>
            <a:pPr lvl="1"/>
            <a:r>
              <a:rPr lang="en-US" dirty="0"/>
              <a:t>Not initially treated with insulin (n = 1000)</a:t>
            </a:r>
          </a:p>
          <a:p>
            <a:pPr lvl="2"/>
            <a:r>
              <a:rPr lang="en-US" dirty="0"/>
              <a:t>Investigating clinical diagnosis so could cause some bias</a:t>
            </a:r>
          </a:p>
          <a:p>
            <a:pPr lvl="1"/>
            <a:r>
              <a:rPr lang="en-US" dirty="0"/>
              <a:t>WERE treated with insulin from visit 1, 2 or 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8C18-7C10-224F-39E1-E223605F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6" y="150973"/>
            <a:ext cx="10515600" cy="1325563"/>
          </a:xfrm>
        </p:spPr>
        <p:txBody>
          <a:bodyPr/>
          <a:lstStyle/>
          <a:p>
            <a:r>
              <a:rPr lang="en-US" dirty="0"/>
              <a:t>Clin model vs Clin + anti model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ABBBAD36-F561-D2A8-ED42-75C7F1946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0097" y="150973"/>
            <a:ext cx="4771697" cy="66663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8721EF-A3A6-9149-AD5C-03821B5229F0}"/>
              </a:ext>
            </a:extLst>
          </p:cNvPr>
          <p:cNvSpPr txBox="1"/>
          <p:nvPr/>
        </p:nvSpPr>
        <p:spPr>
          <a:xfrm>
            <a:off x="838200" y="2352839"/>
            <a:ext cx="5370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Sample: patients NOT initially treated with insulin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1000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 + antibody segregates ”somewhat probable” patients into extremes</a:t>
            </a:r>
          </a:p>
        </p:txBody>
      </p:sp>
    </p:spTree>
    <p:extLst>
      <p:ext uri="{BB962C8B-B14F-4D97-AF65-F5344CB8AC3E}">
        <p14:creationId xmlns:p14="http://schemas.microsoft.com/office/powerpoint/2010/main" val="11665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77C6E7B7-F0DB-7E35-64C7-D07C3D16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46363"/>
              </p:ext>
            </p:extLst>
          </p:nvPr>
        </p:nvGraphicFramePr>
        <p:xfrm>
          <a:off x="838200" y="1690688"/>
          <a:ext cx="1051560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5397536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60292624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= 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Insulin*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Prob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High Risk</a:t>
                      </a:r>
                    </a:p>
                    <a:p>
                      <a:r>
                        <a:rPr lang="en-US" sz="1400" dirty="0"/>
                        <a:t>&gt;=0.667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33.94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42%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58%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Mid Risk</a:t>
                      </a:r>
                    </a:p>
                    <a:p>
                      <a:r>
                        <a:rPr lang="en-US" sz="1400" dirty="0"/>
                        <a:t>0.333 &lt; x &lt;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86.20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53%</a:t>
                      </a:r>
                    </a:p>
                    <a:p>
                      <a:pPr algn="ctr"/>
                      <a:r>
                        <a:rPr lang="en-US" sz="1600" b="1" dirty="0"/>
                        <a:t>47%</a:t>
                      </a:r>
                    </a:p>
                    <a:p>
                      <a:pPr algn="ctr"/>
                      <a:r>
                        <a:rPr lang="en-US" sz="1600" b="1" dirty="0"/>
                        <a:t>22%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Low Risk</a:t>
                      </a:r>
                    </a:p>
                    <a:p>
                      <a:r>
                        <a:rPr lang="en-US" sz="1400" dirty="0"/>
                        <a:t>&lt;=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69.52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86%</a:t>
                      </a:r>
                    </a:p>
                    <a:p>
                      <a:pPr algn="ctr"/>
                      <a:r>
                        <a:rPr lang="en-US" sz="1400" b="0" dirty="0"/>
                        <a:t>14%</a:t>
                      </a:r>
                    </a:p>
                    <a:p>
                      <a:pPr algn="ctr"/>
                      <a:r>
                        <a:rPr lang="en-US" sz="1400" b="0" dirty="0"/>
                        <a:t>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19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0D0100C-83F2-F368-00BA-5123A992FF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Clin Features Model</a:t>
            </a:r>
          </a:p>
        </p:txBody>
      </p:sp>
    </p:spTree>
    <p:extLst>
      <p:ext uri="{BB962C8B-B14F-4D97-AF65-F5344CB8AC3E}">
        <p14:creationId xmlns:p14="http://schemas.microsoft.com/office/powerpoint/2010/main" val="18128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CC4-97E8-0C99-1A80-AB98A374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 Features and Autoantibody Model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AB989C76-79AA-9DB4-3167-0C4F5FAC3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12852"/>
              </p:ext>
            </p:extLst>
          </p:nvPr>
        </p:nvGraphicFramePr>
        <p:xfrm>
          <a:off x="838200" y="1682805"/>
          <a:ext cx="1051560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5397536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1414547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= 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Prob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High Risk</a:t>
                      </a:r>
                    </a:p>
                    <a:p>
                      <a:r>
                        <a:rPr lang="en-US" sz="1400" dirty="0"/>
                        <a:t>&gt;=0.667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Mid Risk</a:t>
                      </a:r>
                    </a:p>
                    <a:p>
                      <a:r>
                        <a:rPr lang="en-US" sz="1400" dirty="0"/>
                        <a:t>0.333 &lt; x &lt;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100%</a:t>
                      </a:r>
                    </a:p>
                    <a:p>
                      <a:pPr algn="ctr"/>
                      <a:r>
                        <a:rPr lang="en-US" sz="1600" b="1" dirty="0"/>
                        <a:t>0%</a:t>
                      </a:r>
                    </a:p>
                    <a:p>
                      <a:pPr algn="ctr"/>
                      <a:r>
                        <a:rPr lang="en-US" sz="1600" b="1" dirty="0"/>
                        <a:t>0%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Low Risk</a:t>
                      </a:r>
                    </a:p>
                    <a:p>
                      <a:r>
                        <a:rPr lang="en-US" sz="1400" dirty="0"/>
                        <a:t>&lt;=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</a:t>
                      </a:r>
                    </a:p>
                    <a:p>
                      <a:pPr algn="ctr"/>
                      <a:r>
                        <a:rPr lang="en-US" sz="1400" dirty="0"/>
                        <a:t>5%</a:t>
                      </a:r>
                    </a:p>
                    <a:p>
                      <a:pPr algn="ctr"/>
                      <a:r>
                        <a:rPr lang="en-US" sz="14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9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0FDC-CB38-7AFE-32B9-5369D938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Autoantibodies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6C6B32C0-1E6B-6A29-3269-97DEBB63F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99869"/>
              </p:ext>
            </p:extLst>
          </p:nvPr>
        </p:nvGraphicFramePr>
        <p:xfrm>
          <a:off x="838200" y="1682805"/>
          <a:ext cx="10515603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4366415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28579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14145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46586663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= 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switched to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Clin 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Clin + Anti Model prob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Positive (1+)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61.68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Negative (2-)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0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479F7534-92E8-AC9E-2D5B-6FA161B52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90413"/>
              </p:ext>
            </p:extLst>
          </p:nvPr>
        </p:nvGraphicFramePr>
        <p:xfrm>
          <a:off x="838200" y="1386445"/>
          <a:ext cx="10515598" cy="16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949">
                  <a:extLst>
                    <a:ext uri="{9D8B030D-6E8A-4147-A177-3AD203B41FA5}">
                      <a16:colId xmlns:a16="http://schemas.microsoft.com/office/drawing/2014/main" val="3543085890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776048591"/>
                    </a:ext>
                  </a:extLst>
                </a:gridCol>
                <a:gridCol w="1866967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1546275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1546275">
                  <a:extLst>
                    <a:ext uri="{9D8B030D-6E8A-4147-A177-3AD203B41FA5}">
                      <a16:colId xmlns:a16="http://schemas.microsoft.com/office/drawing/2014/main" val="2074936441"/>
                    </a:ext>
                  </a:extLst>
                </a:gridCol>
                <a:gridCol w="1546275">
                  <a:extLst>
                    <a:ext uri="{9D8B030D-6E8A-4147-A177-3AD203B41FA5}">
                      <a16:colId xmlns:a16="http://schemas.microsoft.com/office/drawing/2014/main" val="2756461685"/>
                    </a:ext>
                  </a:extLst>
                </a:gridCol>
                <a:gridCol w="1546275">
                  <a:extLst>
                    <a:ext uri="{9D8B030D-6E8A-4147-A177-3AD203B41FA5}">
                      <a16:colId xmlns:a16="http://schemas.microsoft.com/office/drawing/2014/main" val="2354206524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r>
                        <a:rPr lang="en-US" sz="1400" dirty="0"/>
                        <a:t>Diagnosed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Diagnosed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Time to Insulin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Antibody-</a:t>
                      </a:r>
                    </a:p>
                    <a:p>
                      <a:r>
                        <a:rPr lang="en-US" sz="1400" dirty="0"/>
                        <a:t>Antibody+</a:t>
                      </a:r>
                    </a:p>
                    <a:p>
                      <a:r>
                        <a:rPr lang="en-US" sz="1400" dirty="0"/>
                        <a:t>Antibody++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+ anti model prob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13DB43E-CCB1-58D4-C4B9-DCBA77A6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60222"/>
              </p:ext>
            </p:extLst>
          </p:nvPr>
        </p:nvGraphicFramePr>
        <p:xfrm>
          <a:off x="838200" y="3836575"/>
          <a:ext cx="105156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752972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4308589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760485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6911049"/>
                    </a:ext>
                  </a:extLst>
                </a:gridCol>
                <a:gridCol w="1572172">
                  <a:extLst>
                    <a:ext uri="{9D8B030D-6E8A-4147-A177-3AD203B41FA5}">
                      <a16:colId xmlns:a16="http://schemas.microsoft.com/office/drawing/2014/main" val="1142113478"/>
                    </a:ext>
                  </a:extLst>
                </a:gridCol>
                <a:gridCol w="998483">
                  <a:extLst>
                    <a:ext uri="{9D8B030D-6E8A-4147-A177-3AD203B41FA5}">
                      <a16:colId xmlns:a16="http://schemas.microsoft.com/office/drawing/2014/main" val="2093981507"/>
                    </a:ext>
                  </a:extLst>
                </a:gridCol>
                <a:gridCol w="934545">
                  <a:extLst>
                    <a:ext uri="{9D8B030D-6E8A-4147-A177-3AD203B41FA5}">
                      <a16:colId xmlns:a16="http://schemas.microsoft.com/office/drawing/2014/main" val="20749364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564616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5420652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r>
                        <a:rPr lang="en-US" sz="1400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 + anti model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HbA1c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to Insulin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IA2+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124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89.00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70984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0838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42619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C7F103-CFC5-097F-9EF6-7668996D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62"/>
            <a:ext cx="10515600" cy="1325563"/>
          </a:xfrm>
        </p:spPr>
        <p:txBody>
          <a:bodyPr/>
          <a:lstStyle/>
          <a:p>
            <a:r>
              <a:rPr lang="en-US" dirty="0"/>
              <a:t>Patients who switched to Insulin (n = 184)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F2B7B-0F75-C004-243F-0959AA9F69F7}"/>
              </a:ext>
            </a:extLst>
          </p:cNvPr>
          <p:cNvSpPr txBox="1"/>
          <p:nvPr/>
        </p:nvSpPr>
        <p:spPr>
          <a:xfrm>
            <a:off x="838200" y="1052129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5A84C-8DC5-70D1-3552-37657003C332}"/>
              </a:ext>
            </a:extLst>
          </p:cNvPr>
          <p:cNvSpPr txBox="1"/>
          <p:nvPr/>
        </p:nvSpPr>
        <p:spPr>
          <a:xfrm>
            <a:off x="838200" y="341282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Individuals</a:t>
            </a:r>
          </a:p>
        </p:txBody>
      </p:sp>
    </p:spTree>
    <p:extLst>
      <p:ext uri="{BB962C8B-B14F-4D97-AF65-F5344CB8AC3E}">
        <p14:creationId xmlns:p14="http://schemas.microsoft.com/office/powerpoint/2010/main" val="28741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881</Words>
  <Application>Microsoft Macintosh PowerPoint</Application>
  <PresentationFormat>Widescreen</PresentationFormat>
  <Paragraphs>307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Investigating whether different Type-1 diabetes prediction models can detect patients initially treated without insulin that rapidly progress to insulin treatment</vt:lpstr>
      <vt:lpstr>Background</vt:lpstr>
      <vt:lpstr>PowerPoint Presentation</vt:lpstr>
      <vt:lpstr>Methods + Dataset</vt:lpstr>
      <vt:lpstr>Clin model vs Clin + anti model</vt:lpstr>
      <vt:lpstr>PowerPoint Presentation</vt:lpstr>
      <vt:lpstr>Clin Features and Autoantibody Model</vt:lpstr>
      <vt:lpstr>Autoantibodies</vt:lpstr>
      <vt:lpstr>Patients who switched to Insulin (n = 184)</vt:lpstr>
      <vt:lpstr>Conclusion</vt:lpstr>
      <vt:lpstr>APPENDIX – Clin Model Full Data</vt:lpstr>
      <vt:lpstr>APPENDIX – Clin + Anti Model Full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whether different Type-1 diabetes prediction models can detect patients not on insulin that rapidly progress to insulin</dc:title>
  <dc:creator>De Villiers, Ethan</dc:creator>
  <cp:lastModifiedBy>De Villiers, Ethan</cp:lastModifiedBy>
  <cp:revision>4</cp:revision>
  <dcterms:created xsi:type="dcterms:W3CDTF">2022-10-18T20:22:58Z</dcterms:created>
  <dcterms:modified xsi:type="dcterms:W3CDTF">2022-10-19T08:25:02Z</dcterms:modified>
</cp:coreProperties>
</file>